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 id="2147483686" r:id="rId3"/>
    <p:sldMasterId id="2147483710" r:id="rId4"/>
  </p:sldMasterIdLst>
  <p:notesMasterIdLst>
    <p:notesMasterId r:id="rId25"/>
  </p:notesMasterIdLst>
  <p:sldIdLst>
    <p:sldId id="293" r:id="rId5"/>
    <p:sldId id="291" r:id="rId6"/>
    <p:sldId id="269" r:id="rId7"/>
    <p:sldId id="270" r:id="rId8"/>
    <p:sldId id="271" r:id="rId9"/>
    <p:sldId id="263" r:id="rId10"/>
    <p:sldId id="295" r:id="rId11"/>
    <p:sldId id="294" r:id="rId12"/>
    <p:sldId id="276" r:id="rId13"/>
    <p:sldId id="277" r:id="rId14"/>
    <p:sldId id="278" r:id="rId15"/>
    <p:sldId id="279" r:id="rId16"/>
    <p:sldId id="280" r:id="rId17"/>
    <p:sldId id="290" r:id="rId18"/>
    <p:sldId id="283" r:id="rId19"/>
    <p:sldId id="284" r:id="rId20"/>
    <p:sldId id="285" r:id="rId21"/>
    <p:sldId id="286" r:id="rId22"/>
    <p:sldId id="288" r:id="rId23"/>
    <p:sldId id="296" r:id="rId24"/>
  </p:sldIdLst>
  <p:sldSz cx="9144000" cy="6858000" type="screen4x3"/>
  <p:notesSz cx="6881813" cy="100155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1" autoAdjust="0"/>
    <p:restoredTop sz="93525" autoAdjust="0"/>
  </p:normalViewPr>
  <p:slideViewPr>
    <p:cSldViewPr>
      <p:cViewPr varScale="1">
        <p:scale>
          <a:sx n="86" d="100"/>
          <a:sy n="86" d="100"/>
        </p:scale>
        <p:origin x="-223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2382"/>
    </p:cViewPr>
  </p:sorterViewPr>
  <p:notesViewPr>
    <p:cSldViewPr>
      <p:cViewPr>
        <p:scale>
          <a:sx n="100" d="100"/>
          <a:sy n="100" d="100"/>
        </p:scale>
        <p:origin x="-2574" y="1800"/>
      </p:cViewPr>
      <p:guideLst>
        <p:guide orient="horz" pos="3155"/>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stld\Documents\Drugs%20and%20health\Paper%20chart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mstld\Documents\Drugs%20and%20health\Paper%20charts.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mstld\Documents\Drugs%20and%20health\Paper%20charts.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mstld\Documents\Drugs%20and%20health\Paper%20charts.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mstld\Documents\Drugs%20and%20health\Paper%20charts.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1" Type="http://schemas.openxmlformats.org/officeDocument/2006/relationships/oleObject" Target="file:///C:\Users\mstld\Documents\Drugs%20and%20health\Paper%20charts.xls"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C:\Users\mstld\Documents\Drugs%20and%20health\Paper%20charts.xls"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C:\Users\mstld\Documents\Drugs%20and%20health\Paper%20charts.xls"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1" Type="http://schemas.openxmlformats.org/officeDocument/2006/relationships/oleObject" Target="file:///C:\Users\mstld\Documents\Drugs%20and%20health\Paper%20char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GB" sz="1200" b="1" i="0" u="none" strike="noStrike" baseline="0">
                <a:solidFill>
                  <a:srgbClr val="000000"/>
                </a:solidFill>
                <a:latin typeface="Arial"/>
                <a:cs typeface="Arial"/>
              </a:rPr>
              <a:t>Type of illicit drugs used</a:t>
            </a:r>
          </a:p>
          <a:p>
            <a:pPr>
              <a:defRPr sz="1200" b="1" i="0" u="none" strike="noStrike" baseline="0">
                <a:solidFill>
                  <a:srgbClr val="000000"/>
                </a:solidFill>
                <a:latin typeface="Arial"/>
                <a:ea typeface="Arial"/>
                <a:cs typeface="Arial"/>
              </a:defRPr>
            </a:pPr>
            <a:r>
              <a:rPr lang="en-GB" sz="900" b="1" i="0" u="none" strike="noStrike" baseline="0">
                <a:solidFill>
                  <a:srgbClr val="000000"/>
                </a:solidFill>
                <a:latin typeface="Arial"/>
                <a:cs typeface="Arial"/>
              </a:rPr>
              <a:t>Some divers reported using more than one drug type</a:t>
            </a:r>
            <a:endParaRPr lang="en-GB"/>
          </a:p>
        </c:rich>
      </c:tx>
      <c:layout>
        <c:manualLayout>
          <c:xMode val="edge"/>
          <c:yMode val="edge"/>
          <c:x val="0.12219959266802444"/>
          <c:y val="3.8194573956210516E-2"/>
        </c:manualLayout>
      </c:layout>
      <c:overlay val="0"/>
      <c:spPr>
        <a:noFill/>
        <a:ln w="25400">
          <a:noFill/>
        </a:ln>
      </c:spPr>
    </c:title>
    <c:autoTitleDeleted val="0"/>
    <c:plotArea>
      <c:layout>
        <c:manualLayout>
          <c:layoutTarget val="inner"/>
          <c:xMode val="edge"/>
          <c:yMode val="edge"/>
          <c:x val="0.17311608961303462"/>
          <c:y val="0.23611191172930138"/>
          <c:w val="0.39307535641547864"/>
          <c:h val="0.67014116123169365"/>
        </c:manualLayout>
      </c:layout>
      <c:pieChart>
        <c:varyColors val="1"/>
        <c:ser>
          <c:idx val="0"/>
          <c:order val="0"/>
          <c:spPr>
            <a:solidFill>
              <a:srgbClr val="9999FF"/>
            </a:solidFill>
            <a:ln w="12700">
              <a:solidFill>
                <a:srgbClr val="000000"/>
              </a:solidFill>
              <a:prstDash val="solid"/>
            </a:ln>
          </c:spPr>
          <c:dPt>
            <c:idx val="0"/>
            <c:bubble3D val="0"/>
          </c:dPt>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Pt>
            <c:idx val="5"/>
            <c:bubble3D val="0"/>
            <c:spPr>
              <a:solidFill>
                <a:srgbClr val="FF8080"/>
              </a:solidFill>
              <a:ln w="12700">
                <a:solidFill>
                  <a:srgbClr val="000000"/>
                </a:solidFill>
                <a:prstDash val="solid"/>
              </a:ln>
            </c:spPr>
          </c:dPt>
          <c:dPt>
            <c:idx val="6"/>
            <c:bubble3D val="0"/>
            <c:spPr>
              <a:solidFill>
                <a:srgbClr val="0066CC"/>
              </a:solidFill>
              <a:ln w="12700">
                <a:solidFill>
                  <a:srgbClr val="000000"/>
                </a:solidFill>
                <a:prstDash val="solid"/>
              </a:ln>
            </c:spPr>
          </c:dPt>
          <c:dPt>
            <c:idx val="7"/>
            <c:bubble3D val="0"/>
            <c:spPr>
              <a:solidFill>
                <a:srgbClr val="CCCCFF"/>
              </a:solidFill>
              <a:ln w="12700">
                <a:solidFill>
                  <a:srgbClr val="000000"/>
                </a:solidFill>
                <a:prstDash val="solid"/>
              </a:ln>
            </c:spPr>
          </c:dPt>
          <c:dPt>
            <c:idx val="8"/>
            <c:bubble3D val="0"/>
            <c:spPr>
              <a:solidFill>
                <a:srgbClr val="000080"/>
              </a:solidFill>
              <a:ln w="12700">
                <a:solidFill>
                  <a:srgbClr val="000000"/>
                </a:solidFill>
                <a:prstDash val="solid"/>
              </a:ln>
            </c:spPr>
          </c:dPt>
          <c:dLbls>
            <c:delete val="1"/>
          </c:dLbls>
          <c:cat>
            <c:strRef>
              <c:f>Sheet2!$C$5:$C$13</c:f>
              <c:strCache>
                <c:ptCount val="9"/>
                <c:pt idx="0">
                  <c:v>Cannabis </c:v>
                </c:pt>
                <c:pt idx="1">
                  <c:v>Cocaine </c:v>
                </c:pt>
                <c:pt idx="2">
                  <c:v>Ecstasy </c:v>
                </c:pt>
                <c:pt idx="3">
                  <c:v>Magic mushrooms </c:v>
                </c:pt>
                <c:pt idx="4">
                  <c:v>Amphetamines </c:v>
                </c:pt>
                <c:pt idx="5">
                  <c:v>LSD </c:v>
                </c:pt>
                <c:pt idx="6">
                  <c:v>Tranquillisers </c:v>
                </c:pt>
                <c:pt idx="7">
                  <c:v>Barbiturates </c:v>
                </c:pt>
                <c:pt idx="8">
                  <c:v>Heroin </c:v>
                </c:pt>
              </c:strCache>
            </c:strRef>
          </c:cat>
          <c:val>
            <c:numRef>
              <c:f>Sheet2!$D$5:$D$13</c:f>
              <c:numCache>
                <c:formatCode>0%</c:formatCode>
                <c:ptCount val="9"/>
                <c:pt idx="0">
                  <c:v>0.46</c:v>
                </c:pt>
                <c:pt idx="1">
                  <c:v>0.14000000000000001</c:v>
                </c:pt>
                <c:pt idx="2">
                  <c:v>0.09</c:v>
                </c:pt>
                <c:pt idx="3">
                  <c:v>0.09</c:v>
                </c:pt>
                <c:pt idx="4">
                  <c:v>0.09</c:v>
                </c:pt>
                <c:pt idx="5">
                  <c:v>0.08</c:v>
                </c:pt>
                <c:pt idx="6">
                  <c:v>0.03</c:v>
                </c:pt>
                <c:pt idx="7">
                  <c:v>0.01</c:v>
                </c:pt>
                <c:pt idx="8">
                  <c:v>0.01</c:v>
                </c:pt>
              </c:numCache>
            </c:numRef>
          </c:val>
        </c:ser>
        <c:dLbls>
          <c:showLegendKey val="0"/>
          <c:showVal val="0"/>
          <c:showCatName val="0"/>
          <c:showSerName val="0"/>
          <c:showPercent val="1"/>
          <c:showBubbleSize val="0"/>
          <c:showLeaderLines val="1"/>
        </c:dLbls>
        <c:firstSliceAng val="0"/>
      </c:pieChart>
      <c:spPr>
        <a:noFill/>
        <a:ln w="25400">
          <a:noFill/>
        </a:ln>
      </c:spPr>
    </c:plotArea>
    <c:legend>
      <c:legendPos val="r"/>
      <c:layout>
        <c:manualLayout>
          <c:xMode val="edge"/>
          <c:yMode val="edge"/>
          <c:x val="0.60488798370672103"/>
          <c:y val="0.20787550141138017"/>
          <c:w val="0.38492871690427699"/>
          <c:h val="0.75347477713615296"/>
        </c:manualLayout>
      </c:layout>
      <c:overlay val="0"/>
      <c:spPr>
        <a:solidFill>
          <a:srgbClr val="FFFFFF"/>
        </a:solidFill>
        <a:ln w="25400">
          <a:noFill/>
        </a:ln>
      </c:spPr>
      <c:txPr>
        <a:bodyPr/>
        <a:lstStyle/>
        <a:p>
          <a:pPr>
            <a:defRPr sz="1010" b="1" i="0" u="none" strike="noStrike" baseline="0">
              <a:solidFill>
                <a:srgbClr val="000000"/>
              </a:solidFill>
              <a:latin typeface="Arial"/>
              <a:ea typeface="Arial"/>
              <a:cs typeface="Arial"/>
            </a:defRPr>
          </a:pPr>
          <a:endParaRPr lang="en-US"/>
        </a:p>
      </c:txPr>
    </c:legend>
    <c:plotVisOnly val="1"/>
    <c:dispBlanksAs val="zero"/>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GB" sz="1200" b="1" i="0" u="none" strike="noStrike" baseline="0">
                <a:solidFill>
                  <a:srgbClr val="000000"/>
                </a:solidFill>
                <a:latin typeface="Arial"/>
                <a:cs typeface="Arial"/>
              </a:rPr>
              <a:t>Type of illicit drugs used</a:t>
            </a:r>
          </a:p>
          <a:p>
            <a:pPr>
              <a:defRPr sz="1200" b="1" i="0" u="none" strike="noStrike" baseline="0">
                <a:solidFill>
                  <a:srgbClr val="000000"/>
                </a:solidFill>
                <a:latin typeface="Arial"/>
                <a:ea typeface="Arial"/>
                <a:cs typeface="Arial"/>
              </a:defRPr>
            </a:pPr>
            <a:r>
              <a:rPr lang="en-GB" sz="900" b="1" i="0" u="none" strike="noStrike" baseline="0">
                <a:solidFill>
                  <a:srgbClr val="000000"/>
                </a:solidFill>
                <a:latin typeface="Arial"/>
                <a:cs typeface="Arial"/>
              </a:rPr>
              <a:t>Some divers reported using more than one drug type</a:t>
            </a:r>
            <a:endParaRPr lang="en-GB"/>
          </a:p>
        </c:rich>
      </c:tx>
      <c:layout>
        <c:manualLayout>
          <c:xMode val="edge"/>
          <c:yMode val="edge"/>
          <c:x val="0.12219959266802444"/>
          <c:y val="3.8194573956210516E-2"/>
        </c:manualLayout>
      </c:layout>
      <c:overlay val="0"/>
      <c:spPr>
        <a:noFill/>
        <a:ln w="25400">
          <a:noFill/>
        </a:ln>
      </c:spPr>
    </c:title>
    <c:autoTitleDeleted val="0"/>
    <c:plotArea>
      <c:layout>
        <c:manualLayout>
          <c:layoutTarget val="inner"/>
          <c:xMode val="edge"/>
          <c:yMode val="edge"/>
          <c:x val="0.17311608961303462"/>
          <c:y val="0.23611191172930138"/>
          <c:w val="0.39307535641547864"/>
          <c:h val="0.67014116123169365"/>
        </c:manualLayout>
      </c:layout>
      <c:pieChart>
        <c:varyColors val="1"/>
        <c:ser>
          <c:idx val="0"/>
          <c:order val="0"/>
          <c:spPr>
            <a:solidFill>
              <a:srgbClr val="9999FF"/>
            </a:solidFill>
            <a:ln w="12700">
              <a:solidFill>
                <a:srgbClr val="000000"/>
              </a:solidFill>
              <a:prstDash val="solid"/>
            </a:ln>
          </c:spPr>
          <c:dPt>
            <c:idx val="0"/>
            <c:bubble3D val="0"/>
          </c:dPt>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Pt>
            <c:idx val="5"/>
            <c:bubble3D val="0"/>
            <c:spPr>
              <a:solidFill>
                <a:srgbClr val="FF8080"/>
              </a:solidFill>
              <a:ln w="12700">
                <a:solidFill>
                  <a:srgbClr val="000000"/>
                </a:solidFill>
                <a:prstDash val="solid"/>
              </a:ln>
            </c:spPr>
          </c:dPt>
          <c:dPt>
            <c:idx val="6"/>
            <c:bubble3D val="0"/>
            <c:spPr>
              <a:solidFill>
                <a:srgbClr val="0066CC"/>
              </a:solidFill>
              <a:ln w="12700">
                <a:solidFill>
                  <a:srgbClr val="000000"/>
                </a:solidFill>
                <a:prstDash val="solid"/>
              </a:ln>
            </c:spPr>
          </c:dPt>
          <c:dPt>
            <c:idx val="7"/>
            <c:bubble3D val="0"/>
            <c:spPr>
              <a:solidFill>
                <a:srgbClr val="CCCCFF"/>
              </a:solidFill>
              <a:ln w="12700">
                <a:solidFill>
                  <a:srgbClr val="000000"/>
                </a:solidFill>
                <a:prstDash val="solid"/>
              </a:ln>
            </c:spPr>
          </c:dPt>
          <c:dPt>
            <c:idx val="8"/>
            <c:bubble3D val="0"/>
            <c:spPr>
              <a:solidFill>
                <a:srgbClr val="000080"/>
              </a:solidFill>
              <a:ln w="12700">
                <a:solidFill>
                  <a:srgbClr val="000000"/>
                </a:solidFill>
                <a:prstDash val="solid"/>
              </a:ln>
            </c:spPr>
          </c:dPt>
          <c:dLbls>
            <c:delete val="1"/>
          </c:dLbls>
          <c:cat>
            <c:strRef>
              <c:f>Sheet2!$C$5:$C$13</c:f>
              <c:strCache>
                <c:ptCount val="9"/>
                <c:pt idx="0">
                  <c:v>Cannabis </c:v>
                </c:pt>
                <c:pt idx="1">
                  <c:v>Cocaine </c:v>
                </c:pt>
                <c:pt idx="2">
                  <c:v>Ecstasy </c:v>
                </c:pt>
                <c:pt idx="3">
                  <c:v>Magic mushrooms </c:v>
                </c:pt>
                <c:pt idx="4">
                  <c:v>Amphetamines </c:v>
                </c:pt>
                <c:pt idx="5">
                  <c:v>LSD </c:v>
                </c:pt>
                <c:pt idx="6">
                  <c:v>Tranquillisers </c:v>
                </c:pt>
                <c:pt idx="7">
                  <c:v>Barbiturates </c:v>
                </c:pt>
                <c:pt idx="8">
                  <c:v>Heroin </c:v>
                </c:pt>
              </c:strCache>
            </c:strRef>
          </c:cat>
          <c:val>
            <c:numRef>
              <c:f>Sheet2!$D$5:$D$13</c:f>
              <c:numCache>
                <c:formatCode>0%</c:formatCode>
                <c:ptCount val="9"/>
                <c:pt idx="0">
                  <c:v>0.46</c:v>
                </c:pt>
                <c:pt idx="1">
                  <c:v>0.14000000000000001</c:v>
                </c:pt>
                <c:pt idx="2">
                  <c:v>0.09</c:v>
                </c:pt>
                <c:pt idx="3">
                  <c:v>0.09</c:v>
                </c:pt>
                <c:pt idx="4">
                  <c:v>0.09</c:v>
                </c:pt>
                <c:pt idx="5">
                  <c:v>0.08</c:v>
                </c:pt>
                <c:pt idx="6">
                  <c:v>0.03</c:v>
                </c:pt>
                <c:pt idx="7">
                  <c:v>0.01</c:v>
                </c:pt>
                <c:pt idx="8">
                  <c:v>0.01</c:v>
                </c:pt>
              </c:numCache>
            </c:numRef>
          </c:val>
        </c:ser>
        <c:dLbls>
          <c:showLegendKey val="0"/>
          <c:showVal val="0"/>
          <c:showCatName val="0"/>
          <c:showSerName val="0"/>
          <c:showPercent val="1"/>
          <c:showBubbleSize val="0"/>
          <c:showLeaderLines val="1"/>
        </c:dLbls>
        <c:firstSliceAng val="0"/>
      </c:pieChart>
      <c:spPr>
        <a:noFill/>
        <a:ln w="25400">
          <a:noFill/>
        </a:ln>
      </c:spPr>
    </c:plotArea>
    <c:legend>
      <c:legendPos val="r"/>
      <c:layout>
        <c:manualLayout>
          <c:xMode val="edge"/>
          <c:yMode val="edge"/>
          <c:x val="0.60488798370672103"/>
          <c:y val="0.20787550141138017"/>
          <c:w val="0.38492871690427699"/>
          <c:h val="0.75347477713615296"/>
        </c:manualLayout>
      </c:layout>
      <c:overlay val="0"/>
      <c:spPr>
        <a:solidFill>
          <a:srgbClr val="FFFFFF"/>
        </a:solidFill>
        <a:ln w="25400">
          <a:noFill/>
        </a:ln>
      </c:spPr>
      <c:txPr>
        <a:bodyPr/>
        <a:lstStyle/>
        <a:p>
          <a:pPr>
            <a:defRPr sz="1010" b="1" i="0" u="none" strike="noStrike" baseline="0">
              <a:solidFill>
                <a:srgbClr val="000000"/>
              </a:solidFill>
              <a:latin typeface="Arial"/>
              <a:ea typeface="Arial"/>
              <a:cs typeface="Arial"/>
            </a:defRPr>
          </a:pPr>
          <a:endParaRPr lang="en-US"/>
        </a:p>
      </c:txPr>
    </c:legend>
    <c:plotVisOnly val="1"/>
    <c:dispBlanksAs val="zero"/>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GB"/>
              <a:t> Hallucinogen and Stimulant Use Within the Drug Group</a:t>
            </a:r>
          </a:p>
        </c:rich>
      </c:tx>
      <c:layout>
        <c:manualLayout>
          <c:xMode val="edge"/>
          <c:yMode val="edge"/>
          <c:x val="0.11964285714285715"/>
          <c:y val="3.9867174306955827E-2"/>
        </c:manualLayout>
      </c:layout>
      <c:overlay val="0"/>
      <c:spPr>
        <a:noFill/>
        <a:ln w="25400">
          <a:noFill/>
        </a:ln>
      </c:spPr>
    </c:title>
    <c:autoTitleDeleted val="0"/>
    <c:plotArea>
      <c:layout>
        <c:manualLayout>
          <c:layoutTarget val="inner"/>
          <c:xMode val="edge"/>
          <c:yMode val="edge"/>
          <c:x val="0.15357142857142858"/>
          <c:y val="0.22923625226499603"/>
          <c:w val="0.36428571428571427"/>
          <c:h val="0.67774196321824909"/>
        </c:manualLayout>
      </c:layout>
      <c:pieChart>
        <c:varyColors val="1"/>
        <c:ser>
          <c:idx val="0"/>
          <c:order val="0"/>
          <c:spPr>
            <a:solidFill>
              <a:srgbClr val="9999FF"/>
            </a:solidFill>
            <a:ln w="12700">
              <a:solidFill>
                <a:srgbClr val="000000"/>
              </a:solidFill>
              <a:prstDash val="solid"/>
            </a:ln>
          </c:spPr>
          <c:dPt>
            <c:idx val="0"/>
            <c:bubble3D val="0"/>
          </c:dPt>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Lbls>
            <c:delete val="1"/>
          </c:dLbls>
          <c:cat>
            <c:strRef>
              <c:f>Sheet1!$D$12:$D$16</c:f>
              <c:strCache>
                <c:ptCount val="5"/>
                <c:pt idx="0">
                  <c:v>Hallucinogens </c:v>
                </c:pt>
                <c:pt idx="1">
                  <c:v>Stimulants</c:v>
                </c:pt>
                <c:pt idx="2">
                  <c:v>Stimulants and hallucinogens </c:v>
                </c:pt>
                <c:pt idx="3">
                  <c:v>Stimulants, hallucinogens, tranquillisers</c:v>
                </c:pt>
                <c:pt idx="4">
                  <c:v>Tranquillisers </c:v>
                </c:pt>
              </c:strCache>
            </c:strRef>
          </c:cat>
          <c:val>
            <c:numRef>
              <c:f>Sheet1!$E$12:$E$16</c:f>
              <c:numCache>
                <c:formatCode>0%</c:formatCode>
                <c:ptCount val="5"/>
                <c:pt idx="0">
                  <c:v>0.67</c:v>
                </c:pt>
                <c:pt idx="1">
                  <c:v>0.03</c:v>
                </c:pt>
                <c:pt idx="2">
                  <c:v>0.23</c:v>
                </c:pt>
                <c:pt idx="3">
                  <c:v>0.06</c:v>
                </c:pt>
                <c:pt idx="4">
                  <c:v>0.01</c:v>
                </c:pt>
              </c:numCache>
            </c:numRef>
          </c:val>
        </c:ser>
        <c:dLbls>
          <c:showLegendKey val="0"/>
          <c:showVal val="1"/>
          <c:showCatName val="0"/>
          <c:showSerName val="0"/>
          <c:showPercent val="0"/>
          <c:showBubbleSize val="0"/>
          <c:showLeaderLines val="1"/>
        </c:dLbls>
        <c:firstSliceAng val="0"/>
      </c:pieChart>
      <c:spPr>
        <a:noFill/>
        <a:ln w="25400">
          <a:noFill/>
        </a:ln>
      </c:spPr>
    </c:plotArea>
    <c:legend>
      <c:legendPos val="r"/>
      <c:layout>
        <c:manualLayout>
          <c:xMode val="edge"/>
          <c:yMode val="edge"/>
          <c:x val="0.61071428571428577"/>
          <c:y val="0.22591398773941637"/>
          <c:w val="0.38035714285714284"/>
          <c:h val="0.76412084088332011"/>
        </c:manualLayout>
      </c:layout>
      <c:overlay val="0"/>
      <c:spPr>
        <a:solidFill>
          <a:srgbClr val="FFFFFF"/>
        </a:solidFill>
        <a:ln w="25400">
          <a:noFill/>
        </a:ln>
      </c:spPr>
      <c:txPr>
        <a:bodyPr/>
        <a:lstStyle/>
        <a:p>
          <a:pPr>
            <a:defRPr sz="1010" b="1" i="0" u="none" strike="noStrike" baseline="0">
              <a:solidFill>
                <a:srgbClr val="000000"/>
              </a:solidFill>
              <a:latin typeface="Arial"/>
              <a:ea typeface="Arial"/>
              <a:cs typeface="Arial"/>
            </a:defRPr>
          </a:pPr>
          <a:endParaRPr lang="en-US"/>
        </a:p>
      </c:txPr>
    </c:legend>
    <c:plotVisOnly val="1"/>
    <c:dispBlanksAs val="zero"/>
    <c:showDLblsOverMax val="0"/>
  </c:chart>
  <c:spPr>
    <a:solidFill>
      <a:srgbClr val="FFFFFF"/>
    </a:solidFill>
    <a:ln w="3175">
      <a:solidFill>
        <a:srgbClr val="000000"/>
      </a:solidFill>
      <a:prstDash val="solid"/>
    </a:ln>
  </c:spPr>
  <c:txPr>
    <a:bodyPr/>
    <a:lstStyle/>
    <a:p>
      <a:pPr>
        <a:defRPr sz="1050" b="0" i="0" u="none" strike="noStrike" baseline="0">
          <a:solidFill>
            <a:srgbClr val="000000"/>
          </a:solidFill>
          <a:latin typeface="Arial"/>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GB" sz="1200" b="1" i="0" u="none" strike="noStrike" baseline="0">
                <a:solidFill>
                  <a:srgbClr val="000000"/>
                </a:solidFill>
                <a:latin typeface="Arial"/>
                <a:cs typeface="Arial"/>
              </a:rPr>
              <a:t>Type of illicit drugs used</a:t>
            </a:r>
          </a:p>
          <a:p>
            <a:pPr>
              <a:defRPr sz="1200" b="1" i="0" u="none" strike="noStrike" baseline="0">
                <a:solidFill>
                  <a:srgbClr val="000000"/>
                </a:solidFill>
                <a:latin typeface="Arial"/>
                <a:ea typeface="Arial"/>
                <a:cs typeface="Arial"/>
              </a:defRPr>
            </a:pPr>
            <a:r>
              <a:rPr lang="en-GB" sz="900" b="1" i="0" u="none" strike="noStrike" baseline="0">
                <a:solidFill>
                  <a:srgbClr val="000000"/>
                </a:solidFill>
                <a:latin typeface="Arial"/>
                <a:cs typeface="Arial"/>
              </a:rPr>
              <a:t>Some divers reported using more than one drug type</a:t>
            </a:r>
            <a:endParaRPr lang="en-GB"/>
          </a:p>
        </c:rich>
      </c:tx>
      <c:layout>
        <c:manualLayout>
          <c:xMode val="edge"/>
          <c:yMode val="edge"/>
          <c:x val="0.12219959266802444"/>
          <c:y val="3.8194573956210516E-2"/>
        </c:manualLayout>
      </c:layout>
      <c:overlay val="0"/>
      <c:spPr>
        <a:noFill/>
        <a:ln w="25400">
          <a:noFill/>
        </a:ln>
      </c:spPr>
    </c:title>
    <c:autoTitleDeleted val="0"/>
    <c:plotArea>
      <c:layout>
        <c:manualLayout>
          <c:layoutTarget val="inner"/>
          <c:xMode val="edge"/>
          <c:yMode val="edge"/>
          <c:x val="0.17311608961303462"/>
          <c:y val="0.23611191172930138"/>
          <c:w val="0.39307535641547864"/>
          <c:h val="0.67014116123169365"/>
        </c:manualLayout>
      </c:layout>
      <c:pieChart>
        <c:varyColors val="1"/>
        <c:ser>
          <c:idx val="0"/>
          <c:order val="0"/>
          <c:spPr>
            <a:solidFill>
              <a:srgbClr val="9999FF"/>
            </a:solidFill>
            <a:ln w="12700">
              <a:solidFill>
                <a:srgbClr val="000000"/>
              </a:solidFill>
              <a:prstDash val="solid"/>
            </a:ln>
          </c:spPr>
          <c:dPt>
            <c:idx val="0"/>
            <c:bubble3D val="0"/>
          </c:dPt>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Pt>
            <c:idx val="5"/>
            <c:bubble3D val="0"/>
            <c:spPr>
              <a:solidFill>
                <a:srgbClr val="FF8080"/>
              </a:solidFill>
              <a:ln w="12700">
                <a:solidFill>
                  <a:srgbClr val="000000"/>
                </a:solidFill>
                <a:prstDash val="solid"/>
              </a:ln>
            </c:spPr>
          </c:dPt>
          <c:dPt>
            <c:idx val="6"/>
            <c:bubble3D val="0"/>
            <c:spPr>
              <a:solidFill>
                <a:srgbClr val="0066CC"/>
              </a:solidFill>
              <a:ln w="12700">
                <a:solidFill>
                  <a:srgbClr val="000000"/>
                </a:solidFill>
                <a:prstDash val="solid"/>
              </a:ln>
            </c:spPr>
          </c:dPt>
          <c:dPt>
            <c:idx val="7"/>
            <c:bubble3D val="0"/>
            <c:spPr>
              <a:solidFill>
                <a:srgbClr val="CCCCFF"/>
              </a:solidFill>
              <a:ln w="12700">
                <a:solidFill>
                  <a:srgbClr val="000000"/>
                </a:solidFill>
                <a:prstDash val="solid"/>
              </a:ln>
            </c:spPr>
          </c:dPt>
          <c:dPt>
            <c:idx val="8"/>
            <c:bubble3D val="0"/>
            <c:spPr>
              <a:solidFill>
                <a:srgbClr val="000080"/>
              </a:solidFill>
              <a:ln w="12700">
                <a:solidFill>
                  <a:srgbClr val="000000"/>
                </a:solidFill>
                <a:prstDash val="solid"/>
              </a:ln>
            </c:spPr>
          </c:dPt>
          <c:dLbls>
            <c:delete val="1"/>
          </c:dLbls>
          <c:cat>
            <c:strRef>
              <c:f>Sheet2!$C$5:$C$13</c:f>
              <c:strCache>
                <c:ptCount val="9"/>
                <c:pt idx="0">
                  <c:v>Cannabis </c:v>
                </c:pt>
                <c:pt idx="1">
                  <c:v>Cocaine </c:v>
                </c:pt>
                <c:pt idx="2">
                  <c:v>Ecstasy </c:v>
                </c:pt>
                <c:pt idx="3">
                  <c:v>Magic mushrooms </c:v>
                </c:pt>
                <c:pt idx="4">
                  <c:v>Amphetamines </c:v>
                </c:pt>
                <c:pt idx="5">
                  <c:v>LSD </c:v>
                </c:pt>
                <c:pt idx="6">
                  <c:v>Tranquillisers </c:v>
                </c:pt>
                <c:pt idx="7">
                  <c:v>Barbiturates </c:v>
                </c:pt>
                <c:pt idx="8">
                  <c:v>Heroin </c:v>
                </c:pt>
              </c:strCache>
            </c:strRef>
          </c:cat>
          <c:val>
            <c:numRef>
              <c:f>Sheet2!$D$5:$D$13</c:f>
              <c:numCache>
                <c:formatCode>0%</c:formatCode>
                <c:ptCount val="9"/>
                <c:pt idx="0">
                  <c:v>0.46</c:v>
                </c:pt>
                <c:pt idx="1">
                  <c:v>0.14000000000000001</c:v>
                </c:pt>
                <c:pt idx="2">
                  <c:v>0.09</c:v>
                </c:pt>
                <c:pt idx="3">
                  <c:v>0.09</c:v>
                </c:pt>
                <c:pt idx="4">
                  <c:v>0.09</c:v>
                </c:pt>
                <c:pt idx="5">
                  <c:v>0.08</c:v>
                </c:pt>
                <c:pt idx="6">
                  <c:v>0.03</c:v>
                </c:pt>
                <c:pt idx="7">
                  <c:v>0.01</c:v>
                </c:pt>
                <c:pt idx="8">
                  <c:v>0.01</c:v>
                </c:pt>
              </c:numCache>
            </c:numRef>
          </c:val>
        </c:ser>
        <c:dLbls>
          <c:showLegendKey val="0"/>
          <c:showVal val="0"/>
          <c:showCatName val="0"/>
          <c:showSerName val="0"/>
          <c:showPercent val="1"/>
          <c:showBubbleSize val="0"/>
          <c:showLeaderLines val="1"/>
        </c:dLbls>
        <c:firstSliceAng val="0"/>
      </c:pieChart>
      <c:spPr>
        <a:noFill/>
        <a:ln w="25400">
          <a:noFill/>
        </a:ln>
      </c:spPr>
    </c:plotArea>
    <c:legend>
      <c:legendPos val="r"/>
      <c:layout>
        <c:manualLayout>
          <c:xMode val="edge"/>
          <c:yMode val="edge"/>
          <c:x val="0.60488798370672103"/>
          <c:y val="0.20787550141138017"/>
          <c:w val="0.38492871690427699"/>
          <c:h val="0.75347477713615296"/>
        </c:manualLayout>
      </c:layout>
      <c:overlay val="0"/>
      <c:spPr>
        <a:solidFill>
          <a:srgbClr val="FFFFFF"/>
        </a:solidFill>
        <a:ln w="25400">
          <a:noFill/>
        </a:ln>
      </c:spPr>
      <c:txPr>
        <a:bodyPr/>
        <a:lstStyle/>
        <a:p>
          <a:pPr>
            <a:defRPr sz="1010" b="1" i="0" u="none" strike="noStrike" baseline="0">
              <a:solidFill>
                <a:srgbClr val="000000"/>
              </a:solidFill>
              <a:latin typeface="Arial"/>
              <a:ea typeface="Arial"/>
              <a:cs typeface="Arial"/>
            </a:defRPr>
          </a:pPr>
          <a:endParaRPr lang="en-US"/>
        </a:p>
      </c:txPr>
    </c:legend>
    <c:plotVisOnly val="1"/>
    <c:dispBlanksAs val="zero"/>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GB"/>
              <a:t> Hallucinogen and Stimulant Use Within the Drug Group</a:t>
            </a:r>
          </a:p>
        </c:rich>
      </c:tx>
      <c:layout>
        <c:manualLayout>
          <c:xMode val="edge"/>
          <c:yMode val="edge"/>
          <c:x val="0.11964285714285715"/>
          <c:y val="3.9867174306955827E-2"/>
        </c:manualLayout>
      </c:layout>
      <c:overlay val="0"/>
      <c:spPr>
        <a:noFill/>
        <a:ln w="25400">
          <a:noFill/>
        </a:ln>
      </c:spPr>
    </c:title>
    <c:autoTitleDeleted val="0"/>
    <c:plotArea>
      <c:layout>
        <c:manualLayout>
          <c:layoutTarget val="inner"/>
          <c:xMode val="edge"/>
          <c:yMode val="edge"/>
          <c:x val="0.15357142857142858"/>
          <c:y val="0.22923625226499603"/>
          <c:w val="0.36428571428571427"/>
          <c:h val="0.67774196321824909"/>
        </c:manualLayout>
      </c:layout>
      <c:pieChart>
        <c:varyColors val="1"/>
        <c:ser>
          <c:idx val="0"/>
          <c:order val="0"/>
          <c:spPr>
            <a:solidFill>
              <a:srgbClr val="9999FF"/>
            </a:solidFill>
            <a:ln w="12700">
              <a:solidFill>
                <a:srgbClr val="000000"/>
              </a:solidFill>
              <a:prstDash val="solid"/>
            </a:ln>
          </c:spPr>
          <c:dPt>
            <c:idx val="0"/>
            <c:bubble3D val="0"/>
          </c:dPt>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Lbls>
            <c:delete val="1"/>
          </c:dLbls>
          <c:cat>
            <c:strRef>
              <c:f>Sheet1!$D$12:$D$16</c:f>
              <c:strCache>
                <c:ptCount val="5"/>
                <c:pt idx="0">
                  <c:v>Hallucinogens </c:v>
                </c:pt>
                <c:pt idx="1">
                  <c:v>Stimulants</c:v>
                </c:pt>
                <c:pt idx="2">
                  <c:v>Stimulants and hallucinogens </c:v>
                </c:pt>
                <c:pt idx="3">
                  <c:v>Stimulants, hallucinogens, tranquillisers</c:v>
                </c:pt>
                <c:pt idx="4">
                  <c:v>Tranquillisers </c:v>
                </c:pt>
              </c:strCache>
            </c:strRef>
          </c:cat>
          <c:val>
            <c:numRef>
              <c:f>Sheet1!$E$12:$E$16</c:f>
              <c:numCache>
                <c:formatCode>0%</c:formatCode>
                <c:ptCount val="5"/>
                <c:pt idx="0">
                  <c:v>0.67</c:v>
                </c:pt>
                <c:pt idx="1">
                  <c:v>0.03</c:v>
                </c:pt>
                <c:pt idx="2">
                  <c:v>0.23</c:v>
                </c:pt>
                <c:pt idx="3">
                  <c:v>0.06</c:v>
                </c:pt>
                <c:pt idx="4">
                  <c:v>0.01</c:v>
                </c:pt>
              </c:numCache>
            </c:numRef>
          </c:val>
        </c:ser>
        <c:dLbls>
          <c:showLegendKey val="0"/>
          <c:showVal val="1"/>
          <c:showCatName val="0"/>
          <c:showSerName val="0"/>
          <c:showPercent val="0"/>
          <c:showBubbleSize val="0"/>
          <c:showLeaderLines val="1"/>
        </c:dLbls>
        <c:firstSliceAng val="0"/>
      </c:pieChart>
      <c:spPr>
        <a:noFill/>
        <a:ln w="25400">
          <a:noFill/>
        </a:ln>
      </c:spPr>
    </c:plotArea>
    <c:legend>
      <c:legendPos val="r"/>
      <c:layout>
        <c:manualLayout>
          <c:xMode val="edge"/>
          <c:yMode val="edge"/>
          <c:x val="0.61071428571428577"/>
          <c:y val="0.22591398773941637"/>
          <c:w val="0.38035714285714284"/>
          <c:h val="0.76412084088332011"/>
        </c:manualLayout>
      </c:layout>
      <c:overlay val="0"/>
      <c:spPr>
        <a:solidFill>
          <a:srgbClr val="FFFFFF"/>
        </a:solidFill>
        <a:ln w="25400">
          <a:noFill/>
        </a:ln>
      </c:spPr>
      <c:txPr>
        <a:bodyPr/>
        <a:lstStyle/>
        <a:p>
          <a:pPr>
            <a:defRPr sz="1010" b="1" i="0" u="none" strike="noStrike" baseline="0">
              <a:solidFill>
                <a:srgbClr val="000000"/>
              </a:solidFill>
              <a:latin typeface="Arial"/>
              <a:ea typeface="Arial"/>
              <a:cs typeface="Arial"/>
            </a:defRPr>
          </a:pPr>
          <a:endParaRPr lang="en-US"/>
        </a:p>
      </c:txPr>
    </c:legend>
    <c:plotVisOnly val="1"/>
    <c:dispBlanksAs val="zero"/>
    <c:showDLblsOverMax val="0"/>
  </c:chart>
  <c:spPr>
    <a:solidFill>
      <a:srgbClr val="FFFFFF"/>
    </a:solidFill>
    <a:ln w="3175">
      <a:solidFill>
        <a:srgbClr val="000000"/>
      </a:solidFill>
      <a:prstDash val="solid"/>
    </a:ln>
  </c:spPr>
  <c:txPr>
    <a:bodyPr/>
    <a:lstStyle/>
    <a:p>
      <a:pPr>
        <a:defRPr sz="1050" b="0" i="0" u="none" strike="noStrike" baseline="0">
          <a:solidFill>
            <a:srgbClr val="000000"/>
          </a:solidFill>
          <a:latin typeface="Arial"/>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GB"/>
              <a:t>Class of Drug Use </a:t>
            </a:r>
          </a:p>
        </c:rich>
      </c:tx>
      <c:layout>
        <c:manualLayout>
          <c:xMode val="edge"/>
          <c:yMode val="edge"/>
          <c:x val="0.33061778682959947"/>
          <c:y val="3.8327526132404179E-2"/>
        </c:manualLayout>
      </c:layout>
      <c:overlay val="0"/>
      <c:spPr>
        <a:noFill/>
        <a:ln w="25400">
          <a:noFill/>
        </a:ln>
      </c:spPr>
    </c:title>
    <c:autoTitleDeleted val="0"/>
    <c:plotArea>
      <c:layout>
        <c:manualLayout>
          <c:layoutTarget val="inner"/>
          <c:xMode val="edge"/>
          <c:yMode val="edge"/>
          <c:x val="0.20366598778004075"/>
          <c:y val="0.30662020905923343"/>
          <c:w val="0.35234215885947046"/>
          <c:h val="0.60278745644599308"/>
        </c:manualLayout>
      </c:layout>
      <c:pieChart>
        <c:varyColors val="1"/>
        <c:ser>
          <c:idx val="0"/>
          <c:order val="0"/>
          <c:spPr>
            <a:solidFill>
              <a:srgbClr val="9999FF"/>
            </a:solidFill>
            <a:ln w="12700">
              <a:solidFill>
                <a:srgbClr val="000000"/>
              </a:solidFill>
              <a:prstDash val="solid"/>
            </a:ln>
          </c:spPr>
          <c:dPt>
            <c:idx val="0"/>
            <c:bubble3D val="0"/>
          </c:dPt>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cat>
            <c:strRef>
              <c:f>Sheet3!$B$3:$B$5</c:f>
              <c:strCache>
                <c:ptCount val="3"/>
                <c:pt idx="0">
                  <c:v>Class A </c:v>
                </c:pt>
                <c:pt idx="1">
                  <c:v>Class A/B </c:v>
                </c:pt>
                <c:pt idx="2">
                  <c:v>Class B </c:v>
                </c:pt>
              </c:strCache>
            </c:strRef>
          </c:cat>
          <c:val>
            <c:numRef>
              <c:f>Sheet3!$C$3:$C$5</c:f>
              <c:numCache>
                <c:formatCode>0%</c:formatCode>
                <c:ptCount val="3"/>
                <c:pt idx="0">
                  <c:v>0.4</c:v>
                </c:pt>
                <c:pt idx="1">
                  <c:v>0.01</c:v>
                </c:pt>
                <c:pt idx="2">
                  <c:v>0.59</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69450101832993894"/>
          <c:y val="0.40418118466898956"/>
          <c:w val="0.23421588594704684"/>
          <c:h val="0.24390243902439024"/>
        </c:manualLayout>
      </c:layout>
      <c:overlay val="0"/>
      <c:spPr>
        <a:solidFill>
          <a:srgbClr val="FFFFFF"/>
        </a:solidFill>
        <a:ln w="25400">
          <a:noFill/>
        </a:ln>
      </c:spPr>
      <c:txPr>
        <a:bodyPr/>
        <a:lstStyle/>
        <a:p>
          <a:pPr>
            <a:defRPr sz="1010" b="1" i="0" u="none" strike="noStrike" baseline="0">
              <a:solidFill>
                <a:srgbClr val="000000"/>
              </a:solidFill>
              <a:latin typeface="Arial"/>
              <a:ea typeface="Arial"/>
              <a:cs typeface="Arial"/>
            </a:defRPr>
          </a:pPr>
          <a:endParaRPr lang="en-US"/>
        </a:p>
      </c:txPr>
    </c:legend>
    <c:plotVisOnly val="1"/>
    <c:dispBlanksAs val="zero"/>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GB" sz="1200" b="1" i="0" u="none" strike="noStrike" baseline="0">
                <a:solidFill>
                  <a:srgbClr val="000000"/>
                </a:solidFill>
                <a:latin typeface="Arial"/>
                <a:cs typeface="Arial"/>
              </a:rPr>
              <a:t>Type of illicit drugs used</a:t>
            </a:r>
          </a:p>
          <a:p>
            <a:pPr>
              <a:defRPr sz="1200" b="1" i="0" u="none" strike="noStrike" baseline="0">
                <a:solidFill>
                  <a:srgbClr val="000000"/>
                </a:solidFill>
                <a:latin typeface="Arial"/>
                <a:ea typeface="Arial"/>
                <a:cs typeface="Arial"/>
              </a:defRPr>
            </a:pPr>
            <a:r>
              <a:rPr lang="en-GB" sz="900" b="1" i="0" u="none" strike="noStrike" baseline="0">
                <a:solidFill>
                  <a:srgbClr val="000000"/>
                </a:solidFill>
                <a:latin typeface="Arial"/>
                <a:cs typeface="Arial"/>
              </a:rPr>
              <a:t>Some divers reported using more than one drug type</a:t>
            </a:r>
            <a:endParaRPr lang="en-GB"/>
          </a:p>
        </c:rich>
      </c:tx>
      <c:layout>
        <c:manualLayout>
          <c:xMode val="edge"/>
          <c:yMode val="edge"/>
          <c:x val="0.12219959266802444"/>
          <c:y val="3.8194573956210516E-2"/>
        </c:manualLayout>
      </c:layout>
      <c:overlay val="0"/>
      <c:spPr>
        <a:noFill/>
        <a:ln w="25400">
          <a:noFill/>
        </a:ln>
      </c:spPr>
    </c:title>
    <c:autoTitleDeleted val="0"/>
    <c:plotArea>
      <c:layout>
        <c:manualLayout>
          <c:layoutTarget val="inner"/>
          <c:xMode val="edge"/>
          <c:yMode val="edge"/>
          <c:x val="0.17311608961303462"/>
          <c:y val="0.23611191172930138"/>
          <c:w val="0.39307535641547864"/>
          <c:h val="0.67014116123169365"/>
        </c:manualLayout>
      </c:layout>
      <c:pieChart>
        <c:varyColors val="1"/>
        <c:ser>
          <c:idx val="0"/>
          <c:order val="0"/>
          <c:spPr>
            <a:solidFill>
              <a:srgbClr val="9999FF"/>
            </a:solidFill>
            <a:ln w="12700">
              <a:solidFill>
                <a:srgbClr val="000000"/>
              </a:solidFill>
              <a:prstDash val="solid"/>
            </a:ln>
          </c:spPr>
          <c:dPt>
            <c:idx val="0"/>
            <c:bubble3D val="0"/>
          </c:dPt>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Pt>
            <c:idx val="5"/>
            <c:bubble3D val="0"/>
            <c:spPr>
              <a:solidFill>
                <a:srgbClr val="FF8080"/>
              </a:solidFill>
              <a:ln w="12700">
                <a:solidFill>
                  <a:srgbClr val="000000"/>
                </a:solidFill>
                <a:prstDash val="solid"/>
              </a:ln>
            </c:spPr>
          </c:dPt>
          <c:dPt>
            <c:idx val="6"/>
            <c:bubble3D val="0"/>
            <c:spPr>
              <a:solidFill>
                <a:srgbClr val="0066CC"/>
              </a:solidFill>
              <a:ln w="12700">
                <a:solidFill>
                  <a:srgbClr val="000000"/>
                </a:solidFill>
                <a:prstDash val="solid"/>
              </a:ln>
            </c:spPr>
          </c:dPt>
          <c:dPt>
            <c:idx val="7"/>
            <c:bubble3D val="0"/>
            <c:spPr>
              <a:solidFill>
                <a:srgbClr val="CCCCFF"/>
              </a:solidFill>
              <a:ln w="12700">
                <a:solidFill>
                  <a:srgbClr val="000000"/>
                </a:solidFill>
                <a:prstDash val="solid"/>
              </a:ln>
            </c:spPr>
          </c:dPt>
          <c:dPt>
            <c:idx val="8"/>
            <c:bubble3D val="0"/>
            <c:spPr>
              <a:solidFill>
                <a:srgbClr val="000080"/>
              </a:solidFill>
              <a:ln w="12700">
                <a:solidFill>
                  <a:srgbClr val="000000"/>
                </a:solidFill>
                <a:prstDash val="solid"/>
              </a:ln>
            </c:spPr>
          </c:dPt>
          <c:dLbls>
            <c:delete val="1"/>
          </c:dLbls>
          <c:cat>
            <c:strRef>
              <c:f>Sheet2!$C$5:$C$13</c:f>
              <c:strCache>
                <c:ptCount val="9"/>
                <c:pt idx="0">
                  <c:v>Cannabis </c:v>
                </c:pt>
                <c:pt idx="1">
                  <c:v>Cocaine </c:v>
                </c:pt>
                <c:pt idx="2">
                  <c:v>Ecstasy </c:v>
                </c:pt>
                <c:pt idx="3">
                  <c:v>Magic mushrooms </c:v>
                </c:pt>
                <c:pt idx="4">
                  <c:v>Amphetamines </c:v>
                </c:pt>
                <c:pt idx="5">
                  <c:v>LSD </c:v>
                </c:pt>
                <c:pt idx="6">
                  <c:v>Tranquillisers </c:v>
                </c:pt>
                <c:pt idx="7">
                  <c:v>Barbiturates </c:v>
                </c:pt>
                <c:pt idx="8">
                  <c:v>Heroin </c:v>
                </c:pt>
              </c:strCache>
            </c:strRef>
          </c:cat>
          <c:val>
            <c:numRef>
              <c:f>Sheet2!$D$5:$D$13</c:f>
              <c:numCache>
                <c:formatCode>0%</c:formatCode>
                <c:ptCount val="9"/>
                <c:pt idx="0">
                  <c:v>0.46</c:v>
                </c:pt>
                <c:pt idx="1">
                  <c:v>0.14000000000000001</c:v>
                </c:pt>
                <c:pt idx="2">
                  <c:v>0.09</c:v>
                </c:pt>
                <c:pt idx="3">
                  <c:v>0.09</c:v>
                </c:pt>
                <c:pt idx="4">
                  <c:v>0.09</c:v>
                </c:pt>
                <c:pt idx="5">
                  <c:v>0.08</c:v>
                </c:pt>
                <c:pt idx="6">
                  <c:v>0.03</c:v>
                </c:pt>
                <c:pt idx="7">
                  <c:v>0.01</c:v>
                </c:pt>
                <c:pt idx="8">
                  <c:v>0.01</c:v>
                </c:pt>
              </c:numCache>
            </c:numRef>
          </c:val>
        </c:ser>
        <c:dLbls>
          <c:showLegendKey val="0"/>
          <c:showVal val="0"/>
          <c:showCatName val="0"/>
          <c:showSerName val="0"/>
          <c:showPercent val="1"/>
          <c:showBubbleSize val="0"/>
          <c:showLeaderLines val="1"/>
        </c:dLbls>
        <c:firstSliceAng val="0"/>
      </c:pieChart>
      <c:spPr>
        <a:noFill/>
        <a:ln w="25400">
          <a:noFill/>
        </a:ln>
      </c:spPr>
    </c:plotArea>
    <c:legend>
      <c:legendPos val="r"/>
      <c:layout>
        <c:manualLayout>
          <c:xMode val="edge"/>
          <c:yMode val="edge"/>
          <c:x val="0.60488798370672103"/>
          <c:y val="0.20787550141138017"/>
          <c:w val="0.38492871690427699"/>
          <c:h val="0.75347477713615296"/>
        </c:manualLayout>
      </c:layout>
      <c:overlay val="0"/>
      <c:spPr>
        <a:solidFill>
          <a:srgbClr val="FFFFFF"/>
        </a:solidFill>
        <a:ln w="25400">
          <a:noFill/>
        </a:ln>
      </c:spPr>
      <c:txPr>
        <a:bodyPr/>
        <a:lstStyle/>
        <a:p>
          <a:pPr>
            <a:defRPr sz="1010" b="1" i="0" u="none" strike="noStrike" baseline="0">
              <a:solidFill>
                <a:srgbClr val="000000"/>
              </a:solidFill>
              <a:latin typeface="Arial"/>
              <a:ea typeface="Arial"/>
              <a:cs typeface="Arial"/>
            </a:defRPr>
          </a:pPr>
          <a:endParaRPr lang="en-US"/>
        </a:p>
      </c:txPr>
    </c:legend>
    <c:plotVisOnly val="1"/>
    <c:dispBlanksAs val="zero"/>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GB"/>
              <a:t> Hallucinogen and Stimulant Use Within the Drug Group</a:t>
            </a:r>
          </a:p>
        </c:rich>
      </c:tx>
      <c:layout>
        <c:manualLayout>
          <c:xMode val="edge"/>
          <c:yMode val="edge"/>
          <c:x val="0.11964285714285715"/>
          <c:y val="3.9867174306955827E-2"/>
        </c:manualLayout>
      </c:layout>
      <c:overlay val="0"/>
      <c:spPr>
        <a:noFill/>
        <a:ln w="25400">
          <a:noFill/>
        </a:ln>
      </c:spPr>
    </c:title>
    <c:autoTitleDeleted val="0"/>
    <c:plotArea>
      <c:layout>
        <c:manualLayout>
          <c:layoutTarget val="inner"/>
          <c:xMode val="edge"/>
          <c:yMode val="edge"/>
          <c:x val="0.15357142857142858"/>
          <c:y val="0.22923625226499603"/>
          <c:w val="0.36428571428571427"/>
          <c:h val="0.67774196321824909"/>
        </c:manualLayout>
      </c:layout>
      <c:pieChart>
        <c:varyColors val="1"/>
        <c:ser>
          <c:idx val="0"/>
          <c:order val="0"/>
          <c:spPr>
            <a:solidFill>
              <a:srgbClr val="9999FF"/>
            </a:solidFill>
            <a:ln w="12700">
              <a:solidFill>
                <a:srgbClr val="000000"/>
              </a:solidFill>
              <a:prstDash val="solid"/>
            </a:ln>
          </c:spPr>
          <c:dPt>
            <c:idx val="0"/>
            <c:bubble3D val="0"/>
          </c:dPt>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Lbls>
            <c:delete val="1"/>
          </c:dLbls>
          <c:cat>
            <c:strRef>
              <c:f>Sheet1!$D$12:$D$16</c:f>
              <c:strCache>
                <c:ptCount val="5"/>
                <c:pt idx="0">
                  <c:v>Hallucinogens </c:v>
                </c:pt>
                <c:pt idx="1">
                  <c:v>Stimulants</c:v>
                </c:pt>
                <c:pt idx="2">
                  <c:v>Stimulants and hallucinogens </c:v>
                </c:pt>
                <c:pt idx="3">
                  <c:v>Stimulants, hallucinogens, tranquillisers</c:v>
                </c:pt>
                <c:pt idx="4">
                  <c:v>Tranquillisers </c:v>
                </c:pt>
              </c:strCache>
            </c:strRef>
          </c:cat>
          <c:val>
            <c:numRef>
              <c:f>Sheet1!$E$12:$E$16</c:f>
              <c:numCache>
                <c:formatCode>0%</c:formatCode>
                <c:ptCount val="5"/>
                <c:pt idx="0">
                  <c:v>0.67</c:v>
                </c:pt>
                <c:pt idx="1">
                  <c:v>0.03</c:v>
                </c:pt>
                <c:pt idx="2">
                  <c:v>0.23</c:v>
                </c:pt>
                <c:pt idx="3">
                  <c:v>0.06</c:v>
                </c:pt>
                <c:pt idx="4">
                  <c:v>0.01</c:v>
                </c:pt>
              </c:numCache>
            </c:numRef>
          </c:val>
        </c:ser>
        <c:dLbls>
          <c:showLegendKey val="0"/>
          <c:showVal val="1"/>
          <c:showCatName val="0"/>
          <c:showSerName val="0"/>
          <c:showPercent val="0"/>
          <c:showBubbleSize val="0"/>
          <c:showLeaderLines val="1"/>
        </c:dLbls>
        <c:firstSliceAng val="0"/>
      </c:pieChart>
      <c:spPr>
        <a:noFill/>
        <a:ln w="25400">
          <a:noFill/>
        </a:ln>
      </c:spPr>
    </c:plotArea>
    <c:legend>
      <c:legendPos val="r"/>
      <c:layout>
        <c:manualLayout>
          <c:xMode val="edge"/>
          <c:yMode val="edge"/>
          <c:x val="0.61071428571428577"/>
          <c:y val="0.22591398773941637"/>
          <c:w val="0.38035714285714284"/>
          <c:h val="0.76412084088332011"/>
        </c:manualLayout>
      </c:layout>
      <c:overlay val="0"/>
      <c:spPr>
        <a:solidFill>
          <a:srgbClr val="FFFFFF"/>
        </a:solidFill>
        <a:ln w="25400">
          <a:noFill/>
        </a:ln>
      </c:spPr>
      <c:txPr>
        <a:bodyPr/>
        <a:lstStyle/>
        <a:p>
          <a:pPr>
            <a:defRPr sz="1010" b="1" i="0" u="none" strike="noStrike" baseline="0">
              <a:solidFill>
                <a:srgbClr val="000000"/>
              </a:solidFill>
              <a:latin typeface="Arial"/>
              <a:ea typeface="Arial"/>
              <a:cs typeface="Arial"/>
            </a:defRPr>
          </a:pPr>
          <a:endParaRPr lang="en-US"/>
        </a:p>
      </c:txPr>
    </c:legend>
    <c:plotVisOnly val="1"/>
    <c:dispBlanksAs val="zero"/>
    <c:showDLblsOverMax val="0"/>
  </c:chart>
  <c:spPr>
    <a:solidFill>
      <a:srgbClr val="FFFFFF"/>
    </a:solidFill>
    <a:ln w="3175">
      <a:solidFill>
        <a:srgbClr val="000000"/>
      </a:solidFill>
      <a:prstDash val="solid"/>
    </a:ln>
  </c:spPr>
  <c:txPr>
    <a:bodyPr/>
    <a:lstStyle/>
    <a:p>
      <a:pPr>
        <a:defRPr sz="1050" b="0" i="0" u="none" strike="noStrike" baseline="0">
          <a:solidFill>
            <a:srgbClr val="000000"/>
          </a:solidFill>
          <a:latin typeface="Arial"/>
          <a:ea typeface="Arial"/>
          <a:cs typeface="Aria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GB"/>
              <a:t>Class of Drug Use </a:t>
            </a:r>
          </a:p>
        </c:rich>
      </c:tx>
      <c:layout>
        <c:manualLayout>
          <c:xMode val="edge"/>
          <c:yMode val="edge"/>
          <c:x val="0.33061778682959947"/>
          <c:y val="3.8327526132404179E-2"/>
        </c:manualLayout>
      </c:layout>
      <c:overlay val="0"/>
      <c:spPr>
        <a:noFill/>
        <a:ln w="25400">
          <a:noFill/>
        </a:ln>
      </c:spPr>
    </c:title>
    <c:autoTitleDeleted val="0"/>
    <c:plotArea>
      <c:layout>
        <c:manualLayout>
          <c:layoutTarget val="inner"/>
          <c:xMode val="edge"/>
          <c:yMode val="edge"/>
          <c:x val="0.20366598778004075"/>
          <c:y val="0.30662020905923343"/>
          <c:w val="0.35234215885947046"/>
          <c:h val="0.60278745644599308"/>
        </c:manualLayout>
      </c:layout>
      <c:pieChart>
        <c:varyColors val="1"/>
        <c:ser>
          <c:idx val="0"/>
          <c:order val="0"/>
          <c:spPr>
            <a:solidFill>
              <a:srgbClr val="9999FF"/>
            </a:solidFill>
            <a:ln w="12700">
              <a:solidFill>
                <a:srgbClr val="000000"/>
              </a:solidFill>
              <a:prstDash val="solid"/>
            </a:ln>
          </c:spPr>
          <c:dPt>
            <c:idx val="0"/>
            <c:bubble3D val="0"/>
          </c:dPt>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cat>
            <c:strRef>
              <c:f>Sheet3!$B$3:$B$5</c:f>
              <c:strCache>
                <c:ptCount val="3"/>
                <c:pt idx="0">
                  <c:v>Class A </c:v>
                </c:pt>
                <c:pt idx="1">
                  <c:v>Class A/B </c:v>
                </c:pt>
                <c:pt idx="2">
                  <c:v>Class B </c:v>
                </c:pt>
              </c:strCache>
            </c:strRef>
          </c:cat>
          <c:val>
            <c:numRef>
              <c:f>Sheet3!$C$3:$C$5</c:f>
              <c:numCache>
                <c:formatCode>0%</c:formatCode>
                <c:ptCount val="3"/>
                <c:pt idx="0">
                  <c:v>0.4</c:v>
                </c:pt>
                <c:pt idx="1">
                  <c:v>0.01</c:v>
                </c:pt>
                <c:pt idx="2">
                  <c:v>0.59</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69450101832993894"/>
          <c:y val="0.40418118466898956"/>
          <c:w val="0.23421588594704684"/>
          <c:h val="0.24390243902439024"/>
        </c:manualLayout>
      </c:layout>
      <c:overlay val="0"/>
      <c:spPr>
        <a:solidFill>
          <a:srgbClr val="FFFFFF"/>
        </a:solidFill>
        <a:ln w="25400">
          <a:noFill/>
        </a:ln>
      </c:spPr>
      <c:txPr>
        <a:bodyPr/>
        <a:lstStyle/>
        <a:p>
          <a:pPr>
            <a:defRPr sz="1010" b="1" i="0" u="none" strike="noStrike" baseline="0">
              <a:solidFill>
                <a:srgbClr val="000000"/>
              </a:solidFill>
              <a:latin typeface="Arial"/>
              <a:ea typeface="Arial"/>
              <a:cs typeface="Arial"/>
            </a:defRPr>
          </a:pPr>
          <a:endParaRPr lang="en-US"/>
        </a:p>
      </c:txPr>
    </c:legend>
    <c:plotVisOnly val="1"/>
    <c:dispBlanksAs val="zero"/>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777"/>
          </a:xfrm>
          <a:prstGeom prst="rect">
            <a:avLst/>
          </a:prstGeom>
        </p:spPr>
        <p:txBody>
          <a:bodyPr vert="horz" lIns="96551" tIns="48276" rIns="96551" bIns="48276" rtlCol="0"/>
          <a:lstStyle>
            <a:lvl1pPr algn="l">
              <a:defRPr sz="1300"/>
            </a:lvl1pPr>
          </a:lstStyle>
          <a:p>
            <a:endParaRPr lang="en-GB"/>
          </a:p>
        </p:txBody>
      </p:sp>
      <p:sp>
        <p:nvSpPr>
          <p:cNvPr id="3" name="Date Placeholder 2"/>
          <p:cNvSpPr>
            <a:spLocks noGrp="1"/>
          </p:cNvSpPr>
          <p:nvPr>
            <p:ph type="dt" idx="1"/>
          </p:nvPr>
        </p:nvSpPr>
        <p:spPr>
          <a:xfrm>
            <a:off x="3898102" y="0"/>
            <a:ext cx="2982119" cy="500777"/>
          </a:xfrm>
          <a:prstGeom prst="rect">
            <a:avLst/>
          </a:prstGeom>
        </p:spPr>
        <p:txBody>
          <a:bodyPr vert="horz" lIns="96551" tIns="48276" rIns="96551" bIns="48276" rtlCol="0"/>
          <a:lstStyle>
            <a:lvl1pPr algn="r">
              <a:defRPr sz="1300"/>
            </a:lvl1pPr>
          </a:lstStyle>
          <a:p>
            <a:fld id="{10FAAB81-33A3-41FF-A97A-2C86CBECD86D}" type="datetimeFigureOut">
              <a:rPr lang="en-GB" smtClean="0"/>
              <a:t>19/08/2013</a:t>
            </a:fld>
            <a:endParaRPr lang="en-GB"/>
          </a:p>
        </p:txBody>
      </p:sp>
      <p:sp>
        <p:nvSpPr>
          <p:cNvPr id="4" name="Slide Image Placeholder 3"/>
          <p:cNvSpPr>
            <a:spLocks noGrp="1" noRot="1" noChangeAspect="1"/>
          </p:cNvSpPr>
          <p:nvPr>
            <p:ph type="sldImg" idx="2"/>
          </p:nvPr>
        </p:nvSpPr>
        <p:spPr>
          <a:xfrm>
            <a:off x="938213" y="750888"/>
            <a:ext cx="5006975" cy="3756025"/>
          </a:xfrm>
          <a:prstGeom prst="rect">
            <a:avLst/>
          </a:prstGeom>
          <a:noFill/>
          <a:ln w="12700">
            <a:solidFill>
              <a:prstClr val="black"/>
            </a:solidFill>
          </a:ln>
        </p:spPr>
        <p:txBody>
          <a:bodyPr vert="horz" lIns="96551" tIns="48276" rIns="96551" bIns="48276" rtlCol="0" anchor="ctr"/>
          <a:lstStyle/>
          <a:p>
            <a:endParaRPr lang="en-GB"/>
          </a:p>
        </p:txBody>
      </p:sp>
      <p:sp>
        <p:nvSpPr>
          <p:cNvPr id="5" name="Notes Placeholder 4"/>
          <p:cNvSpPr>
            <a:spLocks noGrp="1"/>
          </p:cNvSpPr>
          <p:nvPr>
            <p:ph type="body" sz="quarter" idx="3"/>
          </p:nvPr>
        </p:nvSpPr>
        <p:spPr>
          <a:xfrm>
            <a:off x="688182" y="4757381"/>
            <a:ext cx="5505450" cy="4506992"/>
          </a:xfrm>
          <a:prstGeom prst="rect">
            <a:avLst/>
          </a:prstGeom>
        </p:spPr>
        <p:txBody>
          <a:bodyPr vert="horz" lIns="96551" tIns="48276" rIns="96551" bIns="482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3023"/>
            <a:ext cx="2982119" cy="500777"/>
          </a:xfrm>
          <a:prstGeom prst="rect">
            <a:avLst/>
          </a:prstGeom>
        </p:spPr>
        <p:txBody>
          <a:bodyPr vert="horz" lIns="96551" tIns="48276" rIns="96551" bIns="48276" rtlCol="0" anchor="b"/>
          <a:lstStyle>
            <a:lvl1pPr algn="l">
              <a:defRPr sz="1300"/>
            </a:lvl1pPr>
          </a:lstStyle>
          <a:p>
            <a:endParaRPr lang="en-GB"/>
          </a:p>
        </p:txBody>
      </p:sp>
      <p:sp>
        <p:nvSpPr>
          <p:cNvPr id="7" name="Slide Number Placeholder 6"/>
          <p:cNvSpPr>
            <a:spLocks noGrp="1"/>
          </p:cNvSpPr>
          <p:nvPr>
            <p:ph type="sldNum" sz="quarter" idx="5"/>
          </p:nvPr>
        </p:nvSpPr>
        <p:spPr>
          <a:xfrm>
            <a:off x="3898102" y="9513023"/>
            <a:ext cx="2982119" cy="500777"/>
          </a:xfrm>
          <a:prstGeom prst="rect">
            <a:avLst/>
          </a:prstGeom>
        </p:spPr>
        <p:txBody>
          <a:bodyPr vert="horz" lIns="96551" tIns="48276" rIns="96551" bIns="48276" rtlCol="0" anchor="b"/>
          <a:lstStyle>
            <a:lvl1pPr algn="r">
              <a:defRPr sz="1300"/>
            </a:lvl1pPr>
          </a:lstStyle>
          <a:p>
            <a:fld id="{9C51CC8C-04EE-437A-B516-BA2F334BDFEB}" type="slidenum">
              <a:rPr lang="en-GB" smtClean="0"/>
              <a:t>‹#›</a:t>
            </a:fld>
            <a:endParaRPr lang="en-GB"/>
          </a:p>
        </p:txBody>
      </p:sp>
    </p:spTree>
    <p:extLst>
      <p:ext uri="{BB962C8B-B14F-4D97-AF65-F5344CB8AC3E}">
        <p14:creationId xmlns:p14="http://schemas.microsoft.com/office/powerpoint/2010/main" val="950703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xfrm>
            <a:off x="917576" y="4757738"/>
            <a:ext cx="5046663" cy="1557782"/>
          </a:xfrm>
          <a:noFill/>
        </p:spPr>
        <p:txBody>
          <a:bodyPr/>
          <a:lstStyle/>
          <a:p>
            <a:r>
              <a:rPr lang="en-GB" dirty="0">
                <a:latin typeface="Arial" pitchFamily="34" charset="0"/>
                <a:cs typeface="Arial" pitchFamily="34" charset="0"/>
              </a:rPr>
              <a:t>This presentation has been put together by the </a:t>
            </a:r>
            <a:r>
              <a:rPr lang="en-GB" dirty="0" smtClean="0">
                <a:latin typeface="Arial" pitchFamily="34" charset="0"/>
                <a:cs typeface="Arial" pitchFamily="34" charset="0"/>
              </a:rPr>
              <a:t>DDRC Healthcare. </a:t>
            </a:r>
            <a:r>
              <a:rPr lang="en-GB" dirty="0">
                <a:latin typeface="Arial" pitchFamily="34" charset="0"/>
                <a:cs typeface="Arial" pitchFamily="34" charset="0"/>
              </a:rPr>
              <a:t>It focuses on some of the real-life issues surrounding divers’ </a:t>
            </a:r>
            <a:r>
              <a:rPr lang="en-GB" dirty="0" smtClean="0">
                <a:latin typeface="Arial" pitchFamily="34" charset="0"/>
                <a:cs typeface="Arial" pitchFamily="34" charset="0"/>
              </a:rPr>
              <a:t>understanding of, and attitudes to, illicit drugs.  </a:t>
            </a:r>
          </a:p>
          <a:p>
            <a:endParaRPr lang="en-GB" dirty="0" smtClean="0">
              <a:latin typeface="Arial" pitchFamily="34" charset="0"/>
              <a:cs typeface="Arial" pitchFamily="34" charset="0"/>
            </a:endParaRPr>
          </a:p>
          <a:p>
            <a:r>
              <a:rPr lang="en-GB" dirty="0" smtClean="0">
                <a:latin typeface="Arial" pitchFamily="34" charset="0"/>
                <a:cs typeface="Arial" pitchFamily="34" charset="0"/>
              </a:rPr>
              <a:t>Some </a:t>
            </a:r>
            <a:r>
              <a:rPr lang="en-GB" dirty="0">
                <a:latin typeface="Arial" pitchFamily="34" charset="0"/>
                <a:cs typeface="Arial" pitchFamily="34" charset="0"/>
              </a:rPr>
              <a:t>of the DDRC research findings are very revealing and DDRC hope that you as divers can </a:t>
            </a:r>
            <a:r>
              <a:rPr lang="en-GB" dirty="0" smtClean="0">
                <a:latin typeface="Arial" pitchFamily="34" charset="0"/>
                <a:cs typeface="Arial" pitchFamily="34" charset="0"/>
              </a:rPr>
              <a:t>have a better understanding, after this lecture, of the use of illicit drugs in the diving environment.</a:t>
            </a:r>
            <a:endParaRPr lang="en-GB" dirty="0">
              <a:latin typeface="Arial" pitchFamily="34" charset="0"/>
              <a:cs typeface="Arial" pitchFamily="34" charset="0"/>
            </a:endParaRP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A13FBB47-A31F-4119-B6DC-863E0DEE4991}" type="slidenum">
              <a:rPr lang="en-US" smtClean="0">
                <a:solidFill>
                  <a:prstClr val="black"/>
                </a:solidFill>
              </a:rPr>
              <a:pPr>
                <a:def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CB7F3-A256-4919-83E7-703AF582F9F9}" type="slidenum">
              <a:rPr lang="en-US">
                <a:solidFill>
                  <a:prstClr val="black"/>
                </a:solidFill>
              </a:rPr>
              <a:pPr/>
              <a:t>10</a:t>
            </a:fld>
            <a:endParaRPr lang="en-US">
              <a:solidFill>
                <a:prstClr val="black"/>
              </a:solidFill>
            </a:endParaRPr>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a:xfrm>
            <a:off x="917575" y="4757739"/>
            <a:ext cx="5046663" cy="901700"/>
          </a:xfrm>
        </p:spPr>
        <p:txBody>
          <a:bodyPr/>
          <a:lstStyle/>
          <a:p>
            <a:r>
              <a:rPr lang="en-GB" dirty="0" smtClean="0">
                <a:latin typeface="Arial" charset="0"/>
              </a:rPr>
              <a:t>This chart shows the drugs reported, with some </a:t>
            </a:r>
            <a:r>
              <a:rPr lang="en-GB" dirty="0">
                <a:latin typeface="Arial" charset="0"/>
              </a:rPr>
              <a:t>divers </a:t>
            </a:r>
            <a:r>
              <a:rPr lang="en-GB" dirty="0" smtClean="0">
                <a:latin typeface="Arial" charset="0"/>
              </a:rPr>
              <a:t>reporting the use of </a:t>
            </a:r>
            <a:r>
              <a:rPr lang="en-GB" dirty="0">
                <a:latin typeface="Arial" charset="0"/>
              </a:rPr>
              <a:t>more than one type of </a:t>
            </a:r>
            <a:r>
              <a:rPr lang="en-GB" dirty="0" smtClean="0">
                <a:latin typeface="Arial" charset="0"/>
              </a:rPr>
              <a:t>drug. As you would expect cannabis was the most widely reported.  It is interesting to see the range of</a:t>
            </a:r>
            <a:r>
              <a:rPr lang="en-GB" baseline="0" dirty="0" smtClean="0">
                <a:latin typeface="Arial" charset="0"/>
              </a:rPr>
              <a:t> drugs used</a:t>
            </a:r>
            <a:r>
              <a:rPr lang="en-GB" dirty="0" smtClean="0">
                <a:latin typeface="Arial" charset="0"/>
              </a:rPr>
              <a:t> by divers.</a:t>
            </a:r>
            <a:endParaRPr lang="en-GB" dirty="0">
              <a:latin typeface="Arial" charset="0"/>
            </a:endParaRPr>
          </a:p>
          <a:p>
            <a:endParaRPr lang="en-GB"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CB7F3-A256-4919-83E7-703AF582F9F9}" type="slidenum">
              <a:rPr lang="en-US">
                <a:solidFill>
                  <a:prstClr val="black"/>
                </a:solidFill>
              </a:rPr>
              <a:pPr/>
              <a:t>11</a:t>
            </a:fld>
            <a:endParaRPr lang="en-US">
              <a:solidFill>
                <a:prstClr val="black"/>
              </a:solidFill>
            </a:endParaRPr>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a:xfrm>
            <a:off x="917575" y="4757739"/>
            <a:ext cx="5046663" cy="1590842"/>
          </a:xfrm>
        </p:spPr>
        <p:txBody>
          <a:bodyPr/>
          <a:lstStyle/>
          <a:p>
            <a:r>
              <a:rPr lang="en-GB" dirty="0" smtClean="0">
                <a:latin typeface="Arial" charset="0"/>
              </a:rPr>
              <a:t>As you may know, drugs are also defined as hallucinogens or stimulants, and as would be expected hallucinogen (a majority of the drugs reported was cannabis) was the most frequently reported by divers. </a:t>
            </a:r>
          </a:p>
          <a:p>
            <a:endParaRPr lang="en-GB" dirty="0">
              <a:latin typeface="Arial" charset="0"/>
            </a:endParaRPr>
          </a:p>
          <a:p>
            <a:r>
              <a:rPr lang="en-GB" dirty="0" smtClean="0">
                <a:latin typeface="Arial" charset="0"/>
              </a:rPr>
              <a:t>In fact the majority of the drug use could be defined as hallucinogens, with some divers using both hallucinogens and stimulants, and a small number of divers using hallucinogens, stimulants and tranquilisers!</a:t>
            </a:r>
            <a:endParaRPr lang="en-GB" dirty="0">
              <a:latin typeface="Arial" charset="0"/>
            </a:endParaRPr>
          </a:p>
          <a:p>
            <a:endParaRPr lang="en-GB"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CB7F3-A256-4919-83E7-703AF582F9F9}" type="slidenum">
              <a:rPr lang="en-US">
                <a:solidFill>
                  <a:prstClr val="black"/>
                </a:solidFill>
              </a:rPr>
              <a:pPr/>
              <a:t>12</a:t>
            </a:fld>
            <a:endParaRPr lang="en-US">
              <a:solidFill>
                <a:prstClr val="black"/>
              </a:solidFill>
            </a:endParaRPr>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a:xfrm>
            <a:off x="917575" y="4757739"/>
            <a:ext cx="5046663" cy="1275357"/>
          </a:xfrm>
        </p:spPr>
        <p:txBody>
          <a:bodyPr/>
          <a:lstStyle/>
          <a:p>
            <a:r>
              <a:rPr lang="en-GB" dirty="0" smtClean="0">
                <a:latin typeface="Arial" charset="0"/>
              </a:rPr>
              <a:t>Drugs are classed as “A”, “B”, </a:t>
            </a:r>
            <a:r>
              <a:rPr lang="en-GB" dirty="0" err="1" smtClean="0">
                <a:latin typeface="Arial" charset="0"/>
              </a:rPr>
              <a:t>etc</a:t>
            </a:r>
            <a:r>
              <a:rPr lang="en-GB" dirty="0" smtClean="0">
                <a:latin typeface="Arial" charset="0"/>
              </a:rPr>
              <a:t> – with the same drug sometimes classed differently depending on the method of use.  The majority of the drug use fell into class B as would be expected because of the high cannabis use, but it is also thought provoking to see that 40% of the drugs reported in the study were class A</a:t>
            </a:r>
            <a:endParaRPr lang="en-GB" dirty="0">
              <a:latin typeface="Arial" charset="0"/>
            </a:endParaRPr>
          </a:p>
          <a:p>
            <a:endParaRPr lang="en-GB" dirty="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CB7F3-A256-4919-83E7-703AF582F9F9}" type="slidenum">
              <a:rPr lang="en-US">
                <a:solidFill>
                  <a:prstClr val="black"/>
                </a:solidFill>
              </a:rPr>
              <a:pPr/>
              <a:t>13</a:t>
            </a:fld>
            <a:endParaRPr lang="en-US">
              <a:solidFill>
                <a:prstClr val="black"/>
              </a:solidFill>
            </a:endParaRPr>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a:xfrm>
            <a:off x="917575" y="4757739"/>
            <a:ext cx="5046663" cy="1275357"/>
          </a:xfrm>
        </p:spPr>
        <p:txBody>
          <a:bodyPr/>
          <a:lstStyle/>
          <a:p>
            <a:r>
              <a:rPr lang="en-GB" dirty="0" smtClean="0">
                <a:latin typeface="Arial" charset="0"/>
              </a:rPr>
              <a:t>21% of the divers who had reported using illicit drugs also admitted to using a class A or B drug between 5 minutes to 24hrs before a dive.  </a:t>
            </a:r>
          </a:p>
          <a:p>
            <a:endParaRPr lang="en-GB" dirty="0">
              <a:latin typeface="Arial" charset="0"/>
            </a:endParaRPr>
          </a:p>
          <a:p>
            <a:r>
              <a:rPr lang="en-GB" dirty="0" smtClean="0">
                <a:latin typeface="Arial" charset="0"/>
              </a:rPr>
              <a:t>Cannabis (class B), cocaine (class A), and ecstasy (class A) were all reported between 5 minutes and six hours before a dive.</a:t>
            </a:r>
            <a:endParaRPr lang="en-GB" dirty="0">
              <a:latin typeface="Arial" charset="0"/>
            </a:endParaRPr>
          </a:p>
          <a:p>
            <a:endParaRPr lang="en-GB" dirty="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631AB4-6264-4553-AD4F-134F8247F210}" type="slidenum">
              <a:rPr lang="en-US">
                <a:solidFill>
                  <a:prstClr val="black"/>
                </a:solidFill>
              </a:rPr>
              <a:pPr/>
              <a:t>14</a:t>
            </a:fld>
            <a:endParaRPr lang="en-US">
              <a:solidFill>
                <a:prstClr val="black"/>
              </a:solidFill>
            </a:endParaRPr>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r>
              <a:rPr lang="en-GB" dirty="0" smtClean="0">
                <a:latin typeface="Arial" pitchFamily="34" charset="0"/>
                <a:cs typeface="Arial" pitchFamily="34" charset="0"/>
              </a:rPr>
              <a:t>So having seen what divers </a:t>
            </a:r>
            <a:r>
              <a:rPr lang="en-GB" i="1" dirty="0" smtClean="0">
                <a:latin typeface="Arial" pitchFamily="34" charset="0"/>
                <a:cs typeface="Arial" pitchFamily="34" charset="0"/>
              </a:rPr>
              <a:t>reported</a:t>
            </a:r>
            <a:r>
              <a:rPr lang="en-GB" dirty="0" smtClean="0">
                <a:latin typeface="Arial" pitchFamily="34" charset="0"/>
                <a:cs typeface="Arial" pitchFamily="34" charset="0"/>
              </a:rPr>
              <a:t> using in the way of illicit drugs – how much do any of you here today know about some of these drugs?</a:t>
            </a:r>
          </a:p>
          <a:p>
            <a:endParaRPr lang="en-GB" dirty="0">
              <a:latin typeface="Arial" pitchFamily="34" charset="0"/>
              <a:cs typeface="Arial" pitchFamily="34" charset="0"/>
            </a:endParaRPr>
          </a:p>
          <a:p>
            <a:r>
              <a:rPr lang="en-GB" dirty="0" smtClean="0">
                <a:latin typeface="Arial" pitchFamily="34" charset="0"/>
                <a:cs typeface="Arial" pitchFamily="34" charset="0"/>
              </a:rPr>
              <a:t>OPPORTUNITY FOR CLASS DISCUSSION HERE</a:t>
            </a:r>
          </a:p>
          <a:p>
            <a:endParaRPr lang="en-GB" dirty="0" smtClean="0">
              <a:latin typeface="Arial" pitchFamily="34" charset="0"/>
              <a:cs typeface="Arial" pitchFamily="34" charset="0"/>
            </a:endParaRPr>
          </a:p>
          <a:p>
            <a:r>
              <a:rPr lang="en-GB" dirty="0" smtClean="0">
                <a:latin typeface="Arial" pitchFamily="34" charset="0"/>
                <a:cs typeface="Arial" pitchFamily="34" charset="0"/>
              </a:rPr>
              <a:t>Do you know about detection </a:t>
            </a:r>
            <a:r>
              <a:rPr lang="en-GB" dirty="0">
                <a:latin typeface="Arial" pitchFamily="34" charset="0"/>
                <a:cs typeface="Arial" pitchFamily="34" charset="0"/>
              </a:rPr>
              <a:t>time in </a:t>
            </a:r>
            <a:r>
              <a:rPr lang="en-GB" dirty="0" smtClean="0">
                <a:latin typeface="Arial" pitchFamily="34" charset="0"/>
                <a:cs typeface="Arial" pitchFamily="34" charset="0"/>
              </a:rPr>
              <a:t>urine, residual </a:t>
            </a:r>
            <a:r>
              <a:rPr lang="en-GB" dirty="0">
                <a:latin typeface="Arial" pitchFamily="34" charset="0"/>
                <a:cs typeface="Arial" pitchFamily="34" charset="0"/>
              </a:rPr>
              <a:t>time – time </a:t>
            </a:r>
            <a:r>
              <a:rPr lang="en-GB" dirty="0" smtClean="0">
                <a:latin typeface="Arial" pitchFamily="34" charset="0"/>
                <a:cs typeface="Arial" pitchFamily="34" charset="0"/>
              </a:rPr>
              <a:t>the drug </a:t>
            </a:r>
            <a:r>
              <a:rPr lang="en-GB" dirty="0">
                <a:latin typeface="Arial" pitchFamily="34" charset="0"/>
                <a:cs typeface="Arial" pitchFamily="34" charset="0"/>
              </a:rPr>
              <a:t>stays in your </a:t>
            </a:r>
            <a:r>
              <a:rPr lang="en-GB" dirty="0" smtClean="0">
                <a:latin typeface="Arial" pitchFamily="34" charset="0"/>
                <a:cs typeface="Arial" pitchFamily="34" charset="0"/>
              </a:rPr>
              <a:t>body, onset </a:t>
            </a:r>
            <a:r>
              <a:rPr lang="en-GB" dirty="0">
                <a:latin typeface="Arial" pitchFamily="34" charset="0"/>
                <a:cs typeface="Arial" pitchFamily="34" charset="0"/>
              </a:rPr>
              <a:t>of effects – how soon you get a </a:t>
            </a:r>
            <a:r>
              <a:rPr lang="en-GB" dirty="0" smtClean="0">
                <a:latin typeface="Arial" pitchFamily="34" charset="0"/>
                <a:cs typeface="Arial" pitchFamily="34" charset="0"/>
              </a:rPr>
              <a:t>trip…How </a:t>
            </a:r>
            <a:r>
              <a:rPr lang="en-GB" dirty="0">
                <a:latin typeface="Arial" pitchFamily="34" charset="0"/>
                <a:cs typeface="Arial" pitchFamily="34" charset="0"/>
              </a:rPr>
              <a:t>it effects you </a:t>
            </a:r>
            <a:r>
              <a:rPr lang="en-GB" dirty="0" smtClean="0">
                <a:latin typeface="Arial" pitchFamily="34" charset="0"/>
                <a:cs typeface="Arial" pitchFamily="34" charset="0"/>
              </a:rPr>
              <a:t>physiologically, and how </a:t>
            </a:r>
            <a:r>
              <a:rPr lang="en-GB" dirty="0">
                <a:latin typeface="Arial" pitchFamily="34" charset="0"/>
                <a:cs typeface="Arial" pitchFamily="34" charset="0"/>
              </a:rPr>
              <a:t>it effects you </a:t>
            </a:r>
            <a:r>
              <a:rPr lang="en-GB" dirty="0" smtClean="0">
                <a:latin typeface="Arial" pitchFamily="34" charset="0"/>
                <a:cs typeface="Arial" pitchFamily="34" charset="0"/>
              </a:rPr>
              <a:t>psychologically? </a:t>
            </a:r>
          </a:p>
          <a:p>
            <a:endParaRPr lang="en-GB" dirty="0" smtClean="0">
              <a:latin typeface="Arial" pitchFamily="34" charset="0"/>
              <a:cs typeface="Arial" pitchFamily="34" charset="0"/>
            </a:endParaRPr>
          </a:p>
          <a:p>
            <a:r>
              <a:rPr lang="en-GB" dirty="0" smtClean="0">
                <a:latin typeface="Arial" pitchFamily="34" charset="0"/>
                <a:cs typeface="Arial" pitchFamily="34" charset="0"/>
              </a:rPr>
              <a:t>How will this affect you ability to dive safely?</a:t>
            </a:r>
            <a:endParaRPr lang="en-GB" dirty="0">
              <a:latin typeface="Arial" pitchFamily="34" charset="0"/>
              <a:cs typeface="Arial" pitchFamily="34" charset="0"/>
            </a:endParaRPr>
          </a:p>
          <a:p>
            <a:endParaRPr lang="en-GB" dirty="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3F757-D357-46DA-9070-81CDCE382743}" type="slidenum">
              <a:rPr lang="en-US">
                <a:solidFill>
                  <a:prstClr val="black"/>
                </a:solidFill>
              </a:rPr>
              <a:pPr/>
              <a:t>15</a:t>
            </a:fld>
            <a:endParaRPr lang="en-US">
              <a:solidFill>
                <a:prstClr val="black"/>
              </a:solidFill>
            </a:endParaRPr>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r>
              <a:rPr lang="en-GB" dirty="0" smtClean="0">
                <a:latin typeface="Arial" pitchFamily="34" charset="0"/>
                <a:cs typeface="Arial" pitchFamily="34" charset="0"/>
              </a:rPr>
              <a:t>Let’s look at one or two of the drugs that divers reported taking ……</a:t>
            </a:r>
          </a:p>
          <a:p>
            <a:endParaRPr lang="en-GB" dirty="0">
              <a:latin typeface="Arial" pitchFamily="34" charset="0"/>
              <a:cs typeface="Arial" pitchFamily="34" charset="0"/>
            </a:endParaRPr>
          </a:p>
          <a:p>
            <a:r>
              <a:rPr lang="en-GB" dirty="0" smtClean="0">
                <a:latin typeface="Arial" pitchFamily="34" charset="0"/>
                <a:cs typeface="Arial" pitchFamily="34" charset="0"/>
              </a:rPr>
              <a:t>First of all stimulants - if we look at the left hand column…..</a:t>
            </a:r>
          </a:p>
          <a:p>
            <a:endParaRPr lang="en-GB" dirty="0">
              <a:latin typeface="Arial" pitchFamily="34" charset="0"/>
              <a:cs typeface="Arial" pitchFamily="34" charset="0"/>
            </a:endParaRPr>
          </a:p>
          <a:p>
            <a:r>
              <a:rPr lang="en-GB" dirty="0" smtClean="0">
                <a:latin typeface="Arial" pitchFamily="34" charset="0"/>
                <a:cs typeface="Arial" pitchFamily="34" charset="0"/>
              </a:rPr>
              <a:t>We can see that amphetamines, cocaine, and ecstasy are all stimulants.</a:t>
            </a:r>
          </a:p>
          <a:p>
            <a:endParaRPr lang="en-GB" dirty="0">
              <a:latin typeface="Arial" pitchFamily="34" charset="0"/>
              <a:cs typeface="Arial" pitchFamily="34" charset="0"/>
            </a:endParaRPr>
          </a:p>
          <a:p>
            <a:r>
              <a:rPr lang="en-GB" dirty="0" smtClean="0">
                <a:latin typeface="Arial" pitchFamily="34" charset="0"/>
                <a:cs typeface="Arial" pitchFamily="34" charset="0"/>
              </a:rPr>
              <a:t>Drugs are “classed”, but not all countries put drugs into the same classes as each other.  For example cocaine is a class A in the UK but is a schedule 2 in the USA.</a:t>
            </a:r>
          </a:p>
          <a:p>
            <a:endParaRPr lang="en-GB" dirty="0">
              <a:latin typeface="Arial" pitchFamily="34" charset="0"/>
              <a:cs typeface="Arial" pitchFamily="34" charset="0"/>
            </a:endParaRPr>
          </a:p>
          <a:p>
            <a:r>
              <a:rPr lang="en-GB" dirty="0" smtClean="0">
                <a:latin typeface="Arial" pitchFamily="34" charset="0"/>
                <a:cs typeface="Arial" pitchFamily="34" charset="0"/>
              </a:rPr>
              <a:t>So we can see from the left hand column </a:t>
            </a:r>
            <a:r>
              <a:rPr lang="en-GB" dirty="0">
                <a:latin typeface="Arial" pitchFamily="34" charset="0"/>
                <a:cs typeface="Arial" pitchFamily="34" charset="0"/>
              </a:rPr>
              <a:t>that amphetamines, cocaine, and ecstasy </a:t>
            </a:r>
            <a:r>
              <a:rPr lang="en-GB" dirty="0" smtClean="0">
                <a:latin typeface="Arial" pitchFamily="34" charset="0"/>
                <a:cs typeface="Arial" pitchFamily="34" charset="0"/>
              </a:rPr>
              <a:t>are all, in the UK, broadly class A drugs, and that detection time in urine can be anything from 1 to 4 days.</a:t>
            </a:r>
          </a:p>
          <a:p>
            <a:endParaRPr lang="en-GB" dirty="0">
              <a:latin typeface="Arial" pitchFamily="34" charset="0"/>
              <a:cs typeface="Arial" pitchFamily="34" charset="0"/>
            </a:endParaRPr>
          </a:p>
          <a:p>
            <a:r>
              <a:rPr lang="en-GB" dirty="0" smtClean="0">
                <a:latin typeface="Arial" pitchFamily="34" charset="0"/>
                <a:cs typeface="Arial" pitchFamily="34" charset="0"/>
              </a:rPr>
              <a:t>Now look at the middle column and see the timings of onset and duration of effects – and depending on what you have taken this can be from five minutes to several hours.</a:t>
            </a:r>
          </a:p>
          <a:p>
            <a:endParaRPr lang="en-GB" dirty="0">
              <a:latin typeface="Arial" pitchFamily="34" charset="0"/>
              <a:cs typeface="Arial" pitchFamily="34" charset="0"/>
            </a:endParaRPr>
          </a:p>
          <a:p>
            <a:r>
              <a:rPr lang="en-GB" dirty="0" smtClean="0">
                <a:latin typeface="Arial" pitchFamily="34" charset="0"/>
                <a:cs typeface="Arial" pitchFamily="34" charset="0"/>
              </a:rPr>
              <a:t>Moving over to the third column and looking at the effects – ask yourself how could any of these effects be compatible with a diving environment?</a:t>
            </a:r>
          </a:p>
          <a:p>
            <a:endParaRPr lang="en-GB" dirty="0">
              <a:latin typeface="Arial" pitchFamily="34" charset="0"/>
              <a:cs typeface="Arial" pitchFamily="34" charset="0"/>
            </a:endParaRPr>
          </a:p>
          <a:p>
            <a:r>
              <a:rPr lang="en-GB" dirty="0" smtClean="0">
                <a:latin typeface="Arial" pitchFamily="34" charset="0"/>
                <a:cs typeface="Arial" pitchFamily="34" charset="0"/>
              </a:rPr>
              <a:t>OPPORTUNITY FOR DISCUSSION HERE</a:t>
            </a:r>
            <a:endParaRPr lang="en-GB" dirty="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134F35-C7E2-4A86-B29B-EA1EF5CB2BD6}" type="slidenum">
              <a:rPr lang="en-US">
                <a:solidFill>
                  <a:prstClr val="black"/>
                </a:solidFill>
              </a:rPr>
              <a:pPr/>
              <a:t>16</a:t>
            </a:fld>
            <a:endParaRPr lang="en-US">
              <a:solidFill>
                <a:prstClr val="black"/>
              </a:solidFill>
            </a:endParaRPr>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p:txBody>
          <a:bodyPr/>
          <a:lstStyle/>
          <a:p>
            <a:pPr lvl="0"/>
            <a:r>
              <a:rPr lang="en-GB" dirty="0" smtClean="0">
                <a:solidFill>
                  <a:prstClr val="black"/>
                </a:solidFill>
                <a:latin typeface="Arial" pitchFamily="34" charset="0"/>
                <a:cs typeface="Arial" pitchFamily="34" charset="0"/>
              </a:rPr>
              <a:t>Next hallucinogens – looking at </a:t>
            </a:r>
            <a:r>
              <a:rPr lang="en-GB" dirty="0">
                <a:solidFill>
                  <a:prstClr val="black"/>
                </a:solidFill>
                <a:latin typeface="Arial" pitchFamily="34" charset="0"/>
                <a:cs typeface="Arial" pitchFamily="34" charset="0"/>
              </a:rPr>
              <a:t>the left hand column…..</a:t>
            </a:r>
          </a:p>
          <a:p>
            <a:pPr lvl="0"/>
            <a:endParaRPr lang="en-GB" dirty="0">
              <a:solidFill>
                <a:prstClr val="black"/>
              </a:solidFill>
              <a:latin typeface="Arial" pitchFamily="34" charset="0"/>
              <a:cs typeface="Arial" pitchFamily="34" charset="0"/>
            </a:endParaRPr>
          </a:p>
          <a:p>
            <a:pPr lvl="0"/>
            <a:r>
              <a:rPr lang="en-GB" dirty="0">
                <a:solidFill>
                  <a:prstClr val="black"/>
                </a:solidFill>
                <a:latin typeface="Arial" pitchFamily="34" charset="0"/>
                <a:cs typeface="Arial" pitchFamily="34" charset="0"/>
              </a:rPr>
              <a:t>We can see that </a:t>
            </a:r>
            <a:r>
              <a:rPr lang="en-GB" dirty="0" smtClean="0">
                <a:solidFill>
                  <a:prstClr val="black"/>
                </a:solidFill>
                <a:latin typeface="Arial" pitchFamily="34" charset="0"/>
                <a:cs typeface="Arial" pitchFamily="34" charset="0"/>
              </a:rPr>
              <a:t>cannabis, LSD, and magic mushrooms are </a:t>
            </a:r>
            <a:r>
              <a:rPr lang="en-GB" dirty="0">
                <a:solidFill>
                  <a:prstClr val="black"/>
                </a:solidFill>
                <a:latin typeface="Arial" pitchFamily="34" charset="0"/>
                <a:cs typeface="Arial" pitchFamily="34" charset="0"/>
              </a:rPr>
              <a:t>all </a:t>
            </a:r>
            <a:r>
              <a:rPr lang="en-GB" dirty="0" smtClean="0">
                <a:solidFill>
                  <a:prstClr val="black"/>
                </a:solidFill>
                <a:latin typeface="Arial" pitchFamily="34" charset="0"/>
                <a:cs typeface="Arial" pitchFamily="34" charset="0"/>
              </a:rPr>
              <a:t>hallucinogens.</a:t>
            </a:r>
            <a:endParaRPr lang="en-GB" dirty="0">
              <a:solidFill>
                <a:prstClr val="black"/>
              </a:solidFill>
              <a:latin typeface="Arial" pitchFamily="34" charset="0"/>
              <a:cs typeface="Arial" pitchFamily="34" charset="0"/>
            </a:endParaRPr>
          </a:p>
          <a:p>
            <a:pPr lvl="0"/>
            <a:endParaRPr lang="en-GB" dirty="0">
              <a:solidFill>
                <a:prstClr val="black"/>
              </a:solidFill>
              <a:latin typeface="Arial" pitchFamily="34" charset="0"/>
              <a:cs typeface="Arial" pitchFamily="34" charset="0"/>
            </a:endParaRPr>
          </a:p>
          <a:p>
            <a:pPr lvl="0"/>
            <a:r>
              <a:rPr lang="en-GB" dirty="0" smtClean="0">
                <a:solidFill>
                  <a:prstClr val="black"/>
                </a:solidFill>
                <a:latin typeface="Arial" pitchFamily="34" charset="0"/>
                <a:cs typeface="Arial" pitchFamily="34" charset="0"/>
              </a:rPr>
              <a:t>And that cannabis is a class B, and that LSD, </a:t>
            </a:r>
            <a:r>
              <a:rPr lang="en-GB" dirty="0">
                <a:solidFill>
                  <a:prstClr val="black"/>
                </a:solidFill>
                <a:latin typeface="Arial" pitchFamily="34" charset="0"/>
                <a:cs typeface="Arial" pitchFamily="34" charset="0"/>
              </a:rPr>
              <a:t>and magic </a:t>
            </a:r>
            <a:r>
              <a:rPr lang="en-GB" dirty="0" smtClean="0">
                <a:solidFill>
                  <a:prstClr val="black"/>
                </a:solidFill>
                <a:latin typeface="Arial" pitchFamily="34" charset="0"/>
                <a:cs typeface="Arial" pitchFamily="34" charset="0"/>
              </a:rPr>
              <a:t>mushrooms (raw or cooked) are class </a:t>
            </a:r>
            <a:r>
              <a:rPr lang="en-GB" dirty="0">
                <a:solidFill>
                  <a:prstClr val="black"/>
                </a:solidFill>
                <a:latin typeface="Arial" pitchFamily="34" charset="0"/>
                <a:cs typeface="Arial" pitchFamily="34" charset="0"/>
              </a:rPr>
              <a:t>A drugs, and </a:t>
            </a:r>
            <a:r>
              <a:rPr lang="en-GB" dirty="0" smtClean="0">
                <a:solidFill>
                  <a:prstClr val="black"/>
                </a:solidFill>
                <a:latin typeface="Arial" pitchFamily="34" charset="0"/>
                <a:cs typeface="Arial" pitchFamily="34" charset="0"/>
              </a:rPr>
              <a:t>just look at the detection </a:t>
            </a:r>
            <a:r>
              <a:rPr lang="en-GB" dirty="0">
                <a:solidFill>
                  <a:prstClr val="black"/>
                </a:solidFill>
                <a:latin typeface="Arial" pitchFamily="34" charset="0"/>
                <a:cs typeface="Arial" pitchFamily="34" charset="0"/>
              </a:rPr>
              <a:t>time in </a:t>
            </a:r>
            <a:r>
              <a:rPr lang="en-GB" dirty="0" smtClean="0">
                <a:solidFill>
                  <a:prstClr val="black"/>
                </a:solidFill>
                <a:latin typeface="Arial" pitchFamily="34" charset="0"/>
                <a:cs typeface="Arial" pitchFamily="34" charset="0"/>
              </a:rPr>
              <a:t>urine - which </a:t>
            </a:r>
            <a:r>
              <a:rPr lang="en-GB" dirty="0">
                <a:solidFill>
                  <a:prstClr val="black"/>
                </a:solidFill>
                <a:latin typeface="Arial" pitchFamily="34" charset="0"/>
                <a:cs typeface="Arial" pitchFamily="34" charset="0"/>
              </a:rPr>
              <a:t>can be anything from </a:t>
            </a:r>
            <a:r>
              <a:rPr lang="en-GB" dirty="0" smtClean="0">
                <a:solidFill>
                  <a:prstClr val="black"/>
                </a:solidFill>
                <a:latin typeface="Arial" pitchFamily="34" charset="0"/>
                <a:cs typeface="Arial" pitchFamily="34" charset="0"/>
              </a:rPr>
              <a:t>one day up to 20 days. </a:t>
            </a:r>
            <a:endParaRPr lang="en-GB" dirty="0">
              <a:solidFill>
                <a:prstClr val="black"/>
              </a:solidFill>
              <a:latin typeface="Arial" pitchFamily="34" charset="0"/>
              <a:cs typeface="Arial" pitchFamily="34" charset="0"/>
            </a:endParaRPr>
          </a:p>
          <a:p>
            <a:pPr lvl="0"/>
            <a:endParaRPr lang="en-GB" dirty="0">
              <a:solidFill>
                <a:prstClr val="black"/>
              </a:solidFill>
              <a:latin typeface="Arial" pitchFamily="34" charset="0"/>
              <a:cs typeface="Arial" pitchFamily="34" charset="0"/>
            </a:endParaRPr>
          </a:p>
          <a:p>
            <a:pPr lvl="0"/>
            <a:r>
              <a:rPr lang="en-GB" dirty="0">
                <a:solidFill>
                  <a:prstClr val="black"/>
                </a:solidFill>
                <a:latin typeface="Arial" pitchFamily="34" charset="0"/>
                <a:cs typeface="Arial" pitchFamily="34" charset="0"/>
              </a:rPr>
              <a:t>Now look at the middle column and see the timings of onset and duration of effects – and depending on what you have taken this can be from </a:t>
            </a:r>
            <a:r>
              <a:rPr lang="en-GB" dirty="0" smtClean="0">
                <a:solidFill>
                  <a:prstClr val="black"/>
                </a:solidFill>
                <a:latin typeface="Arial" pitchFamily="34" charset="0"/>
                <a:cs typeface="Arial" pitchFamily="34" charset="0"/>
              </a:rPr>
              <a:t>ten </a:t>
            </a:r>
            <a:r>
              <a:rPr lang="en-GB" dirty="0">
                <a:solidFill>
                  <a:prstClr val="black"/>
                </a:solidFill>
                <a:latin typeface="Arial" pitchFamily="34" charset="0"/>
                <a:cs typeface="Arial" pitchFamily="34" charset="0"/>
              </a:rPr>
              <a:t>minutes to several </a:t>
            </a:r>
            <a:r>
              <a:rPr lang="en-GB" dirty="0" smtClean="0">
                <a:solidFill>
                  <a:prstClr val="black"/>
                </a:solidFill>
                <a:latin typeface="Arial" pitchFamily="34" charset="0"/>
                <a:cs typeface="Arial" pitchFamily="34" charset="0"/>
              </a:rPr>
              <a:t>hours, or in extreme cases with LSD a lot longer time span .</a:t>
            </a:r>
            <a:endParaRPr lang="en-GB" dirty="0">
              <a:solidFill>
                <a:prstClr val="black"/>
              </a:solidFill>
              <a:latin typeface="Arial" pitchFamily="34" charset="0"/>
              <a:cs typeface="Arial" pitchFamily="34" charset="0"/>
            </a:endParaRPr>
          </a:p>
          <a:p>
            <a:pPr lvl="0"/>
            <a:endParaRPr lang="en-GB" dirty="0">
              <a:solidFill>
                <a:prstClr val="black"/>
              </a:solidFill>
              <a:latin typeface="Arial" pitchFamily="34" charset="0"/>
              <a:cs typeface="Arial" pitchFamily="34" charset="0"/>
            </a:endParaRPr>
          </a:p>
          <a:p>
            <a:pPr lvl="0"/>
            <a:r>
              <a:rPr lang="en-GB" dirty="0" smtClean="0">
                <a:solidFill>
                  <a:prstClr val="black"/>
                </a:solidFill>
                <a:latin typeface="Arial" pitchFamily="34" charset="0"/>
                <a:cs typeface="Arial" pitchFamily="34" charset="0"/>
              </a:rPr>
              <a:t>And again, moving </a:t>
            </a:r>
            <a:r>
              <a:rPr lang="en-GB" dirty="0">
                <a:solidFill>
                  <a:prstClr val="black"/>
                </a:solidFill>
                <a:latin typeface="Arial" pitchFamily="34" charset="0"/>
                <a:cs typeface="Arial" pitchFamily="34" charset="0"/>
              </a:rPr>
              <a:t>over to the third column and looking at the effects </a:t>
            </a:r>
            <a:r>
              <a:rPr lang="en-GB" dirty="0" smtClean="0">
                <a:solidFill>
                  <a:prstClr val="black"/>
                </a:solidFill>
                <a:latin typeface="Arial" pitchFamily="34" charset="0"/>
                <a:cs typeface="Arial" pitchFamily="34" charset="0"/>
              </a:rPr>
              <a:t>– ask yourself - how </a:t>
            </a:r>
            <a:r>
              <a:rPr lang="en-GB" dirty="0">
                <a:solidFill>
                  <a:prstClr val="black"/>
                </a:solidFill>
                <a:latin typeface="Arial" pitchFamily="34" charset="0"/>
                <a:cs typeface="Arial" pitchFamily="34" charset="0"/>
              </a:rPr>
              <a:t>could any of these effects be compatible with a diving environment?</a:t>
            </a:r>
          </a:p>
          <a:p>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A915C0-E57E-4897-A0D5-79222809A472}" type="slidenum">
              <a:rPr lang="en-US">
                <a:solidFill>
                  <a:prstClr val="black"/>
                </a:solidFill>
              </a:rPr>
              <a:pPr/>
              <a:t>17</a:t>
            </a:fld>
            <a:endParaRPr lang="en-US">
              <a:solidFill>
                <a:prstClr val="black"/>
              </a:solidFill>
            </a:endParaRPr>
          </a:p>
        </p:txBody>
      </p:sp>
      <p:sp>
        <p:nvSpPr>
          <p:cNvPr id="416770" name="Rectangle 2"/>
          <p:cNvSpPr>
            <a:spLocks noGrp="1" noRot="1" noChangeAspect="1" noChangeArrowheads="1" noTextEdit="1"/>
          </p:cNvSpPr>
          <p:nvPr>
            <p:ph type="sldImg"/>
          </p:nvPr>
        </p:nvSpPr>
        <p:spPr>
          <a:ln/>
        </p:spPr>
      </p:sp>
      <p:sp>
        <p:nvSpPr>
          <p:cNvPr id="416771" name="Rectangle 3"/>
          <p:cNvSpPr>
            <a:spLocks noGrp="1" noChangeArrowheads="1"/>
          </p:cNvSpPr>
          <p:nvPr>
            <p:ph type="body" idx="1"/>
          </p:nvPr>
        </p:nvSpPr>
        <p:spPr/>
        <p:txBody>
          <a:bodyPr/>
          <a:lstStyle/>
          <a:p>
            <a:r>
              <a:rPr lang="en-GB" dirty="0" smtClean="0">
                <a:latin typeface="Arial" pitchFamily="34" charset="0"/>
                <a:cs typeface="Arial" pitchFamily="34" charset="0"/>
              </a:rPr>
              <a:t>And lastly – looking at heroin and barbiturates, class A and B respectively – you can see a similar set of timings of detection, onset, and a similar set of physiological and psychological effects to all the other drugs we have just discussed.</a:t>
            </a:r>
          </a:p>
          <a:p>
            <a:endParaRPr lang="en-GB" dirty="0">
              <a:latin typeface="Arial" pitchFamily="34" charset="0"/>
              <a:cs typeface="Arial" pitchFamily="34" charset="0"/>
            </a:endParaRPr>
          </a:p>
          <a:p>
            <a:r>
              <a:rPr lang="en-GB" dirty="0" smtClean="0">
                <a:latin typeface="Arial" pitchFamily="34" charset="0"/>
                <a:cs typeface="Arial" pitchFamily="34" charset="0"/>
              </a:rPr>
              <a:t>Would you want to go diving with anyone who had been taking any of these drugs?</a:t>
            </a:r>
          </a:p>
          <a:p>
            <a:endParaRPr lang="en-GB" dirty="0">
              <a:latin typeface="Arial" pitchFamily="34" charset="0"/>
              <a:cs typeface="Arial" pitchFamily="34" charset="0"/>
            </a:endParaRPr>
          </a:p>
          <a:p>
            <a:r>
              <a:rPr lang="en-GB" dirty="0" smtClean="0">
                <a:latin typeface="Arial" pitchFamily="34" charset="0"/>
                <a:cs typeface="Arial" pitchFamily="34" charset="0"/>
              </a:rPr>
              <a:t>OPPORTUNITY OF DISCUSSION HERE</a:t>
            </a:r>
            <a:endParaRPr lang="en-GB" dirty="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F4185-5A70-4F9B-A57F-93EAFF4A9084}" type="slidenum">
              <a:rPr lang="en-US">
                <a:solidFill>
                  <a:prstClr val="black"/>
                </a:solidFill>
              </a:rPr>
              <a:pPr/>
              <a:t>18</a:t>
            </a:fld>
            <a:endParaRPr lang="en-US">
              <a:solidFill>
                <a:prstClr val="black"/>
              </a:solidFill>
            </a:endParaRPr>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a:xfrm>
            <a:off x="917575" y="4757739"/>
            <a:ext cx="5046663" cy="3419475"/>
          </a:xfrm>
        </p:spPr>
        <p:txBody>
          <a:bodyPr/>
          <a:lstStyle/>
          <a:p>
            <a:r>
              <a:rPr lang="en-GB" dirty="0" smtClean="0">
                <a:latin typeface="Arial" charset="0"/>
              </a:rPr>
              <a:t>So – bearing in mind all the effects of the drugs and the results of the data – do you think the timing  of a dive and illicit drug use should be of concern.</a:t>
            </a:r>
          </a:p>
          <a:p>
            <a:endParaRPr lang="en-GB" dirty="0">
              <a:latin typeface="Arial" charset="0"/>
            </a:endParaRPr>
          </a:p>
          <a:p>
            <a:r>
              <a:rPr lang="en-GB" dirty="0" smtClean="0">
                <a:latin typeface="Arial" charset="0"/>
              </a:rPr>
              <a:t>Of special concern is the length of time that the “hidden” effects some of the drugs may have – and this prompts the question “are divers who take illicit drugs around the time of their diving activities increasing the risk of a diving incident?”</a:t>
            </a:r>
          </a:p>
          <a:p>
            <a:endParaRPr lang="en-GB" dirty="0">
              <a:latin typeface="Arial" charset="0"/>
            </a:endParaRPr>
          </a:p>
          <a:p>
            <a:r>
              <a:rPr lang="en-GB" dirty="0" smtClean="0">
                <a:latin typeface="Arial" charset="0"/>
              </a:rPr>
              <a:t>OPPORTUNITY FOR DISCUSSION HERE</a:t>
            </a:r>
            <a:endParaRPr lang="en-GB" dirty="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94B00A-4BCF-404B-A321-F84CEBA52D6E}" type="slidenum">
              <a:rPr lang="en-US">
                <a:solidFill>
                  <a:prstClr val="black"/>
                </a:solidFill>
              </a:rPr>
              <a:pPr/>
              <a:t>19</a:t>
            </a:fld>
            <a:endParaRPr lang="en-US">
              <a:solidFill>
                <a:prstClr val="black"/>
              </a:solidFill>
            </a:endParaRPr>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r>
              <a:rPr lang="en-GB" dirty="0" smtClean="0">
                <a:latin typeface="Arial" pitchFamily="34" charset="0"/>
                <a:cs typeface="Arial" pitchFamily="34" charset="0"/>
              </a:rPr>
              <a:t>One thing is certain – the data collected by DDRC shows that some divers do “do drugs” and that the time for “pretending it doesn’t happen” is past.</a:t>
            </a:r>
          </a:p>
          <a:p>
            <a:endParaRPr lang="en-GB" dirty="0">
              <a:latin typeface="Arial" pitchFamily="34" charset="0"/>
              <a:cs typeface="Arial" pitchFamily="34" charset="0"/>
            </a:endParaRPr>
          </a:p>
          <a:p>
            <a:r>
              <a:rPr lang="en-GB" dirty="0" smtClean="0">
                <a:latin typeface="Arial" pitchFamily="34" charset="0"/>
                <a:cs typeface="Arial" pitchFamily="34" charset="0"/>
              </a:rPr>
              <a:t>Don’t put yourself and/or your buddy at risk and do “drug diving” – think of the detection times, residual times, and the physiological and psychological effects – think before you “drug dive”.</a:t>
            </a:r>
          </a:p>
          <a:p>
            <a:endParaRPr lang="en-GB" dirty="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xfrm>
            <a:off x="917575" y="4757739"/>
            <a:ext cx="5046663" cy="1590842"/>
          </a:xfrm>
          <a:noFill/>
        </p:spPr>
        <p:txBody>
          <a:bodyPr/>
          <a:lstStyle/>
          <a:p>
            <a:r>
              <a:rPr lang="en-GB" dirty="0" smtClean="0">
                <a:latin typeface="Arial" charset="0"/>
                <a:cs typeface="Arial" charset="0"/>
              </a:rPr>
              <a:t>So why is it important to sit and listen about real life data – who does illicit drugs, what sort of drugs, and closest time to a dive and use of illicit drugs? </a:t>
            </a:r>
          </a:p>
          <a:p>
            <a:endParaRPr lang="en-GB" dirty="0">
              <a:latin typeface="Arial" charset="0"/>
              <a:cs typeface="Arial" charset="0"/>
            </a:endParaRPr>
          </a:p>
          <a:p>
            <a:r>
              <a:rPr lang="en-GB" dirty="0" smtClean="0">
                <a:latin typeface="Arial" charset="0"/>
                <a:cs typeface="Arial" charset="0"/>
              </a:rPr>
              <a:t>The answer is - as divers if </a:t>
            </a:r>
            <a:r>
              <a:rPr lang="en-GB" dirty="0">
                <a:latin typeface="Arial" charset="0"/>
                <a:cs typeface="Arial" charset="0"/>
              </a:rPr>
              <a:t>you </a:t>
            </a:r>
            <a:r>
              <a:rPr lang="en-GB" dirty="0" smtClean="0">
                <a:latin typeface="Arial" charset="0"/>
                <a:cs typeface="Arial" charset="0"/>
              </a:rPr>
              <a:t>can </a:t>
            </a:r>
            <a:r>
              <a:rPr lang="en-GB" b="0" i="1" dirty="0" smtClean="0">
                <a:latin typeface="Arial" charset="0"/>
                <a:cs typeface="Arial" charset="0"/>
              </a:rPr>
              <a:t>hear and learn </a:t>
            </a:r>
            <a:r>
              <a:rPr lang="en-GB" dirty="0" smtClean="0">
                <a:latin typeface="Arial" charset="0"/>
                <a:cs typeface="Arial" charset="0"/>
              </a:rPr>
              <a:t>about what </a:t>
            </a:r>
            <a:r>
              <a:rPr lang="en-GB" b="0" i="1" dirty="0" smtClean="0">
                <a:latin typeface="Arial" charset="0"/>
                <a:cs typeface="Arial" charset="0"/>
              </a:rPr>
              <a:t>really</a:t>
            </a:r>
            <a:r>
              <a:rPr lang="en-GB" dirty="0" smtClean="0">
                <a:latin typeface="Arial" charset="0"/>
                <a:cs typeface="Arial" charset="0"/>
              </a:rPr>
              <a:t> happens, it will help you to be a more informed, safe and responsible diver.</a:t>
            </a: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9533C1E5-FEB6-48C1-81EF-BB98BEB95162}"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xfrm>
            <a:off x="917576" y="4757738"/>
            <a:ext cx="5046663" cy="1985198"/>
          </a:xfrm>
          <a:noFill/>
        </p:spPr>
        <p:txBody>
          <a:bodyPr/>
          <a:lstStyle/>
          <a:p>
            <a:r>
              <a:rPr lang="en-GB" dirty="0">
                <a:latin typeface="Arial" charset="0"/>
                <a:cs typeface="Arial" charset="0"/>
              </a:rPr>
              <a:t>DDRC Healthcare would like to thank you for using this presentation and hope that you have found it informative.  If so, please tell your diving friends about us, the work we do, and the services we provide.</a:t>
            </a:r>
          </a:p>
          <a:p>
            <a:endParaRPr lang="en-GB" dirty="0">
              <a:latin typeface="Arial" charset="0"/>
              <a:cs typeface="Arial" charset="0"/>
            </a:endParaRPr>
          </a:p>
          <a:p>
            <a:r>
              <a:rPr lang="en-GB" dirty="0">
                <a:latin typeface="Arial" charset="0"/>
                <a:cs typeface="Arial" charset="0"/>
              </a:rPr>
              <a:t>All our </a:t>
            </a:r>
            <a:r>
              <a:rPr lang="en-GB" dirty="0" smtClean="0">
                <a:latin typeface="Arial" charset="0"/>
                <a:cs typeface="Arial" charset="0"/>
              </a:rPr>
              <a:t>diving </a:t>
            </a:r>
            <a:r>
              <a:rPr lang="en-GB" dirty="0">
                <a:latin typeface="Arial" charset="0"/>
                <a:cs typeface="Arial" charset="0"/>
              </a:rPr>
              <a:t>research relies on funding from our charitable status, so we would appreciate </a:t>
            </a:r>
            <a:r>
              <a:rPr lang="en-GB" dirty="0" smtClean="0">
                <a:latin typeface="Arial" charset="0"/>
                <a:cs typeface="Arial" charset="0"/>
              </a:rPr>
              <a:t>you, </a:t>
            </a:r>
            <a:r>
              <a:rPr lang="en-GB" dirty="0">
                <a:latin typeface="Arial" charset="0"/>
                <a:cs typeface="Arial" charset="0"/>
              </a:rPr>
              <a:t>or your </a:t>
            </a:r>
            <a:r>
              <a:rPr lang="en-GB" dirty="0" smtClean="0">
                <a:latin typeface="Arial" charset="0"/>
                <a:cs typeface="Arial" charset="0"/>
              </a:rPr>
              <a:t>club/school, </a:t>
            </a:r>
            <a:r>
              <a:rPr lang="en-GB" dirty="0">
                <a:latin typeface="Arial" charset="0"/>
                <a:cs typeface="Arial" charset="0"/>
              </a:rPr>
              <a:t>making a donation for the use of this </a:t>
            </a:r>
            <a:r>
              <a:rPr lang="en-GB" dirty="0" smtClean="0">
                <a:latin typeface="Arial" charset="0"/>
                <a:cs typeface="Arial" charset="0"/>
              </a:rPr>
              <a:t>presentation, </a:t>
            </a:r>
            <a:r>
              <a:rPr lang="en-GB" dirty="0">
                <a:latin typeface="Arial" charset="0"/>
                <a:cs typeface="Arial" charset="0"/>
              </a:rPr>
              <a:t>if you feel able. </a:t>
            </a:r>
            <a:endParaRPr lang="en-GB" dirty="0" smtClean="0">
              <a:latin typeface="Arial" charset="0"/>
              <a:cs typeface="Arial" charset="0"/>
            </a:endParaRPr>
          </a:p>
          <a:p>
            <a:endParaRPr lang="en-GB" dirty="0" smtClean="0">
              <a:latin typeface="Arial" charset="0"/>
              <a:cs typeface="Arial" charset="0"/>
            </a:endParaRPr>
          </a:p>
          <a:p>
            <a:r>
              <a:rPr lang="en-GB" dirty="0" smtClean="0">
                <a:latin typeface="Arial" charset="0"/>
                <a:cs typeface="Arial" charset="0"/>
              </a:rPr>
              <a:t>Thank you so much!</a:t>
            </a:r>
            <a:endParaRPr lang="en-GB" dirty="0">
              <a:latin typeface="Arial" charset="0"/>
              <a:cs typeface="Arial" charset="0"/>
            </a:endParaRPr>
          </a:p>
          <a:p>
            <a:endParaRPr lang="en-GB" dirty="0">
              <a:latin typeface="Arial" charset="0"/>
              <a:cs typeface="Arial" charset="0"/>
            </a:endParaRPr>
          </a:p>
          <a:p>
            <a:r>
              <a:rPr lang="en-GB" dirty="0">
                <a:latin typeface="Arial" charset="0"/>
                <a:cs typeface="Arial" charset="0"/>
              </a:rPr>
              <a:t>DDRC Healthcare is a registered charity (No 279652) </a:t>
            </a:r>
          </a:p>
          <a:p>
            <a:endParaRPr lang="en-GB" dirty="0" smtClean="0">
              <a:latin typeface="Arial" charset="0"/>
              <a:cs typeface="Arial" charset="0"/>
            </a:endParaRP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A13FBB47-A31F-4119-B6DC-863E0DEE4991}" type="slidenum">
              <a:rPr lang="en-US" smtClean="0">
                <a:solidFill>
                  <a:prstClr val="black"/>
                </a:solidFill>
              </a:rPr>
              <a:pPr>
                <a:defRPr/>
              </a:pPr>
              <a:t>20</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8732DF-6E51-4572-BCAA-224D66F674AB}" type="slidenum">
              <a:rPr lang="en-US">
                <a:solidFill>
                  <a:prstClr val="black"/>
                </a:solidFill>
              </a:rPr>
              <a:pPr/>
              <a:t>3</a:t>
            </a:fld>
            <a:endParaRPr lang="en-US">
              <a:solidFill>
                <a:prstClr val="black"/>
              </a:solidFill>
            </a:endParaRPr>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r>
              <a:rPr lang="en-GB" dirty="0" smtClean="0">
                <a:latin typeface="Arial" pitchFamily="34" charset="0"/>
                <a:cs typeface="Arial" pitchFamily="34" charset="0"/>
              </a:rPr>
              <a:t>We have known for a while now, anecdotally, that some divers use illicit drugs around the time of their diving activities. </a:t>
            </a:r>
          </a:p>
          <a:p>
            <a:endParaRPr lang="en-GB" dirty="0">
              <a:latin typeface="Arial" pitchFamily="34" charset="0"/>
              <a:cs typeface="Arial" pitchFamily="34" charset="0"/>
            </a:endParaRPr>
          </a:p>
          <a:p>
            <a:r>
              <a:rPr lang="en-GB" dirty="0" smtClean="0">
                <a:latin typeface="Arial" pitchFamily="34" charset="0"/>
                <a:cs typeface="Arial" pitchFamily="34" charset="0"/>
              </a:rPr>
              <a:t>But, how much do </a:t>
            </a:r>
            <a:r>
              <a:rPr lang="en-GB" i="1" dirty="0" smtClean="0">
                <a:latin typeface="Arial" pitchFamily="34" charset="0"/>
                <a:cs typeface="Arial" pitchFamily="34" charset="0"/>
              </a:rPr>
              <a:t>you</a:t>
            </a:r>
            <a:r>
              <a:rPr lang="en-GB" dirty="0" smtClean="0">
                <a:latin typeface="Arial" pitchFamily="34" charset="0"/>
                <a:cs typeface="Arial" pitchFamily="34" charset="0"/>
              </a:rPr>
              <a:t> in this audience actually know about illicit drugs?</a:t>
            </a:r>
          </a:p>
          <a:p>
            <a:endParaRPr lang="en-GB" dirty="0">
              <a:latin typeface="Arial" pitchFamily="34" charset="0"/>
              <a:cs typeface="Arial" pitchFamily="34" charset="0"/>
            </a:endParaRPr>
          </a:p>
          <a:p>
            <a:r>
              <a:rPr lang="en-GB" dirty="0" smtClean="0">
                <a:latin typeface="Arial" pitchFamily="34" charset="0"/>
                <a:cs typeface="Arial" pitchFamily="34" charset="0"/>
              </a:rPr>
              <a:t>Do you know about residual and detection times – for how long a certain illicit drug can have an affect on your body, or how long a drug can be detected in a urine test? Have you ever stopped to think about how an illicit drug may interact with the diving environment?</a:t>
            </a:r>
          </a:p>
          <a:p>
            <a:endParaRPr lang="en-GB" dirty="0">
              <a:latin typeface="Arial" pitchFamily="34" charset="0"/>
              <a:cs typeface="Arial" pitchFamily="34" charset="0"/>
            </a:endParaRPr>
          </a:p>
          <a:p>
            <a:r>
              <a:rPr lang="en-GB" dirty="0" smtClean="0">
                <a:latin typeface="Arial" pitchFamily="34" charset="0"/>
                <a:cs typeface="Arial" pitchFamily="34" charset="0"/>
              </a:rPr>
              <a:t>Do you know how a specific drug can affect you physically or psychologically?</a:t>
            </a:r>
          </a:p>
          <a:p>
            <a:endParaRPr lang="en-GB" dirty="0">
              <a:latin typeface="Arial" pitchFamily="34" charset="0"/>
              <a:cs typeface="Arial" pitchFamily="34" charset="0"/>
            </a:endParaRPr>
          </a:p>
          <a:p>
            <a:r>
              <a:rPr lang="en-GB" dirty="0" smtClean="0">
                <a:latin typeface="Arial" pitchFamily="34" charset="0"/>
                <a:cs typeface="Arial" pitchFamily="34" charset="0"/>
              </a:rPr>
              <a:t>Did you know that </a:t>
            </a:r>
            <a:r>
              <a:rPr lang="en-GB" dirty="0">
                <a:latin typeface="Arial" pitchFamily="34" charset="0"/>
                <a:cs typeface="Arial" pitchFamily="34" charset="0"/>
              </a:rPr>
              <a:t>the strength of some strains of cannabis has increased by more than ten-fold since the 1980s?  </a:t>
            </a:r>
            <a:r>
              <a:rPr lang="en-GB" dirty="0" smtClean="0">
                <a:latin typeface="Arial" pitchFamily="34" charset="0"/>
                <a:cs typeface="Arial" pitchFamily="34" charset="0"/>
              </a:rPr>
              <a:t>And that regular </a:t>
            </a:r>
            <a:r>
              <a:rPr lang="en-GB" dirty="0">
                <a:latin typeface="Arial" pitchFamily="34" charset="0"/>
                <a:cs typeface="Arial" pitchFamily="34" charset="0"/>
              </a:rPr>
              <a:t>use of cannabis is </a:t>
            </a:r>
            <a:r>
              <a:rPr lang="en-GB" dirty="0" smtClean="0">
                <a:latin typeface="Arial" pitchFamily="34" charset="0"/>
                <a:cs typeface="Arial" pitchFamily="34" charset="0"/>
              </a:rPr>
              <a:t>linked </a:t>
            </a:r>
            <a:r>
              <a:rPr lang="en-GB" dirty="0">
                <a:latin typeface="Arial" pitchFamily="34" charset="0"/>
                <a:cs typeface="Arial" pitchFamily="34" charset="0"/>
              </a:rPr>
              <a:t>with an increased risk of developing psychotic illnesses later in life, including schizophrenia. A family background of mental illness may increase the risk of developing a psychotic illness by using cannabis.  It is </a:t>
            </a:r>
            <a:r>
              <a:rPr lang="en-GB" dirty="0" smtClean="0">
                <a:latin typeface="Arial" pitchFamily="34" charset="0"/>
                <a:cs typeface="Arial" pitchFamily="34" charset="0"/>
              </a:rPr>
              <a:t>also possible </a:t>
            </a:r>
            <a:r>
              <a:rPr lang="en-GB" dirty="0">
                <a:latin typeface="Arial" pitchFamily="34" charset="0"/>
                <a:cs typeface="Arial" pitchFamily="34" charset="0"/>
              </a:rPr>
              <a:t>that frequent use of cannabis might affect the fertility of men and </a:t>
            </a:r>
            <a:r>
              <a:rPr lang="en-GB" dirty="0" smtClean="0">
                <a:latin typeface="Arial" pitchFamily="34" charset="0"/>
                <a:cs typeface="Arial" pitchFamily="34" charset="0"/>
              </a:rPr>
              <a:t>women – so think on that…… </a:t>
            </a:r>
            <a:endParaRPr lang="en-GB" dirty="0">
              <a:latin typeface="Arial" pitchFamily="34" charset="0"/>
              <a:cs typeface="Arial" pitchFamily="34" charset="0"/>
            </a:endParaRPr>
          </a:p>
          <a:p>
            <a:r>
              <a:rPr lang="en-GB" dirty="0">
                <a:latin typeface="Arial" pitchFamily="34" charset="0"/>
                <a:cs typeface="Arial" pitchFamily="34" charset="0"/>
              </a:rPr>
              <a:t> </a:t>
            </a:r>
          </a:p>
          <a:p>
            <a:r>
              <a:rPr lang="en-GB" dirty="0">
                <a:latin typeface="Arial" pitchFamily="34" charset="0"/>
                <a:cs typeface="Arial" pitchFamily="34" charset="0"/>
              </a:rPr>
              <a:t>Did you </a:t>
            </a:r>
            <a:r>
              <a:rPr lang="en-GB" dirty="0" smtClean="0">
                <a:latin typeface="Arial" pitchFamily="34" charset="0"/>
                <a:cs typeface="Arial" pitchFamily="34" charset="0"/>
              </a:rPr>
              <a:t>also know </a:t>
            </a:r>
            <a:r>
              <a:rPr lang="en-GB" dirty="0">
                <a:latin typeface="Arial" pitchFamily="34" charset="0"/>
                <a:cs typeface="Arial" pitchFamily="34" charset="0"/>
              </a:rPr>
              <a:t>- cocaine seized by the police in 2009 was on average only 33% pure, so if you don’t know how pure your cocaine is, you won’t know how strong it is, or what other substances you may be taking </a:t>
            </a:r>
          </a:p>
          <a:p>
            <a:endParaRPr lang="en-GB" dirty="0" smtClean="0">
              <a:latin typeface="Arial" pitchFamily="34" charset="0"/>
              <a:cs typeface="Arial" pitchFamily="34" charset="0"/>
            </a:endParaRPr>
          </a:p>
          <a:p>
            <a:endParaRPr lang="en-GB" dirty="0">
              <a:latin typeface="Arial" pitchFamily="34" charset="0"/>
              <a:cs typeface="Arial" pitchFamily="34" charset="0"/>
            </a:endParaRPr>
          </a:p>
          <a:p>
            <a:endParaRPr lang="en-GB" dirty="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2C4670-9DAB-4BE2-92DE-E00E2DDE335A}" type="slidenum">
              <a:rPr lang="en-US">
                <a:solidFill>
                  <a:prstClr val="black"/>
                </a:solidFill>
              </a:rPr>
              <a:pPr/>
              <a:t>4</a:t>
            </a:fld>
            <a:endParaRPr lang="en-US">
              <a:solidFill>
                <a:prstClr val="black"/>
              </a:solidFill>
            </a:endParaRPr>
          </a:p>
        </p:txBody>
      </p:sp>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p:txBody>
          <a:bodyPr/>
          <a:lstStyle/>
          <a:p>
            <a:r>
              <a:rPr lang="en-GB" dirty="0" smtClean="0">
                <a:latin typeface="Arial" pitchFamily="34" charset="0"/>
                <a:cs typeface="Arial" pitchFamily="34" charset="0"/>
              </a:rPr>
              <a:t>But let’s look at the national data first.</a:t>
            </a:r>
          </a:p>
          <a:p>
            <a:endParaRPr lang="en-GB" dirty="0">
              <a:latin typeface="Arial" pitchFamily="34" charset="0"/>
              <a:cs typeface="Arial" pitchFamily="34" charset="0"/>
            </a:endParaRPr>
          </a:p>
          <a:p>
            <a:r>
              <a:rPr lang="en-GB" dirty="0" smtClean="0">
                <a:latin typeface="Arial" pitchFamily="34" charset="0"/>
                <a:cs typeface="Arial" pitchFamily="34" charset="0"/>
              </a:rPr>
              <a:t>In the UK the British Crime Survey is the most reliable source of illicit drug use in the national population, and a report is produced every year.</a:t>
            </a:r>
          </a:p>
          <a:p>
            <a:endParaRPr lang="en-GB" dirty="0">
              <a:latin typeface="Arial" pitchFamily="34" charset="0"/>
              <a:cs typeface="Arial" pitchFamily="34" charset="0"/>
            </a:endParaRPr>
          </a:p>
          <a:p>
            <a:r>
              <a:rPr lang="en-GB" dirty="0" smtClean="0">
                <a:latin typeface="Arial" pitchFamily="34" charset="0"/>
                <a:cs typeface="Arial" pitchFamily="34" charset="0"/>
              </a:rPr>
              <a:t>In 2007/8 – the period of time that relates to when the DDRC collected </a:t>
            </a:r>
            <a:r>
              <a:rPr lang="en-GB" i="1" dirty="0" smtClean="0">
                <a:latin typeface="Arial" pitchFamily="34" charset="0"/>
                <a:cs typeface="Arial" pitchFamily="34" charset="0"/>
              </a:rPr>
              <a:t>their</a:t>
            </a:r>
            <a:r>
              <a:rPr lang="en-GB" dirty="0" smtClean="0">
                <a:latin typeface="Arial" pitchFamily="34" charset="0"/>
                <a:cs typeface="Arial" pitchFamily="34" charset="0"/>
              </a:rPr>
              <a:t> data on illicit drug use in divers – the national data showed that over 35% of the population aged between 16 and 59 had used some kind of illicit drug during their lifetime, with just over 9% using an illicit drug in the last 12 months, and a little over 5% in the last month. And these findings are probably quite conservative.</a:t>
            </a:r>
          </a:p>
          <a:p>
            <a:endParaRPr lang="en-GB" dirty="0">
              <a:latin typeface="Arial" pitchFamily="34" charset="0"/>
              <a:cs typeface="Arial" pitchFamily="34" charset="0"/>
            </a:endParaRPr>
          </a:p>
          <a:p>
            <a:r>
              <a:rPr lang="en-GB" dirty="0" smtClean="0">
                <a:latin typeface="Arial" pitchFamily="34" charset="0"/>
                <a:cs typeface="Arial" pitchFamily="34" charset="0"/>
              </a:rPr>
              <a:t>As would be expected cannabis (marijuana) was the most used/popular drug.</a:t>
            </a:r>
            <a:endParaRPr lang="en-GB" dirty="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E9B5BE-80BB-404C-A30C-F1B74E92280E}" type="slidenum">
              <a:rPr lang="en-US">
                <a:solidFill>
                  <a:prstClr val="black"/>
                </a:solidFill>
              </a:rPr>
              <a:pPr/>
              <a:t>5</a:t>
            </a:fld>
            <a:endParaRPr lang="en-US">
              <a:solidFill>
                <a:prstClr val="black"/>
              </a:solidFill>
            </a:endParaRPr>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p:txBody>
          <a:bodyPr/>
          <a:lstStyle/>
          <a:p>
            <a:r>
              <a:rPr lang="en-GB" dirty="0" smtClean="0">
                <a:latin typeface="Arial" pitchFamily="34" charset="0"/>
                <a:cs typeface="Arial" pitchFamily="34" charset="0"/>
              </a:rPr>
              <a:t>So, the researchers at DDRC wanted to get a handle on the prevalence of illicit/recreational drug use in UK sport divers</a:t>
            </a:r>
            <a:r>
              <a:rPr lang="en-GB" baseline="0" dirty="0" smtClean="0">
                <a:latin typeface="Arial" pitchFamily="34" charset="0"/>
                <a:cs typeface="Arial" pitchFamily="34" charset="0"/>
              </a:rPr>
              <a:t> and launched a study called “The Health of Divers”. A</a:t>
            </a:r>
            <a:r>
              <a:rPr lang="en-GB" dirty="0" smtClean="0">
                <a:latin typeface="Arial" pitchFamily="34" charset="0"/>
                <a:cs typeface="Arial" pitchFamily="34" charset="0"/>
              </a:rPr>
              <a:t>s well as asking the same type of questions as the British Crime Survey – frequency, type and class of drug –  the researchers at DDRC also asked divers what was the closest time of drug use to a dive.</a:t>
            </a:r>
            <a:endParaRPr lang="en-GB" dirty="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xfrm>
            <a:off x="917575" y="4757738"/>
            <a:ext cx="5046663" cy="3247138"/>
          </a:xfrm>
          <a:noFill/>
        </p:spPr>
        <p:txBody>
          <a:bodyPr/>
          <a:lstStyle/>
          <a:p>
            <a:r>
              <a:rPr lang="en-GB" dirty="0" smtClean="0">
                <a:latin typeface="Arial" charset="0"/>
                <a:cs typeface="Arial" charset="0"/>
              </a:rPr>
              <a:t>The DDRC collected data from over 500 divers, from both men and women, across all age ranges, and all diving experiences. DDRC then compared the data they collected on illicit drugs use with the data from the national population – the British Crime Survey.</a:t>
            </a:r>
          </a:p>
          <a:p>
            <a:endParaRPr lang="en-GB" dirty="0" smtClean="0">
              <a:latin typeface="Arial" charset="0"/>
              <a:cs typeface="Arial" charset="0"/>
            </a:endParaRP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9533C1E5-FEB6-48C1-81EF-BB98BEB95162}" type="slidenum">
              <a:rPr lang="en-US" smtClean="0">
                <a:solidFill>
                  <a:prstClr val="black"/>
                </a:solidFill>
              </a:rPr>
              <a:pPr>
                <a:def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B19DB-FA0F-43BF-B339-42270E4E385B}" type="slidenum">
              <a:rPr lang="en-US">
                <a:solidFill>
                  <a:prstClr val="black"/>
                </a:solidFill>
              </a:rPr>
              <a:pPr/>
              <a:t>7</a:t>
            </a:fld>
            <a:endParaRPr lang="en-US">
              <a:solidFill>
                <a:prstClr val="black"/>
              </a:solidFill>
            </a:endParaRP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a:xfrm>
            <a:off x="917575" y="4757739"/>
            <a:ext cx="5046663" cy="3058342"/>
          </a:xfrm>
        </p:spPr>
        <p:txBody>
          <a:bodyPr/>
          <a:lstStyle/>
          <a:p>
            <a:r>
              <a:rPr lang="en-GB" dirty="0">
                <a:latin typeface="Arial" charset="0"/>
              </a:rPr>
              <a:t>The national data (British Crime Survey) had asked the question “</a:t>
            </a:r>
            <a:r>
              <a:rPr lang="en-GB" i="1" dirty="0">
                <a:latin typeface="Arial" charset="0"/>
              </a:rPr>
              <a:t>during your lifetime </a:t>
            </a:r>
            <a:r>
              <a:rPr lang="en-GB" dirty="0">
                <a:latin typeface="Arial" charset="0"/>
              </a:rPr>
              <a:t>have you ever used illicit/recreational drugs”. </a:t>
            </a:r>
          </a:p>
          <a:p>
            <a:endParaRPr lang="en-GB" dirty="0">
              <a:latin typeface="Arial" charset="0"/>
            </a:endParaRPr>
          </a:p>
          <a:p>
            <a:r>
              <a:rPr lang="en-GB" dirty="0">
                <a:latin typeface="Arial" charset="0"/>
              </a:rPr>
              <a:t>The DDRC changed this question and instead asked “</a:t>
            </a:r>
            <a:r>
              <a:rPr lang="en-GB" i="1" dirty="0">
                <a:latin typeface="Arial" charset="0"/>
              </a:rPr>
              <a:t>since you learnt to dive </a:t>
            </a:r>
            <a:r>
              <a:rPr lang="en-GB" dirty="0">
                <a:latin typeface="Arial" charset="0"/>
              </a:rPr>
              <a:t>have you ever used illicit/recreational drugs”. As you can see, the trends were similar to British Crime Survey.  Though as you would expect and hope – there was less use of illicit drugs in divers than in the national population in all three categories.  </a:t>
            </a:r>
          </a:p>
          <a:p>
            <a:endParaRPr lang="en-GB" dirty="0">
              <a:latin typeface="Arial" charset="0"/>
            </a:endParaRPr>
          </a:p>
          <a:p>
            <a:r>
              <a:rPr lang="en-GB" dirty="0">
                <a:latin typeface="Arial" charset="0"/>
              </a:rPr>
              <a:t>However, 22% of the divers who took part in the DDRC project said that they had used one or more illicit drug </a:t>
            </a:r>
            <a:r>
              <a:rPr lang="en-GB" i="1" dirty="0">
                <a:latin typeface="Arial" charset="0"/>
              </a:rPr>
              <a:t>since learning to dive </a:t>
            </a:r>
            <a:r>
              <a:rPr lang="en-GB" dirty="0">
                <a:latin typeface="Arial" charset="0"/>
              </a:rPr>
              <a:t>compared with over 35% of the national population </a:t>
            </a:r>
            <a:r>
              <a:rPr lang="en-GB" i="1" dirty="0">
                <a:latin typeface="Arial" charset="0"/>
              </a:rPr>
              <a:t>in their lifetime</a:t>
            </a:r>
            <a:r>
              <a:rPr lang="en-GB" dirty="0">
                <a:latin typeface="Arial" charset="0"/>
              </a:rPr>
              <a:t>.  </a:t>
            </a:r>
          </a:p>
          <a:p>
            <a:endParaRPr lang="en-GB" dirty="0">
              <a:latin typeface="Arial" charset="0"/>
            </a:endParaRPr>
          </a:p>
          <a:p>
            <a:r>
              <a:rPr lang="en-GB" dirty="0">
                <a:latin typeface="Arial" charset="0"/>
              </a:rPr>
              <a:t>And …. More than 3% of the divers admitted to the use of one or more drug in the last 12 months, and 3% in the last month.</a:t>
            </a:r>
          </a:p>
          <a:p>
            <a:endParaRPr lang="en-GB"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B19DB-FA0F-43BF-B339-42270E4E385B}" type="slidenum">
              <a:rPr lang="en-US">
                <a:solidFill>
                  <a:prstClr val="black"/>
                </a:solidFill>
              </a:rPr>
              <a:pPr/>
              <a:t>8</a:t>
            </a:fld>
            <a:endParaRPr lang="en-US">
              <a:solidFill>
                <a:prstClr val="black"/>
              </a:solidFill>
            </a:endParaRP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a:xfrm>
            <a:off x="917575" y="4757739"/>
            <a:ext cx="5046663" cy="1906214"/>
          </a:xfrm>
        </p:spPr>
        <p:txBody>
          <a:bodyPr/>
          <a:lstStyle/>
          <a:p>
            <a:r>
              <a:rPr lang="en-GB" dirty="0">
                <a:latin typeface="Arial" charset="0"/>
              </a:rPr>
              <a:t>If we look at the type of drugs used by the </a:t>
            </a:r>
            <a:r>
              <a:rPr lang="en-GB" dirty="0" smtClean="0">
                <a:latin typeface="Arial" charset="0"/>
              </a:rPr>
              <a:t>divers, </a:t>
            </a:r>
            <a:r>
              <a:rPr lang="en-GB" dirty="0">
                <a:latin typeface="Arial" charset="0"/>
              </a:rPr>
              <a:t>again the trends were similar to the British Crime Survey.  </a:t>
            </a:r>
          </a:p>
          <a:p>
            <a:endParaRPr lang="en-GB" dirty="0">
              <a:latin typeface="Arial" charset="0"/>
            </a:endParaRPr>
          </a:p>
          <a:p>
            <a:r>
              <a:rPr lang="en-GB" dirty="0">
                <a:latin typeface="Arial" charset="0"/>
              </a:rPr>
              <a:t>Cannabis was the most commonly used drug, with cocaine and ecstasy a close second and third!</a:t>
            </a:r>
          </a:p>
          <a:p>
            <a:endParaRPr lang="en-GB" dirty="0">
              <a:latin typeface="Arial" charset="0"/>
            </a:endParaRPr>
          </a:p>
          <a:p>
            <a:r>
              <a:rPr lang="en-GB" dirty="0">
                <a:latin typeface="Arial" charset="0"/>
              </a:rPr>
              <a:t>There were even reports of LSD and magic mushrooms…..</a:t>
            </a:r>
          </a:p>
          <a:p>
            <a:endParaRPr lang="en-GB" dirty="0">
              <a:latin typeface="Arial" charset="0"/>
            </a:endParaRPr>
          </a:p>
          <a:p>
            <a:r>
              <a:rPr lang="en-GB" dirty="0">
                <a:latin typeface="Arial" charset="0"/>
              </a:rPr>
              <a:t>POSSIBLE OPPORTUNITY FOR DISCUSSION HERE</a:t>
            </a:r>
          </a:p>
          <a:p>
            <a:endParaRPr lang="en-GB"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B19DB-FA0F-43BF-B339-42270E4E385B}" type="slidenum">
              <a:rPr lang="en-US">
                <a:solidFill>
                  <a:prstClr val="black"/>
                </a:solidFill>
              </a:rPr>
              <a:pPr/>
              <a:t>9</a:t>
            </a:fld>
            <a:endParaRPr lang="en-US">
              <a:solidFill>
                <a:prstClr val="black"/>
              </a:solidFill>
            </a:endParaRP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a:xfrm>
            <a:off x="917575" y="4757739"/>
            <a:ext cx="5046663" cy="1275357"/>
          </a:xfrm>
        </p:spPr>
        <p:txBody>
          <a:bodyPr/>
          <a:lstStyle/>
          <a:p>
            <a:r>
              <a:rPr lang="en-GB" dirty="0" smtClean="0">
                <a:latin typeface="Arial" charset="0"/>
              </a:rPr>
              <a:t>Looking at the class of drug – again the trends seen in the class of drugs by divers broadly follow the national trend, with 9% having used a class A drug since learning to dive.</a:t>
            </a:r>
          </a:p>
          <a:p>
            <a:endParaRPr lang="en-GB" dirty="0">
              <a:latin typeface="Arial" charset="0"/>
            </a:endParaRPr>
          </a:p>
          <a:p>
            <a:r>
              <a:rPr lang="en-GB" dirty="0" smtClean="0">
                <a:latin typeface="Arial" charset="0"/>
              </a:rPr>
              <a:t>We will look at classification of drugs later in this lecture.</a:t>
            </a:r>
          </a:p>
          <a:p>
            <a:endParaRPr lang="en-GB"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7FDA21EF-D7B2-49E3-89CB-338AFBFD82B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0984457"/>
      </p:ext>
    </p:extLst>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64F3DD4F-C325-4D0A-A5D8-143E7115177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45318574"/>
      </p:ext>
    </p:extLst>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1AFFFA-613E-40F4-B306-18C3DE9314E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65070716"/>
      </p:ext>
    </p:extLst>
  </p:cSld>
  <p:clrMapOvr>
    <a:masterClrMapping/>
  </p:clrMapOvr>
  <p:transition spd="slow">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015733"/>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AEA854-9CCD-43BF-AD74-CDCAB69B12E8}" type="datetimeFigureOut">
              <a:rPr lang="en-GB" smtClean="0"/>
              <a:t>19/08/2013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BB4523-7355-480E-BA86-B7514611364E}" type="slidenum">
              <a:rPr lang="en-GB" smtClean="0"/>
              <a:t>‹#›</a:t>
            </a:fld>
            <a:endParaRPr lang="en-GB"/>
          </a:p>
        </p:txBody>
      </p:sp>
    </p:spTree>
    <p:extLst>
      <p:ext uri="{BB962C8B-B14F-4D97-AF65-F5344CB8AC3E}">
        <p14:creationId xmlns:p14="http://schemas.microsoft.com/office/powerpoint/2010/main" val="1495517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AEA854-9CCD-43BF-AD74-CDCAB69B12E8}" type="datetimeFigureOut">
              <a:rPr lang="en-GB" smtClean="0"/>
              <a:t>19/08/2013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BB4523-7355-480E-BA86-B7514611364E}" type="slidenum">
              <a:rPr lang="en-GB" smtClean="0"/>
              <a:t>‹#›</a:t>
            </a:fld>
            <a:endParaRPr lang="en-GB"/>
          </a:p>
        </p:txBody>
      </p:sp>
    </p:spTree>
    <p:extLst>
      <p:ext uri="{BB962C8B-B14F-4D97-AF65-F5344CB8AC3E}">
        <p14:creationId xmlns:p14="http://schemas.microsoft.com/office/powerpoint/2010/main" val="3812734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AEA854-9CCD-43BF-AD74-CDCAB69B12E8}" type="datetimeFigureOut">
              <a:rPr lang="en-GB" smtClean="0"/>
              <a:t>19/08/2013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BB4523-7355-480E-BA86-B7514611364E}" type="slidenum">
              <a:rPr lang="en-GB" smtClean="0"/>
              <a:t>‹#›</a:t>
            </a:fld>
            <a:endParaRPr lang="en-GB"/>
          </a:p>
        </p:txBody>
      </p:sp>
    </p:spTree>
    <p:extLst>
      <p:ext uri="{BB962C8B-B14F-4D97-AF65-F5344CB8AC3E}">
        <p14:creationId xmlns:p14="http://schemas.microsoft.com/office/powerpoint/2010/main" val="3014922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7AEA854-9CCD-43BF-AD74-CDCAB69B12E8}" type="datetimeFigureOut">
              <a:rPr lang="en-GB" smtClean="0"/>
              <a:t>19/08/2013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9BB4523-7355-480E-BA86-B7514611364E}" type="slidenum">
              <a:rPr lang="en-GB" smtClean="0"/>
              <a:t>‹#›</a:t>
            </a:fld>
            <a:endParaRPr lang="en-GB"/>
          </a:p>
        </p:txBody>
      </p:sp>
    </p:spTree>
    <p:extLst>
      <p:ext uri="{BB962C8B-B14F-4D97-AF65-F5344CB8AC3E}">
        <p14:creationId xmlns:p14="http://schemas.microsoft.com/office/powerpoint/2010/main" val="1416090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7AEA854-9CCD-43BF-AD74-CDCAB69B12E8}" type="datetimeFigureOut">
              <a:rPr lang="en-GB" smtClean="0"/>
              <a:t>19/08/2013</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9BB4523-7355-480E-BA86-B7514611364E}" type="slidenum">
              <a:rPr lang="en-GB" smtClean="0"/>
              <a:t>‹#›</a:t>
            </a:fld>
            <a:endParaRPr lang="en-GB"/>
          </a:p>
        </p:txBody>
      </p:sp>
    </p:spTree>
    <p:extLst>
      <p:ext uri="{BB962C8B-B14F-4D97-AF65-F5344CB8AC3E}">
        <p14:creationId xmlns:p14="http://schemas.microsoft.com/office/powerpoint/2010/main" val="827850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7AEA854-9CCD-43BF-AD74-CDCAB69B12E8}" type="datetimeFigureOut">
              <a:rPr lang="en-GB" smtClean="0"/>
              <a:t>19/08/2013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9BB4523-7355-480E-BA86-B7514611364E}" type="slidenum">
              <a:rPr lang="en-GB" smtClean="0"/>
              <a:t>‹#›</a:t>
            </a:fld>
            <a:endParaRPr lang="en-GB"/>
          </a:p>
        </p:txBody>
      </p:sp>
    </p:spTree>
    <p:extLst>
      <p:ext uri="{BB962C8B-B14F-4D97-AF65-F5344CB8AC3E}">
        <p14:creationId xmlns:p14="http://schemas.microsoft.com/office/powerpoint/2010/main" val="4142275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7AEA854-9CCD-43BF-AD74-CDCAB69B12E8}" type="datetimeFigureOut">
              <a:rPr lang="en-GB" smtClean="0"/>
              <a:t>19/08/2013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9BB4523-7355-480E-BA86-B7514611364E}" type="slidenum">
              <a:rPr lang="en-GB" smtClean="0"/>
              <a:t>‹#›</a:t>
            </a:fld>
            <a:endParaRPr lang="en-GB"/>
          </a:p>
        </p:txBody>
      </p:sp>
    </p:spTree>
    <p:extLst>
      <p:ext uri="{BB962C8B-B14F-4D97-AF65-F5344CB8AC3E}">
        <p14:creationId xmlns:p14="http://schemas.microsoft.com/office/powerpoint/2010/main" val="1148410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23A0DE2-CE0F-4046-8EE0-925C514D6C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0358879"/>
      </p:ext>
    </p:extLst>
  </p:cSld>
  <p:clrMapOvr>
    <a:masterClrMapping/>
  </p:clrMapOvr>
  <p:transition spd="slow">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7AEA854-9CCD-43BF-AD74-CDCAB69B12E8}" type="datetimeFigureOut">
              <a:rPr lang="en-GB" smtClean="0"/>
              <a:t>19/08/2013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9BB4523-7355-480E-BA86-B7514611364E}" type="slidenum">
              <a:rPr lang="en-GB" smtClean="0"/>
              <a:t>‹#›</a:t>
            </a:fld>
            <a:endParaRPr lang="en-GB"/>
          </a:p>
        </p:txBody>
      </p:sp>
    </p:spTree>
    <p:extLst>
      <p:ext uri="{BB962C8B-B14F-4D97-AF65-F5344CB8AC3E}">
        <p14:creationId xmlns:p14="http://schemas.microsoft.com/office/powerpoint/2010/main" val="2787498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7AEA854-9CCD-43BF-AD74-CDCAB69B12E8}" type="datetimeFigureOut">
              <a:rPr lang="en-GB" smtClean="0"/>
              <a:t>19/08/2013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9BB4523-7355-480E-BA86-B7514611364E}" type="slidenum">
              <a:rPr lang="en-GB" smtClean="0"/>
              <a:t>‹#›</a:t>
            </a:fld>
            <a:endParaRPr lang="en-GB"/>
          </a:p>
        </p:txBody>
      </p:sp>
    </p:spTree>
    <p:extLst>
      <p:ext uri="{BB962C8B-B14F-4D97-AF65-F5344CB8AC3E}">
        <p14:creationId xmlns:p14="http://schemas.microsoft.com/office/powerpoint/2010/main" val="3857728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AEA854-9CCD-43BF-AD74-CDCAB69B12E8}" type="datetimeFigureOut">
              <a:rPr lang="en-GB" smtClean="0"/>
              <a:t>19/08/2013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BB4523-7355-480E-BA86-B7514611364E}" type="slidenum">
              <a:rPr lang="en-GB" smtClean="0"/>
              <a:t>‹#›</a:t>
            </a:fld>
            <a:endParaRPr lang="en-GB"/>
          </a:p>
        </p:txBody>
      </p:sp>
    </p:spTree>
    <p:extLst>
      <p:ext uri="{BB962C8B-B14F-4D97-AF65-F5344CB8AC3E}">
        <p14:creationId xmlns:p14="http://schemas.microsoft.com/office/powerpoint/2010/main" val="2676891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AEA854-9CCD-43BF-AD74-CDCAB69B12E8}" type="datetimeFigureOut">
              <a:rPr lang="en-GB" smtClean="0"/>
              <a:t>19/08/2013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BB4523-7355-480E-BA86-B7514611364E}" type="slidenum">
              <a:rPr lang="en-GB" smtClean="0"/>
              <a:t>‹#›</a:t>
            </a:fld>
            <a:endParaRPr lang="en-GB"/>
          </a:p>
        </p:txBody>
      </p:sp>
    </p:spTree>
    <p:extLst>
      <p:ext uri="{BB962C8B-B14F-4D97-AF65-F5344CB8AC3E}">
        <p14:creationId xmlns:p14="http://schemas.microsoft.com/office/powerpoint/2010/main" val="855532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DA21EF-D7B2-49E3-89CB-338AFBFD82B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43733160"/>
      </p:ext>
    </p:extLst>
  </p:cSld>
  <p:clrMapOvr>
    <a:masterClrMapping/>
  </p:clrMapOvr>
  <p:transition spd="slow">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3A0DE2-CE0F-4046-8EE0-925C514D6C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92111260"/>
      </p:ext>
    </p:extLst>
  </p:cSld>
  <p:clrMapOvr>
    <a:masterClrMapping/>
  </p:clrMapOvr>
  <p:transition spd="slow">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B61E2E-19A4-4EF6-8164-B5C755EE04E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22182651"/>
      </p:ext>
    </p:extLst>
  </p:cSld>
  <p:clrMapOvr>
    <a:masterClrMapping/>
  </p:clrMapOvr>
  <p:transition spd="slow">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12ABFF-4EE3-491C-BBBB-16B691A1358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79717839"/>
      </p:ext>
    </p:extLst>
  </p:cSld>
  <p:clrMapOvr>
    <a:masterClrMapping/>
  </p:clrMapOvr>
  <p:transition spd="slow">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C94CCC-0ACB-41D1-8C59-B4CB8455296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9969668"/>
      </p:ext>
    </p:extLst>
  </p:cSld>
  <p:clrMapOvr>
    <a:masterClrMapping/>
  </p:clrMapOvr>
  <p:transition spd="slow">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0675FC9-EC09-4A89-8142-A52B43A6071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14593162"/>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E4B61E2E-19A4-4EF6-8164-B5C755EE04E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29910225"/>
      </p:ext>
    </p:extLst>
  </p:cSld>
  <p:clrMapOvr>
    <a:masterClrMapping/>
  </p:clrMapOvr>
  <p:transition spd="slow">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563" y="6143874"/>
            <a:ext cx="11525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647247"/>
      </p:ext>
    </p:extLst>
  </p:cSld>
  <p:clrMapOvr>
    <a:masterClrMapping/>
  </p:clrMapOvr>
  <p:transition spd="slow">
    <p:zoom/>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Slide Number Placeholder 7"/>
          <p:cNvSpPr>
            <a:spLocks noGrp="1"/>
          </p:cNvSpPr>
          <p:nvPr>
            <p:ph type="sldNum" sz="quarter" idx="12"/>
          </p:nvPr>
        </p:nvSpPr>
        <p:spPr/>
        <p:txBody>
          <a:bodyPr/>
          <a:lstStyle/>
          <a:p>
            <a:pPr>
              <a:defRPr/>
            </a:pPr>
            <a:fld id="{5FA5C32F-0222-45F3-9426-8A5154B19317}" type="slidenum">
              <a:rPr lang="en-US" smtClean="0">
                <a:solidFill>
                  <a:srgbClr val="FFFFFF"/>
                </a:solidFill>
              </a:rPr>
              <a:pPr>
                <a:defRPr/>
              </a:pPr>
              <a:t>‹#›</a:t>
            </a:fld>
            <a:endParaRPr lang="en-US" dirty="0">
              <a:solidFill>
                <a:srgbClr val="FFFFFF"/>
              </a:solidFill>
            </a:endParaRPr>
          </a:p>
        </p:txBody>
      </p:sp>
      <p:sp>
        <p:nvSpPr>
          <p:cNvPr id="10" name="Picture Placeholder 9"/>
          <p:cNvSpPr>
            <a:spLocks noGrp="1"/>
          </p:cNvSpPr>
          <p:nvPr>
            <p:ph type="pic" sz="quarter" idx="13"/>
          </p:nvPr>
        </p:nvSpPr>
        <p:spPr>
          <a:xfrm>
            <a:off x="6372225" y="6453188"/>
            <a:ext cx="914400" cy="914400"/>
          </a:xfrm>
        </p:spPr>
        <p:txBody>
          <a:bodyPr/>
          <a:lstStyle/>
          <a:p>
            <a:endParaRPr lang="en-GB"/>
          </a:p>
        </p:txBody>
      </p:sp>
    </p:spTree>
    <p:extLst>
      <p:ext uri="{BB962C8B-B14F-4D97-AF65-F5344CB8AC3E}">
        <p14:creationId xmlns:p14="http://schemas.microsoft.com/office/powerpoint/2010/main" val="3823544579"/>
      </p:ext>
    </p:extLst>
  </p:cSld>
  <p:clrMapOvr>
    <a:masterClrMapping/>
  </p:clrMapOvr>
  <p:transition spd="slow">
    <p:zoom/>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58AB5B-E1D1-436A-8996-941A2E4FBE4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0935729"/>
      </p:ext>
    </p:extLst>
  </p:cSld>
  <p:clrMapOvr>
    <a:masterClrMapping/>
  </p:clrMapOvr>
  <p:transition spd="slow">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F3DD4F-C325-4D0A-A5D8-143E7115177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65080872"/>
      </p:ext>
    </p:extLst>
  </p:cSld>
  <p:clrMapOvr>
    <a:masterClrMapping/>
  </p:clrMapOvr>
  <p:transition spd="slow">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1AFFFA-613E-40F4-B306-18C3DE9314E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64653078"/>
      </p:ext>
    </p:extLst>
  </p:cSld>
  <p:clrMapOvr>
    <a:masterClrMapping/>
  </p:clrMapOvr>
  <p:transition spd="slow">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DRCsl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563" y="6143874"/>
            <a:ext cx="11525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544106"/>
      </p:ext>
    </p:extLst>
  </p:cSld>
  <p:clrMapOvr>
    <a:masterClrMapping/>
  </p:clrMapOvr>
  <p:transition spd="slow">
    <p:circl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A738C9D-0092-451E-9153-32A9F00C9FFB}" type="datetimeFigureOut">
              <a:rPr lang="en-GB" smtClean="0">
                <a:solidFill>
                  <a:prstClr val="black">
                    <a:tint val="75000"/>
                  </a:prstClr>
                </a:solidFill>
              </a:rPr>
              <a:pPr/>
              <a:t>19/08/2013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E4741A0-9C0C-4685-9E3F-590CAAD424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4861060"/>
      </p:ext>
    </p:extLst>
  </p:cSld>
  <p:clrMapOvr>
    <a:masterClrMapping/>
  </p:clrMapOvr>
  <p:transition spd="slow">
    <p:circl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738C9D-0092-451E-9153-32A9F00C9FFB}" type="datetimeFigureOut">
              <a:rPr lang="en-GB" smtClean="0">
                <a:solidFill>
                  <a:prstClr val="black">
                    <a:tint val="75000"/>
                  </a:prstClr>
                </a:solidFill>
              </a:rPr>
              <a:pPr/>
              <a:t>19/08/2013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E4741A0-9C0C-4685-9E3F-590CAAD424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9284574"/>
      </p:ext>
    </p:extLst>
  </p:cSld>
  <p:clrMapOvr>
    <a:masterClrMapping/>
  </p:clrMapOvr>
  <p:transition spd="slow">
    <p:circl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738C9D-0092-451E-9153-32A9F00C9FFB}" type="datetimeFigureOut">
              <a:rPr lang="en-GB" smtClean="0">
                <a:solidFill>
                  <a:prstClr val="black">
                    <a:tint val="75000"/>
                  </a:prstClr>
                </a:solidFill>
              </a:rPr>
              <a:pPr/>
              <a:t>19/08/2013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E4741A0-9C0C-4685-9E3F-590CAAD424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2240088"/>
      </p:ext>
    </p:extLst>
  </p:cSld>
  <p:clrMapOvr>
    <a:masterClrMapping/>
  </p:clrMapOvr>
  <p:transition spd="slow">
    <p:circl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738C9D-0092-451E-9153-32A9F00C9FFB}" type="datetimeFigureOut">
              <a:rPr lang="en-GB" smtClean="0">
                <a:solidFill>
                  <a:prstClr val="black">
                    <a:tint val="75000"/>
                  </a:prstClr>
                </a:solidFill>
              </a:rPr>
              <a:pPr/>
              <a:t>19/08/2013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E4741A0-9C0C-4685-9E3F-590CAAD424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0463887"/>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FFFFFF"/>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FFFFFF"/>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AF12ABFF-4EE3-491C-BBBB-16B691A1358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33507286"/>
      </p:ext>
    </p:extLst>
  </p:cSld>
  <p:clrMapOvr>
    <a:masterClrMapping/>
  </p:clrMapOvr>
  <p:transition spd="slow">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A738C9D-0092-451E-9153-32A9F00C9FFB}" type="datetimeFigureOut">
              <a:rPr lang="en-GB" smtClean="0">
                <a:solidFill>
                  <a:prstClr val="black">
                    <a:tint val="75000"/>
                  </a:prstClr>
                </a:solidFill>
              </a:rPr>
              <a:pPr/>
              <a:t>19/08/2013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E4741A0-9C0C-4685-9E3F-590CAAD424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3646207"/>
      </p:ext>
    </p:extLst>
  </p:cSld>
  <p:clrMapOvr>
    <a:masterClrMapping/>
  </p:clrMapOvr>
  <p:transition spd="slow">
    <p:circl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A738C9D-0092-451E-9153-32A9F00C9FFB}" type="datetimeFigureOut">
              <a:rPr lang="en-GB" smtClean="0">
                <a:solidFill>
                  <a:prstClr val="black">
                    <a:tint val="75000"/>
                  </a:prstClr>
                </a:solidFill>
              </a:rPr>
              <a:pPr/>
              <a:t>19/08/2013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E4741A0-9C0C-4685-9E3F-590CAAD424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4694519"/>
      </p:ext>
    </p:extLst>
  </p:cSld>
  <p:clrMapOvr>
    <a:masterClrMapping/>
  </p:clrMapOvr>
  <p:transition spd="slow">
    <p:circl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38C9D-0092-451E-9153-32A9F00C9FFB}" type="datetimeFigureOut">
              <a:rPr lang="en-GB" smtClean="0">
                <a:solidFill>
                  <a:prstClr val="black">
                    <a:tint val="75000"/>
                  </a:prstClr>
                </a:solidFill>
              </a:rPr>
              <a:pPr/>
              <a:t>19/08/2013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E4741A0-9C0C-4685-9E3F-590CAAD424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1767047"/>
      </p:ext>
    </p:extLst>
  </p:cSld>
  <p:clrMapOvr>
    <a:masterClrMapping/>
  </p:clrMapOvr>
  <p:transition spd="slow">
    <p:circl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38C9D-0092-451E-9153-32A9F00C9FFB}" type="datetimeFigureOut">
              <a:rPr lang="en-GB" smtClean="0">
                <a:solidFill>
                  <a:prstClr val="black">
                    <a:tint val="75000"/>
                  </a:prstClr>
                </a:solidFill>
              </a:rPr>
              <a:pPr/>
              <a:t>19/08/2013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E4741A0-9C0C-4685-9E3F-590CAAD424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8061904"/>
      </p:ext>
    </p:extLst>
  </p:cSld>
  <p:clrMapOvr>
    <a:masterClrMapping/>
  </p:clrMapOvr>
  <p:transition spd="slow">
    <p:circl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38C9D-0092-451E-9153-32A9F00C9FFB}" type="datetimeFigureOut">
              <a:rPr lang="en-GB" smtClean="0">
                <a:solidFill>
                  <a:prstClr val="black">
                    <a:tint val="75000"/>
                  </a:prstClr>
                </a:solidFill>
              </a:rPr>
              <a:pPr/>
              <a:t>19/08/2013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E4741A0-9C0C-4685-9E3F-590CAAD424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2133641"/>
      </p:ext>
    </p:extLst>
  </p:cSld>
  <p:clrMapOvr>
    <a:masterClrMapping/>
  </p:clrMapOvr>
  <p:transition spd="slow">
    <p:circl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738C9D-0092-451E-9153-32A9F00C9FFB}" type="datetimeFigureOut">
              <a:rPr lang="en-GB" smtClean="0">
                <a:solidFill>
                  <a:prstClr val="black">
                    <a:tint val="75000"/>
                  </a:prstClr>
                </a:solidFill>
              </a:rPr>
              <a:pPr/>
              <a:t>19/08/2013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E4741A0-9C0C-4685-9E3F-590CAAD424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7993361"/>
      </p:ext>
    </p:extLst>
  </p:cSld>
  <p:clrMapOvr>
    <a:masterClrMapping/>
  </p:clrMapOvr>
  <p:transition spd="slow">
    <p:circl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738C9D-0092-451E-9153-32A9F00C9FFB}" type="datetimeFigureOut">
              <a:rPr lang="en-GB" smtClean="0">
                <a:solidFill>
                  <a:prstClr val="black">
                    <a:tint val="75000"/>
                  </a:prstClr>
                </a:solidFill>
              </a:rPr>
              <a:pPr/>
              <a:t>19/08/2013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E4741A0-9C0C-4685-9E3F-590CAAD424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6467081"/>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E0C94CCC-0ACB-41D1-8C59-B4CB8455296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89139059"/>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D0675FC9-EC09-4A89-8142-A52B43A6071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00930242"/>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442213"/>
      </p:ext>
    </p:extLst>
  </p:cSld>
  <p:clrMapOvr>
    <a:masterClrMapping/>
  </p:clrMapOvr>
  <p:transition spd="slow">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FFFFFF"/>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FFFFFF"/>
              </a:solidFill>
            </a:endParaRPr>
          </a:p>
        </p:txBody>
      </p:sp>
      <p:sp>
        <p:nvSpPr>
          <p:cNvPr id="8" name="Slide Number Placeholder 7"/>
          <p:cNvSpPr>
            <a:spLocks noGrp="1"/>
          </p:cNvSpPr>
          <p:nvPr>
            <p:ph type="sldNum" sz="quarter" idx="12"/>
          </p:nvPr>
        </p:nvSpPr>
        <p:spPr>
          <a:xfrm>
            <a:off x="6553200" y="6248400"/>
            <a:ext cx="1905000" cy="457200"/>
          </a:xfrm>
          <a:prstGeom prst="rect">
            <a:avLst/>
          </a:prstGeom>
        </p:spPr>
        <p:txBody>
          <a:bodyPr/>
          <a:lstStyle/>
          <a:p>
            <a:pPr>
              <a:defRPr/>
            </a:pPr>
            <a:fld id="{5FA5C32F-0222-45F3-9426-8A5154B19317}" type="slidenum">
              <a:rPr lang="en-US" smtClean="0">
                <a:solidFill>
                  <a:srgbClr val="FFFFFF"/>
                </a:solidFill>
              </a:rPr>
              <a:pPr>
                <a:defRPr/>
              </a:pPr>
              <a:t>‹#›</a:t>
            </a:fld>
            <a:endParaRPr lang="en-US" dirty="0">
              <a:solidFill>
                <a:srgbClr val="FFFFFF"/>
              </a:solidFill>
            </a:endParaRPr>
          </a:p>
        </p:txBody>
      </p:sp>
      <p:sp>
        <p:nvSpPr>
          <p:cNvPr id="10" name="Picture Placeholder 9"/>
          <p:cNvSpPr>
            <a:spLocks noGrp="1"/>
          </p:cNvSpPr>
          <p:nvPr>
            <p:ph type="pic" sz="quarter" idx="13"/>
          </p:nvPr>
        </p:nvSpPr>
        <p:spPr>
          <a:xfrm>
            <a:off x="6372225" y="6453188"/>
            <a:ext cx="914400" cy="914400"/>
          </a:xfrm>
          <a:prstGeom prst="rect">
            <a:avLst/>
          </a:prstGeom>
        </p:spPr>
        <p:txBody>
          <a:bodyPr/>
          <a:lstStyle/>
          <a:p>
            <a:endParaRPr lang="en-GB"/>
          </a:p>
        </p:txBody>
      </p:sp>
    </p:spTree>
    <p:extLst>
      <p:ext uri="{BB962C8B-B14F-4D97-AF65-F5344CB8AC3E}">
        <p14:creationId xmlns:p14="http://schemas.microsoft.com/office/powerpoint/2010/main" val="3579630145"/>
      </p:ext>
    </p:extLst>
  </p:cSld>
  <p:clrMapOvr>
    <a:masterClrMapping/>
  </p:clrMapOvr>
  <p:transition spd="slow">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FFFFFF"/>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FFFFFF"/>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D558AB5B-E1D1-436A-8996-941A2E4FBE4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27988544"/>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956287" y="6144667"/>
            <a:ext cx="11525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01162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382000" y="6119813"/>
            <a:ext cx="7620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5862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effectLst/>
                <a:latin typeface="+mn-lt"/>
              </a:defRPr>
            </a:lvl1pPr>
          </a:lstStyle>
          <a:p>
            <a:pPr eaLnBrk="0" fontAlgn="base" hangingPunct="0">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effectLst/>
                <a:latin typeface="+mn-lt"/>
              </a:defRPr>
            </a:lvl1pPr>
          </a:lstStyle>
          <a:p>
            <a:pPr eaLnBrk="0" fontAlgn="base" hangingPunct="0">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effectLst/>
                <a:latin typeface="+mn-lt"/>
              </a:defRPr>
            </a:lvl1pPr>
          </a:lstStyle>
          <a:p>
            <a:pPr eaLnBrk="0" fontAlgn="base" hangingPunct="0">
              <a:spcAft>
                <a:spcPct val="0"/>
              </a:spcAft>
              <a:defRPr/>
            </a:pPr>
            <a:fld id="{5FA5C32F-0222-45F3-9426-8A5154B19317}" type="slidenum">
              <a:rPr lang="en-US">
                <a:solidFill>
                  <a:srgbClr val="FFFFFF"/>
                </a:solidFill>
              </a:rPr>
              <a:pPr eaLnBrk="0" fontAlgn="base" hangingPunct="0">
                <a:spcAft>
                  <a:spcPct val="0"/>
                </a:spcAft>
                <a:defRPr/>
              </a:pPr>
              <a:t>‹#›</a:t>
            </a:fld>
            <a:endParaRPr lang="en-US" dirty="0">
              <a:solidFill>
                <a:srgbClr val="FFFFFF"/>
              </a:solidFill>
            </a:endParaRPr>
          </a:p>
        </p:txBody>
      </p:sp>
    </p:spTree>
    <p:extLst>
      <p:ext uri="{BB962C8B-B14F-4D97-AF65-F5344CB8AC3E}">
        <p14:creationId xmlns:p14="http://schemas.microsoft.com/office/powerpoint/2010/main" val="3911783233"/>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slow">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38C9D-0092-451E-9153-32A9F00C9FFB}" type="datetimeFigureOut">
              <a:rPr lang="en-GB" smtClean="0">
                <a:solidFill>
                  <a:prstClr val="black">
                    <a:tint val="75000"/>
                  </a:prstClr>
                </a:solidFill>
              </a:rPr>
              <a:pPr/>
              <a:t>19/08/2013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741A0-9C0C-4685-9E3F-590CAAD424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454397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ransition spd="slow">
    <p:circl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drc.org/" TargetMode="External"/><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3.jpg"/><Relationship Id="rId4" Type="http://schemas.openxmlformats.org/officeDocument/2006/relationships/hyperlink" Target="mailto:research@ddrc.org"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chart" Target="../charts/chart6.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chart" Target="../charts/chart9.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96626" y="332656"/>
            <a:ext cx="83518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GB" sz="4000" b="1" dirty="0" smtClean="0">
                <a:solidFill>
                  <a:prstClr val="black"/>
                </a:solidFill>
                <a:cs typeface="Calibri"/>
              </a:rPr>
              <a:t>DDRC Healthcare – looking at things slightly differently… Illicit Drugs</a:t>
            </a:r>
          </a:p>
        </p:txBody>
      </p:sp>
      <p:sp>
        <p:nvSpPr>
          <p:cNvPr id="2051" name="Text Box 3"/>
          <p:cNvSpPr txBox="1">
            <a:spLocks noChangeArrowheads="1"/>
          </p:cNvSpPr>
          <p:nvPr/>
        </p:nvSpPr>
        <p:spPr bwMode="auto">
          <a:xfrm>
            <a:off x="135968" y="5153132"/>
            <a:ext cx="5948199" cy="1449628"/>
          </a:xfrm>
          <a:prstGeom prst="rect">
            <a:avLst/>
          </a:prstGeom>
          <a:noFill/>
          <a:ln w="9525">
            <a:noFill/>
            <a:miter lim="800000"/>
            <a:headEnd/>
            <a:tailEnd/>
          </a:ln>
          <a:effectLst/>
        </p:spPr>
        <p:txBody>
          <a:bodyPr wrap="square">
            <a:spAutoFit/>
          </a:bodyPr>
          <a:lstStyle/>
          <a:p>
            <a:pPr>
              <a:lnSpc>
                <a:spcPct val="70000"/>
              </a:lnSpc>
            </a:pPr>
            <a:r>
              <a:rPr lang="en-GB" b="1" dirty="0" smtClean="0">
                <a:solidFill>
                  <a:prstClr val="black"/>
                </a:solidFill>
              </a:rPr>
              <a:t>Compiled by the DDRC Healthcare research department</a:t>
            </a:r>
          </a:p>
          <a:p>
            <a:pPr>
              <a:lnSpc>
                <a:spcPct val="70000"/>
              </a:lnSpc>
            </a:pPr>
            <a:endParaRPr lang="en-GB" b="1" dirty="0" smtClean="0">
              <a:solidFill>
                <a:prstClr val="black"/>
              </a:solidFill>
            </a:endParaRPr>
          </a:p>
          <a:p>
            <a:pPr>
              <a:lnSpc>
                <a:spcPct val="70000"/>
              </a:lnSpc>
            </a:pPr>
            <a:r>
              <a:rPr lang="en-GB" b="1" dirty="0" smtClean="0">
                <a:solidFill>
                  <a:prstClr val="black"/>
                </a:solidFill>
                <a:hlinkClick r:id="rId3"/>
              </a:rPr>
              <a:t>www.ddrc.org</a:t>
            </a:r>
            <a:endParaRPr lang="en-GB" b="1" dirty="0" smtClean="0">
              <a:solidFill>
                <a:prstClr val="black"/>
              </a:solidFill>
            </a:endParaRPr>
          </a:p>
          <a:p>
            <a:pPr>
              <a:lnSpc>
                <a:spcPct val="70000"/>
              </a:lnSpc>
            </a:pPr>
            <a:endParaRPr lang="en-GB" b="1" dirty="0" smtClean="0">
              <a:solidFill>
                <a:prstClr val="black"/>
              </a:solidFill>
            </a:endParaRPr>
          </a:p>
          <a:p>
            <a:pPr>
              <a:lnSpc>
                <a:spcPct val="70000"/>
              </a:lnSpc>
            </a:pPr>
            <a:r>
              <a:rPr lang="en-GB" b="1" dirty="0" smtClean="0">
                <a:solidFill>
                  <a:prstClr val="black"/>
                </a:solidFill>
                <a:hlinkClick r:id="rId4"/>
              </a:rPr>
              <a:t>research@ddrc.org</a:t>
            </a:r>
            <a:endParaRPr lang="en-GB" b="1" dirty="0" smtClean="0">
              <a:solidFill>
                <a:prstClr val="black"/>
              </a:solidFill>
            </a:endParaRPr>
          </a:p>
          <a:p>
            <a:pPr>
              <a:lnSpc>
                <a:spcPct val="70000"/>
              </a:lnSpc>
            </a:pPr>
            <a:endParaRPr lang="en-GB" b="1" dirty="0" smtClean="0">
              <a:solidFill>
                <a:prstClr val="black"/>
              </a:solidFill>
            </a:endParaRPr>
          </a:p>
          <a:p>
            <a:pPr>
              <a:lnSpc>
                <a:spcPct val="70000"/>
              </a:lnSpc>
            </a:pPr>
            <a:r>
              <a:rPr lang="en-GB" b="1" dirty="0" err="1" smtClean="0">
                <a:solidFill>
                  <a:prstClr val="black"/>
                </a:solidFill>
              </a:rPr>
              <a:t>facebook</a:t>
            </a:r>
            <a:r>
              <a:rPr lang="en-GB" b="1" dirty="0" smtClean="0">
                <a:solidFill>
                  <a:prstClr val="black"/>
                </a:solidFill>
              </a:rPr>
              <a:t> and twitter - @</a:t>
            </a:r>
            <a:r>
              <a:rPr lang="en-GB" b="1" dirty="0" err="1" smtClean="0">
                <a:solidFill>
                  <a:prstClr val="black"/>
                </a:solidFill>
              </a:rPr>
              <a:t>DDRCPlymouth</a:t>
            </a:r>
            <a:endParaRPr lang="en-GB" b="1" dirty="0" smtClean="0">
              <a:solidFill>
                <a:prstClr val="black"/>
              </a:solidFill>
            </a:endParaRPr>
          </a:p>
        </p:txBody>
      </p:sp>
      <p:pic>
        <p:nvPicPr>
          <p:cNvPr id="4" name="Picture 3" descr="krugpan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30" y="1775549"/>
            <a:ext cx="9173029" cy="3350269"/>
          </a:xfrm>
          <a:prstGeom prst="rect">
            <a:avLst/>
          </a:prstGeom>
        </p:spPr>
      </p:pic>
    </p:spTree>
    <p:extLst>
      <p:ext uri="{BB962C8B-B14F-4D97-AF65-F5344CB8AC3E}">
        <p14:creationId xmlns:p14="http://schemas.microsoft.com/office/powerpoint/2010/main" val="1685610549"/>
      </p:ext>
    </p:extLst>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5" name="Text Box 3"/>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sp>
        <p:nvSpPr>
          <p:cNvPr id="387103" name="Text Box 31"/>
          <p:cNvSpPr txBox="1">
            <a:spLocks noChangeArrowheads="1"/>
          </p:cNvSpPr>
          <p:nvPr/>
        </p:nvSpPr>
        <p:spPr bwMode="auto">
          <a:xfrm>
            <a:off x="192088" y="3990975"/>
            <a:ext cx="4321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FontTx/>
              <a:buChar char="•"/>
            </a:pPr>
            <a:r>
              <a:rPr lang="en-GB" sz="1200" b="1" dirty="0">
                <a:solidFill>
                  <a:schemeClr val="bg2"/>
                </a:solidFill>
                <a:latin typeface="Calibri" pitchFamily="34" charset="0"/>
              </a:rPr>
              <a:t>Some divers reported using more than one type of drug</a:t>
            </a:r>
          </a:p>
        </p:txBody>
      </p:sp>
      <p:graphicFrame>
        <p:nvGraphicFramePr>
          <p:cNvPr id="7" name="Chart 6"/>
          <p:cNvGraphicFramePr>
            <a:graphicFrameLocks/>
          </p:cNvGraphicFramePr>
          <p:nvPr>
            <p:extLst>
              <p:ext uri="{D42A27DB-BD31-4B8C-83A1-F6EECF244321}">
                <p14:modId xmlns:p14="http://schemas.microsoft.com/office/powerpoint/2010/main" val="1989554020"/>
              </p:ext>
            </p:extLst>
          </p:nvPr>
        </p:nvGraphicFramePr>
        <p:xfrm>
          <a:off x="192088" y="1540324"/>
          <a:ext cx="4498974"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2"/>
          <p:cNvSpPr txBox="1">
            <a:spLocks noChangeArrowheads="1"/>
          </p:cNvSpPr>
          <p:nvPr/>
        </p:nvSpPr>
        <p:spPr bwMode="auto">
          <a:xfrm>
            <a:off x="1043608" y="404813"/>
            <a:ext cx="71062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defRPr/>
            </a:pPr>
            <a:r>
              <a:rPr lang="en-GB" sz="3200" b="1" dirty="0" smtClean="0">
                <a:solidFill>
                  <a:schemeClr val="bg2"/>
                </a:solidFill>
                <a:latin typeface="Calibri" pitchFamily="34" charset="0"/>
              </a:rPr>
              <a:t>Illicit Drugs</a:t>
            </a:r>
            <a:endParaRPr lang="en-GB" sz="3200" b="1" dirty="0">
              <a:solidFill>
                <a:schemeClr val="bg2"/>
              </a:solidFill>
              <a:latin typeface="Calibri" pitchFamily="34" charset="0"/>
            </a:endParaRPr>
          </a:p>
        </p:txBody>
      </p:sp>
      <p:sp>
        <p:nvSpPr>
          <p:cNvPr id="8" name="TextBox 7"/>
          <p:cNvSpPr txBox="1"/>
          <p:nvPr/>
        </p:nvSpPr>
        <p:spPr>
          <a:xfrm>
            <a:off x="234668" y="220147"/>
            <a:ext cx="1617879" cy="369332"/>
          </a:xfrm>
          <a:prstGeom prst="rect">
            <a:avLst/>
          </a:prstGeom>
          <a:noFill/>
        </p:spPr>
        <p:txBody>
          <a:bodyPr wrap="none" rtlCol="0">
            <a:spAutoFit/>
          </a:bodyPr>
          <a:lstStyle/>
          <a:p>
            <a:r>
              <a:rPr lang="en-GB" dirty="0" smtClean="0">
                <a:solidFill>
                  <a:schemeClr val="bg2"/>
                </a:solidFill>
                <a:latin typeface="Calibri" pitchFamily="34" charset="0"/>
              </a:rPr>
              <a:t>DDRC Research</a:t>
            </a:r>
            <a:endParaRPr lang="en-GB" dirty="0">
              <a:solidFill>
                <a:schemeClr val="bg2"/>
              </a:solidFill>
              <a:latin typeface="Calibri" pitchFamily="34" charset="0"/>
            </a:endParaRPr>
          </a:p>
        </p:txBody>
      </p:sp>
    </p:spTree>
    <p:extLst>
      <p:ext uri="{BB962C8B-B14F-4D97-AF65-F5344CB8AC3E}">
        <p14:creationId xmlns:p14="http://schemas.microsoft.com/office/powerpoint/2010/main" val="32387744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5" name="Text Box 3"/>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sp>
        <p:nvSpPr>
          <p:cNvPr id="387103" name="Text Box 31"/>
          <p:cNvSpPr txBox="1">
            <a:spLocks noChangeArrowheads="1"/>
          </p:cNvSpPr>
          <p:nvPr/>
        </p:nvSpPr>
        <p:spPr bwMode="auto">
          <a:xfrm>
            <a:off x="192088" y="3990975"/>
            <a:ext cx="4321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FontTx/>
              <a:buChar char="•"/>
            </a:pPr>
            <a:r>
              <a:rPr lang="en-GB" sz="1200" b="1" dirty="0">
                <a:solidFill>
                  <a:schemeClr val="bg2"/>
                </a:solidFill>
                <a:latin typeface="Calibri" pitchFamily="34" charset="0"/>
              </a:rPr>
              <a:t>Some divers reported using more than one type of drug</a:t>
            </a:r>
          </a:p>
        </p:txBody>
      </p:sp>
      <p:graphicFrame>
        <p:nvGraphicFramePr>
          <p:cNvPr id="7" name="Chart 6"/>
          <p:cNvGraphicFramePr>
            <a:graphicFrameLocks/>
          </p:cNvGraphicFramePr>
          <p:nvPr>
            <p:extLst>
              <p:ext uri="{D42A27DB-BD31-4B8C-83A1-F6EECF244321}">
                <p14:modId xmlns:p14="http://schemas.microsoft.com/office/powerpoint/2010/main" val="1465482573"/>
              </p:ext>
            </p:extLst>
          </p:nvPr>
        </p:nvGraphicFramePr>
        <p:xfrm>
          <a:off x="192088" y="1540324"/>
          <a:ext cx="4320000" cy="244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4124255098"/>
              </p:ext>
            </p:extLst>
          </p:nvPr>
        </p:nvGraphicFramePr>
        <p:xfrm>
          <a:off x="4716016" y="1542975"/>
          <a:ext cx="4320000" cy="244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2"/>
          <p:cNvSpPr txBox="1">
            <a:spLocks noChangeArrowheads="1"/>
          </p:cNvSpPr>
          <p:nvPr/>
        </p:nvSpPr>
        <p:spPr bwMode="auto">
          <a:xfrm>
            <a:off x="1043608" y="404813"/>
            <a:ext cx="71062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defRPr/>
            </a:pPr>
            <a:r>
              <a:rPr lang="en-GB" sz="3200" b="1" dirty="0" smtClean="0">
                <a:solidFill>
                  <a:schemeClr val="bg2"/>
                </a:solidFill>
                <a:latin typeface="Calibri" pitchFamily="34" charset="0"/>
              </a:rPr>
              <a:t>Illicit Drugs</a:t>
            </a:r>
            <a:endParaRPr lang="en-GB" sz="3200" b="1" dirty="0">
              <a:solidFill>
                <a:schemeClr val="bg2"/>
              </a:solidFill>
              <a:latin typeface="Calibri" pitchFamily="34" charset="0"/>
            </a:endParaRPr>
          </a:p>
        </p:txBody>
      </p:sp>
      <p:sp>
        <p:nvSpPr>
          <p:cNvPr id="9" name="TextBox 8"/>
          <p:cNvSpPr txBox="1"/>
          <p:nvPr/>
        </p:nvSpPr>
        <p:spPr>
          <a:xfrm>
            <a:off x="234668" y="220147"/>
            <a:ext cx="1617879" cy="369332"/>
          </a:xfrm>
          <a:prstGeom prst="rect">
            <a:avLst/>
          </a:prstGeom>
          <a:noFill/>
        </p:spPr>
        <p:txBody>
          <a:bodyPr wrap="none" rtlCol="0">
            <a:spAutoFit/>
          </a:bodyPr>
          <a:lstStyle/>
          <a:p>
            <a:r>
              <a:rPr lang="en-GB" dirty="0" smtClean="0">
                <a:solidFill>
                  <a:schemeClr val="bg2"/>
                </a:solidFill>
                <a:latin typeface="Calibri" pitchFamily="34" charset="0"/>
              </a:rPr>
              <a:t>DDRC Research</a:t>
            </a:r>
            <a:endParaRPr lang="en-GB" dirty="0">
              <a:solidFill>
                <a:schemeClr val="bg2"/>
              </a:solidFill>
              <a:latin typeface="Calibri" pitchFamily="34" charset="0"/>
            </a:endParaRPr>
          </a:p>
        </p:txBody>
      </p:sp>
    </p:spTree>
    <p:extLst>
      <p:ext uri="{BB962C8B-B14F-4D97-AF65-F5344CB8AC3E}">
        <p14:creationId xmlns:p14="http://schemas.microsoft.com/office/powerpoint/2010/main" val="2488311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5" name="Text Box 3"/>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sp>
        <p:nvSpPr>
          <p:cNvPr id="387103" name="Text Box 31"/>
          <p:cNvSpPr txBox="1">
            <a:spLocks noChangeArrowheads="1"/>
          </p:cNvSpPr>
          <p:nvPr/>
        </p:nvSpPr>
        <p:spPr bwMode="auto">
          <a:xfrm>
            <a:off x="192088" y="3990975"/>
            <a:ext cx="4321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FontTx/>
              <a:buChar char="•"/>
            </a:pPr>
            <a:r>
              <a:rPr lang="en-GB" sz="1200" b="1">
                <a:solidFill>
                  <a:srgbClr val="0000FF"/>
                </a:solidFill>
                <a:latin typeface="Arial" charset="0"/>
              </a:rPr>
              <a:t>Some divers reported using more than one type of drug</a:t>
            </a:r>
          </a:p>
        </p:txBody>
      </p:sp>
      <p:graphicFrame>
        <p:nvGraphicFramePr>
          <p:cNvPr id="7" name="Chart 6"/>
          <p:cNvGraphicFramePr>
            <a:graphicFrameLocks/>
          </p:cNvGraphicFramePr>
          <p:nvPr>
            <p:extLst>
              <p:ext uri="{D42A27DB-BD31-4B8C-83A1-F6EECF244321}">
                <p14:modId xmlns:p14="http://schemas.microsoft.com/office/powerpoint/2010/main" val="1122821347"/>
              </p:ext>
            </p:extLst>
          </p:nvPr>
        </p:nvGraphicFramePr>
        <p:xfrm>
          <a:off x="192088" y="1540324"/>
          <a:ext cx="4320000" cy="244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4143837489"/>
              </p:ext>
            </p:extLst>
          </p:nvPr>
        </p:nvGraphicFramePr>
        <p:xfrm>
          <a:off x="4716016" y="1542975"/>
          <a:ext cx="4320000" cy="24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3261404577"/>
              </p:ext>
            </p:extLst>
          </p:nvPr>
        </p:nvGraphicFramePr>
        <p:xfrm>
          <a:off x="189903" y="4008309"/>
          <a:ext cx="4320000" cy="24480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 Box 2"/>
          <p:cNvSpPr txBox="1">
            <a:spLocks noChangeArrowheads="1"/>
          </p:cNvSpPr>
          <p:nvPr/>
        </p:nvSpPr>
        <p:spPr bwMode="auto">
          <a:xfrm>
            <a:off x="1043608" y="404813"/>
            <a:ext cx="71062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defRPr/>
            </a:pPr>
            <a:r>
              <a:rPr lang="en-GB" sz="3200" b="1" dirty="0" smtClean="0">
                <a:solidFill>
                  <a:schemeClr val="bg2"/>
                </a:solidFill>
                <a:latin typeface="Calibri" pitchFamily="34" charset="0"/>
              </a:rPr>
              <a:t>Illicit Drugs</a:t>
            </a:r>
            <a:endParaRPr lang="en-GB" sz="3200" b="1" dirty="0">
              <a:solidFill>
                <a:schemeClr val="bg2"/>
              </a:solidFill>
              <a:latin typeface="Calibri" pitchFamily="34" charset="0"/>
            </a:endParaRPr>
          </a:p>
        </p:txBody>
      </p:sp>
      <p:sp>
        <p:nvSpPr>
          <p:cNvPr id="10" name="TextBox 9"/>
          <p:cNvSpPr txBox="1"/>
          <p:nvPr/>
        </p:nvSpPr>
        <p:spPr>
          <a:xfrm>
            <a:off x="234668" y="220147"/>
            <a:ext cx="1617879" cy="369332"/>
          </a:xfrm>
          <a:prstGeom prst="rect">
            <a:avLst/>
          </a:prstGeom>
          <a:noFill/>
        </p:spPr>
        <p:txBody>
          <a:bodyPr wrap="none" rtlCol="0">
            <a:spAutoFit/>
          </a:bodyPr>
          <a:lstStyle/>
          <a:p>
            <a:r>
              <a:rPr lang="en-GB" dirty="0" smtClean="0">
                <a:solidFill>
                  <a:schemeClr val="bg2"/>
                </a:solidFill>
                <a:latin typeface="Calibri" pitchFamily="34" charset="0"/>
              </a:rPr>
              <a:t>DDRC Research</a:t>
            </a:r>
            <a:endParaRPr lang="en-GB" dirty="0">
              <a:solidFill>
                <a:schemeClr val="bg2"/>
              </a:solidFill>
              <a:latin typeface="Calibri" pitchFamily="34" charset="0"/>
            </a:endParaRPr>
          </a:p>
        </p:txBody>
      </p:sp>
    </p:spTree>
    <p:extLst>
      <p:ext uri="{BB962C8B-B14F-4D97-AF65-F5344CB8AC3E}">
        <p14:creationId xmlns:p14="http://schemas.microsoft.com/office/powerpoint/2010/main" val="30789389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103" name="Text Box 31"/>
          <p:cNvSpPr txBox="1">
            <a:spLocks noChangeArrowheads="1"/>
          </p:cNvSpPr>
          <p:nvPr/>
        </p:nvSpPr>
        <p:spPr bwMode="auto">
          <a:xfrm>
            <a:off x="192088" y="3990975"/>
            <a:ext cx="4321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FontTx/>
              <a:buChar char="•"/>
            </a:pPr>
            <a:r>
              <a:rPr lang="en-GB" sz="1200" b="1">
                <a:solidFill>
                  <a:srgbClr val="0000FF"/>
                </a:solidFill>
                <a:latin typeface="Arial" charset="0"/>
              </a:rPr>
              <a:t>Some divers reported using more than one type of drug</a:t>
            </a:r>
          </a:p>
        </p:txBody>
      </p:sp>
      <p:graphicFrame>
        <p:nvGraphicFramePr>
          <p:cNvPr id="7" name="Chart 6"/>
          <p:cNvGraphicFramePr>
            <a:graphicFrameLocks/>
          </p:cNvGraphicFramePr>
          <p:nvPr>
            <p:extLst>
              <p:ext uri="{D42A27DB-BD31-4B8C-83A1-F6EECF244321}">
                <p14:modId xmlns:p14="http://schemas.microsoft.com/office/powerpoint/2010/main" val="1116510410"/>
              </p:ext>
            </p:extLst>
          </p:nvPr>
        </p:nvGraphicFramePr>
        <p:xfrm>
          <a:off x="192088" y="1540324"/>
          <a:ext cx="4320000" cy="244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189299952"/>
              </p:ext>
            </p:extLst>
          </p:nvPr>
        </p:nvGraphicFramePr>
        <p:xfrm>
          <a:off x="4716016" y="1542975"/>
          <a:ext cx="4320000" cy="24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3549094596"/>
              </p:ext>
            </p:extLst>
          </p:nvPr>
        </p:nvGraphicFramePr>
        <p:xfrm>
          <a:off x="189903" y="4008309"/>
          <a:ext cx="4320000" cy="24480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 Box 4"/>
          <p:cNvSpPr txBox="1">
            <a:spLocks noChangeArrowheads="1"/>
          </p:cNvSpPr>
          <p:nvPr/>
        </p:nvSpPr>
        <p:spPr bwMode="auto">
          <a:xfrm>
            <a:off x="4643438" y="4221163"/>
            <a:ext cx="417671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b="1" dirty="0">
                <a:solidFill>
                  <a:schemeClr val="bg2"/>
                </a:solidFill>
                <a:latin typeface="Calibri" pitchFamily="34" charset="0"/>
              </a:rPr>
              <a:t>21% of the illicit drug group had used a class A or B drug between 5 minutes to 24 hours before diving</a:t>
            </a:r>
          </a:p>
          <a:p>
            <a:pPr eaLnBrk="0" fontAlgn="base" hangingPunct="0">
              <a:spcBef>
                <a:spcPct val="50000"/>
              </a:spcBef>
              <a:spcAft>
                <a:spcPct val="0"/>
              </a:spcAft>
            </a:pPr>
            <a:r>
              <a:rPr lang="en-GB" b="1" dirty="0">
                <a:solidFill>
                  <a:schemeClr val="bg2"/>
                </a:solidFill>
                <a:latin typeface="Calibri" pitchFamily="34" charset="0"/>
              </a:rPr>
              <a:t>Cannabis, cocaine, and ecstasy were reported between 5 minutes and 6 hours before diving</a:t>
            </a:r>
          </a:p>
          <a:p>
            <a:pPr eaLnBrk="0" fontAlgn="base" hangingPunct="0">
              <a:spcBef>
                <a:spcPct val="50000"/>
              </a:spcBef>
              <a:spcAft>
                <a:spcPct val="0"/>
              </a:spcAft>
            </a:pPr>
            <a:r>
              <a:rPr lang="en-GB" b="1" dirty="0">
                <a:solidFill>
                  <a:schemeClr val="bg2"/>
                </a:solidFill>
                <a:latin typeface="Calibri" pitchFamily="34" charset="0"/>
              </a:rPr>
              <a:t>40% Class A use</a:t>
            </a:r>
          </a:p>
        </p:txBody>
      </p:sp>
      <p:sp>
        <p:nvSpPr>
          <p:cNvPr id="10" name="Text Box 2"/>
          <p:cNvSpPr txBox="1">
            <a:spLocks noChangeArrowheads="1"/>
          </p:cNvSpPr>
          <p:nvPr/>
        </p:nvSpPr>
        <p:spPr bwMode="auto">
          <a:xfrm>
            <a:off x="1043608" y="404813"/>
            <a:ext cx="71062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defRPr/>
            </a:pPr>
            <a:r>
              <a:rPr lang="en-GB" sz="3200" b="1" dirty="0" smtClean="0">
                <a:solidFill>
                  <a:schemeClr val="bg2"/>
                </a:solidFill>
                <a:latin typeface="Calibri" pitchFamily="34" charset="0"/>
              </a:rPr>
              <a:t>Illicit Drugs</a:t>
            </a:r>
            <a:endParaRPr lang="en-GB" sz="3200" b="1" dirty="0">
              <a:solidFill>
                <a:schemeClr val="bg2"/>
              </a:solidFill>
              <a:latin typeface="Calibri" pitchFamily="34" charset="0"/>
            </a:endParaRPr>
          </a:p>
        </p:txBody>
      </p:sp>
      <p:sp>
        <p:nvSpPr>
          <p:cNvPr id="11" name="TextBox 10"/>
          <p:cNvSpPr txBox="1"/>
          <p:nvPr/>
        </p:nvSpPr>
        <p:spPr>
          <a:xfrm>
            <a:off x="234668" y="220147"/>
            <a:ext cx="1617879" cy="369332"/>
          </a:xfrm>
          <a:prstGeom prst="rect">
            <a:avLst/>
          </a:prstGeom>
          <a:noFill/>
        </p:spPr>
        <p:txBody>
          <a:bodyPr wrap="none" rtlCol="0">
            <a:spAutoFit/>
          </a:bodyPr>
          <a:lstStyle/>
          <a:p>
            <a:r>
              <a:rPr lang="en-GB" dirty="0" smtClean="0">
                <a:solidFill>
                  <a:schemeClr val="bg2"/>
                </a:solidFill>
                <a:latin typeface="Calibri" pitchFamily="34" charset="0"/>
              </a:rPr>
              <a:t>DDRC Research</a:t>
            </a:r>
            <a:endParaRPr lang="en-GB" dirty="0">
              <a:solidFill>
                <a:schemeClr val="bg2"/>
              </a:solidFill>
              <a:latin typeface="Calibri" pitchFamily="34" charset="0"/>
            </a:endParaRPr>
          </a:p>
        </p:txBody>
      </p:sp>
    </p:spTree>
    <p:extLst>
      <p:ext uri="{BB962C8B-B14F-4D97-AF65-F5344CB8AC3E}">
        <p14:creationId xmlns:p14="http://schemas.microsoft.com/office/powerpoint/2010/main" val="33419799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Text Box 2"/>
          <p:cNvSpPr txBox="1">
            <a:spLocks noChangeArrowheads="1"/>
          </p:cNvSpPr>
          <p:nvPr/>
        </p:nvSpPr>
        <p:spPr bwMode="auto">
          <a:xfrm>
            <a:off x="755576" y="1844824"/>
            <a:ext cx="8136904" cy="318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30000"/>
              </a:spcBef>
              <a:spcAft>
                <a:spcPct val="0"/>
              </a:spcAft>
            </a:pPr>
            <a:r>
              <a:rPr lang="en-GB" sz="2400" b="1" dirty="0" smtClean="0">
                <a:solidFill>
                  <a:schemeClr val="bg2"/>
                </a:solidFill>
                <a:latin typeface="Calibri" pitchFamily="34" charset="0"/>
              </a:rPr>
              <a:t>What do </a:t>
            </a:r>
            <a:r>
              <a:rPr lang="en-GB" sz="2400" b="1" i="1" dirty="0" smtClean="0">
                <a:solidFill>
                  <a:schemeClr val="bg2"/>
                </a:solidFill>
                <a:latin typeface="Calibri" pitchFamily="34" charset="0"/>
              </a:rPr>
              <a:t>you</a:t>
            </a:r>
            <a:r>
              <a:rPr lang="en-GB" sz="2400" b="1" dirty="0" smtClean="0">
                <a:solidFill>
                  <a:schemeClr val="bg2"/>
                </a:solidFill>
                <a:latin typeface="Calibri" pitchFamily="34" charset="0"/>
              </a:rPr>
              <a:t> know about illicit drugs?</a:t>
            </a:r>
          </a:p>
          <a:p>
            <a:pPr eaLnBrk="0" fontAlgn="base" hangingPunct="0">
              <a:spcBef>
                <a:spcPct val="30000"/>
              </a:spcBef>
              <a:spcAft>
                <a:spcPct val="0"/>
              </a:spcAft>
            </a:pPr>
            <a:endParaRPr lang="en-GB" sz="1600" b="1" dirty="0" smtClean="0">
              <a:solidFill>
                <a:schemeClr val="bg2"/>
              </a:solidFill>
              <a:latin typeface="Calibri" pitchFamily="34" charset="0"/>
            </a:endParaRPr>
          </a:p>
          <a:p>
            <a:pPr eaLnBrk="0" fontAlgn="base" hangingPunct="0">
              <a:spcBef>
                <a:spcPct val="30000"/>
              </a:spcBef>
              <a:spcAft>
                <a:spcPct val="0"/>
              </a:spcAft>
            </a:pPr>
            <a:r>
              <a:rPr lang="en-GB" sz="2400" b="1" dirty="0" smtClean="0">
                <a:solidFill>
                  <a:schemeClr val="bg2"/>
                </a:solidFill>
                <a:latin typeface="Calibri" pitchFamily="34" charset="0"/>
              </a:rPr>
              <a:t>	Detection time in urine</a:t>
            </a:r>
          </a:p>
          <a:p>
            <a:pPr eaLnBrk="0" fontAlgn="base" hangingPunct="0">
              <a:spcBef>
                <a:spcPct val="30000"/>
              </a:spcBef>
              <a:spcAft>
                <a:spcPct val="0"/>
              </a:spcAft>
            </a:pPr>
            <a:r>
              <a:rPr lang="en-GB" sz="2400" b="1" dirty="0" smtClean="0">
                <a:solidFill>
                  <a:schemeClr val="bg2"/>
                </a:solidFill>
                <a:latin typeface="Calibri" pitchFamily="34" charset="0"/>
              </a:rPr>
              <a:t>	Residual time – time it stays in your body</a:t>
            </a:r>
          </a:p>
          <a:p>
            <a:pPr eaLnBrk="0" fontAlgn="base" hangingPunct="0">
              <a:spcBef>
                <a:spcPct val="30000"/>
              </a:spcBef>
              <a:spcAft>
                <a:spcPct val="0"/>
              </a:spcAft>
            </a:pPr>
            <a:r>
              <a:rPr lang="en-GB" sz="2400" b="1" dirty="0" smtClean="0">
                <a:solidFill>
                  <a:schemeClr val="bg2"/>
                </a:solidFill>
                <a:latin typeface="Calibri" pitchFamily="34" charset="0"/>
              </a:rPr>
              <a:t>	Onset of effects – how soon you get a trip…</a:t>
            </a:r>
          </a:p>
          <a:p>
            <a:pPr eaLnBrk="0" fontAlgn="base" hangingPunct="0">
              <a:spcBef>
                <a:spcPct val="30000"/>
              </a:spcBef>
              <a:spcAft>
                <a:spcPct val="0"/>
              </a:spcAft>
            </a:pPr>
            <a:r>
              <a:rPr lang="en-GB" sz="2400" b="1" dirty="0" smtClean="0">
                <a:solidFill>
                  <a:schemeClr val="bg2"/>
                </a:solidFill>
                <a:latin typeface="Calibri" pitchFamily="34" charset="0"/>
              </a:rPr>
              <a:t>	How it effects you physiologically</a:t>
            </a:r>
          </a:p>
          <a:p>
            <a:pPr eaLnBrk="0" fontAlgn="base" hangingPunct="0">
              <a:spcBef>
                <a:spcPct val="30000"/>
              </a:spcBef>
              <a:spcAft>
                <a:spcPct val="0"/>
              </a:spcAft>
            </a:pPr>
            <a:r>
              <a:rPr lang="en-GB" sz="2400" b="1" dirty="0">
                <a:solidFill>
                  <a:schemeClr val="bg2"/>
                </a:solidFill>
                <a:latin typeface="Calibri" pitchFamily="34" charset="0"/>
              </a:rPr>
              <a:t>	</a:t>
            </a:r>
            <a:r>
              <a:rPr lang="en-GB" sz="2400" b="1" dirty="0" smtClean="0">
                <a:solidFill>
                  <a:schemeClr val="bg2"/>
                </a:solidFill>
                <a:latin typeface="Calibri" pitchFamily="34" charset="0"/>
              </a:rPr>
              <a:t>How it effects you psychologically  </a:t>
            </a:r>
            <a:endParaRPr lang="en-GB" sz="2400" b="1" dirty="0">
              <a:solidFill>
                <a:schemeClr val="bg2"/>
              </a:solidFill>
              <a:latin typeface="Calibri" pitchFamily="34" charset="0"/>
            </a:endParaRPr>
          </a:p>
        </p:txBody>
      </p:sp>
      <p:sp>
        <p:nvSpPr>
          <p:cNvPr id="5" name="Text Box 2"/>
          <p:cNvSpPr txBox="1">
            <a:spLocks noChangeArrowheads="1"/>
          </p:cNvSpPr>
          <p:nvPr/>
        </p:nvSpPr>
        <p:spPr bwMode="auto">
          <a:xfrm>
            <a:off x="1043608" y="404813"/>
            <a:ext cx="71062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defRPr/>
            </a:pPr>
            <a:r>
              <a:rPr lang="en-GB" sz="3200" b="1" dirty="0" smtClean="0">
                <a:solidFill>
                  <a:schemeClr val="bg2"/>
                </a:solidFill>
                <a:latin typeface="Calibri" pitchFamily="34" charset="0"/>
              </a:rPr>
              <a:t>Illicit Drugs</a:t>
            </a:r>
            <a:endParaRPr lang="en-GB" sz="3200" b="1" dirty="0">
              <a:solidFill>
                <a:schemeClr val="bg2"/>
              </a:solidFill>
              <a:latin typeface="Calibri" pitchFamily="34" charset="0"/>
            </a:endParaRPr>
          </a:p>
        </p:txBody>
      </p:sp>
    </p:spTree>
    <p:extLst>
      <p:ext uri="{BB962C8B-B14F-4D97-AF65-F5344CB8AC3E}">
        <p14:creationId xmlns:p14="http://schemas.microsoft.com/office/powerpoint/2010/main" val="2021051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ext Box 2"/>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graphicFrame>
        <p:nvGraphicFramePr>
          <p:cNvPr id="421980" name="Group 92"/>
          <p:cNvGraphicFramePr>
            <a:graphicFrameLocks noGrp="1"/>
          </p:cNvGraphicFramePr>
          <p:nvPr>
            <p:extLst>
              <p:ext uri="{D42A27DB-BD31-4B8C-83A1-F6EECF244321}">
                <p14:modId xmlns:p14="http://schemas.microsoft.com/office/powerpoint/2010/main" val="2875861219"/>
              </p:ext>
            </p:extLst>
          </p:nvPr>
        </p:nvGraphicFramePr>
        <p:xfrm>
          <a:off x="539750" y="1125538"/>
          <a:ext cx="8353425" cy="4363403"/>
        </p:xfrm>
        <a:graphic>
          <a:graphicData uri="http://schemas.openxmlformats.org/drawingml/2006/table">
            <a:tbl>
              <a:tblPr/>
              <a:tblGrid>
                <a:gridCol w="2041525"/>
                <a:gridCol w="2870200"/>
                <a:gridCol w="3441700"/>
              </a:tblGrid>
              <a:tr h="835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1" u="none" strike="noStrike" cap="none" normalizeH="0" baseline="0" dirty="0" smtClean="0">
                          <a:ln>
                            <a:noFill/>
                          </a:ln>
                          <a:solidFill>
                            <a:srgbClr val="000066"/>
                          </a:solidFill>
                          <a:effectLst/>
                          <a:latin typeface="Arial" charset="0"/>
                          <a:ea typeface="Times New Roman" pitchFamily="18" charset="0"/>
                          <a:cs typeface="Arial" charset="0"/>
                        </a:rPr>
                        <a:t>Stimulants</a:t>
                      </a: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 &amp; </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Detection time in urine*</a:t>
                      </a:r>
                      <a:endParaRPr kumimoji="0" lang="en-GB" sz="32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a:noFill/>
                    </a:lnR>
                    <a:lnT cap="flat">
                      <a:noFill/>
                    </a:lnT>
                    <a:lnB>
                      <a:noFill/>
                    </a:lnB>
                    <a:lnTlToBr>
                      <a:noFill/>
                    </a:lnTlToBr>
                    <a:lnBlToTr>
                      <a:noFill/>
                    </a:lnBlToTr>
                    <a:solidFill>
                      <a:srgbClr val="B3B3B3"/>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66"/>
                          </a:solidFill>
                          <a:effectLst/>
                          <a:latin typeface="Arial" charset="0"/>
                          <a:ea typeface="Times New Roman" pitchFamily="18" charset="0"/>
                          <a:cs typeface="Arial" charset="0"/>
                        </a:rPr>
                        <a:t>Onset/duration of effects*</a:t>
                      </a:r>
                      <a:endParaRPr kumimoji="0" lang="en-GB" sz="3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a:noFill/>
                    </a:lnL>
                    <a:lnR>
                      <a:noFill/>
                    </a:lnR>
                    <a:lnT cap="flat">
                      <a:noFill/>
                    </a:lnT>
                    <a:lnB>
                      <a:noFill/>
                    </a:lnB>
                    <a:lnTlToBr>
                      <a:noFill/>
                    </a:lnTlToBr>
                    <a:lnBlToTr>
                      <a:noFill/>
                    </a:lnBlToTr>
                    <a:solidFill>
                      <a:srgbClr val="B3B3B3"/>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66"/>
                          </a:solidFill>
                          <a:effectLst/>
                          <a:latin typeface="Arial" charset="0"/>
                          <a:ea typeface="Times New Roman" pitchFamily="18" charset="0"/>
                          <a:cs typeface="Arial" charset="0"/>
                        </a:rPr>
                        <a:t>Effects</a:t>
                      </a:r>
                      <a:endParaRPr kumimoji="0" lang="en-GB" sz="3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a:noFill/>
                    </a:lnL>
                    <a:lnR cap="flat">
                      <a:noFill/>
                    </a:lnR>
                    <a:lnT cap="flat">
                      <a:noFill/>
                    </a:lnT>
                    <a:lnB>
                      <a:noFill/>
                    </a:lnB>
                    <a:lnTlToBr>
                      <a:noFill/>
                    </a:lnTlToBr>
                    <a:lnBlToTr>
                      <a:noFill/>
                    </a:lnBlToTr>
                    <a:solidFill>
                      <a:srgbClr val="B3B3B3"/>
                    </a:solidFill>
                  </a:tcPr>
                </a:tc>
              </a:tr>
              <a:tr h="10683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Amphetamine                1 to 4 days</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UK Class A/B</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USA Schedule 2</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66"/>
                          </a:solidFill>
                          <a:effectLst/>
                          <a:latin typeface="Arial" charset="0"/>
                          <a:ea typeface="Times New Roman" pitchFamily="18" charset="0"/>
                          <a:cs typeface="Arial" charset="0"/>
                        </a:rPr>
                        <a:t>Rapid effect with intravenous and smoking use, slower by oral, overall effect 4 to 8 hours, residual up to 12 hours</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66"/>
                          </a:solidFill>
                          <a:effectLst/>
                          <a:latin typeface="Arial" charset="0"/>
                          <a:ea typeface="Times New Roman" pitchFamily="18" charset="0"/>
                          <a:cs typeface="Arial" charset="0"/>
                        </a:rPr>
                        <a:t>CNS stimulation, increased heart rate, elevated BP, delusions, light sensitivity, anxiety, insomnia, irrational behaviour, delusions, headache</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a:noFill/>
                    </a:lnL>
                    <a:lnR cap="flat">
                      <a:noFill/>
                    </a:lnR>
                    <a:lnT>
                      <a:noFill/>
                    </a:lnT>
                    <a:lnB>
                      <a:noFill/>
                    </a:lnB>
                    <a:lnTlToBr>
                      <a:noFill/>
                    </a:lnTlToBr>
                    <a:lnBlToTr>
                      <a:noFill/>
                    </a:lnBlToTr>
                    <a:noFill/>
                  </a:tcPr>
                </a:tc>
              </a:tr>
              <a:tr h="1301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Cocaine                         2 to 4 days</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UK Class A</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USA Schedule 2</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a:noFill/>
                    </a:lnR>
                    <a:lnT>
                      <a:noFill/>
                    </a:lnT>
                    <a:lnB>
                      <a:noFill/>
                    </a:lnB>
                    <a:lnTlToBr>
                      <a:noFill/>
                    </a:lnTlToBr>
                    <a:lnBlToTr>
                      <a:noFill/>
                    </a:lnBlToTr>
                    <a:solidFill>
                      <a:schemeClr val="accent5">
                        <a:lumMod val="9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Within 5 minutes,  with high lasting 15 to 30 minutes, general effects 1 to 2 hours, up to several days for late phase following a binge</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a:noFill/>
                    </a:lnL>
                    <a:lnR>
                      <a:noFill/>
                    </a:lnR>
                    <a:lnT>
                      <a:noFill/>
                    </a:lnT>
                    <a:lnB>
                      <a:noFill/>
                    </a:lnB>
                    <a:lnTlToBr>
                      <a:noFill/>
                    </a:lnTlToBr>
                    <a:lnBlToTr>
                      <a:noFill/>
                    </a:lnBlToTr>
                    <a:solidFill>
                      <a:schemeClr val="accent5">
                        <a:lumMod val="9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CNS stimulation, elevated BP, increased body temperature, disorientated behaviour, euphoria, improved performance in simple tasks, dizziness, nausea and vomiting</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a:noFill/>
                    </a:lnL>
                    <a:lnR cap="flat">
                      <a:noFill/>
                    </a:lnR>
                    <a:lnT>
                      <a:noFill/>
                    </a:lnT>
                    <a:lnB>
                      <a:noFill/>
                    </a:lnB>
                    <a:lnTlToBr>
                      <a:noFill/>
                    </a:lnTlToBr>
                    <a:lnBlToTr>
                      <a:noFill/>
                    </a:lnBlToTr>
                    <a:solidFill>
                      <a:schemeClr val="accent5">
                        <a:lumMod val="90000"/>
                      </a:schemeClr>
                    </a:solidFill>
                  </a:tcPr>
                </a:tc>
              </a:tr>
              <a:tr h="10683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Ecstasy (MDMA)          Up to 4 days</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UK Class A</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USA Schedule 1</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66"/>
                          </a:solidFill>
                          <a:effectLst/>
                          <a:latin typeface="Arial" charset="0"/>
                          <a:ea typeface="Times New Roman" pitchFamily="18" charset="0"/>
                          <a:cs typeface="Arial" charset="0"/>
                        </a:rPr>
                        <a:t>Within 20 to 30 minutes, desired effect one hour, general effect 2 to 3 hours</a:t>
                      </a:r>
                      <a:endParaRPr kumimoji="0" lang="en-GB" sz="3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66"/>
                          </a:solidFill>
                          <a:effectLst/>
                          <a:latin typeface="Arial" charset="0"/>
                          <a:ea typeface="Times New Roman" pitchFamily="18" charset="0"/>
                          <a:cs typeface="Arial" charset="0"/>
                        </a:rPr>
                        <a:t>CNS stimulation, relaxation, euphoria, changes in perception, impaired performance, visual disturbance, anxiety</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421976" name="Rectangle 88"/>
          <p:cNvSpPr>
            <a:spLocks noChangeArrowheads="1"/>
          </p:cNvSpPr>
          <p:nvPr/>
        </p:nvSpPr>
        <p:spPr bwMode="auto">
          <a:xfrm>
            <a:off x="0" y="8134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en-GB" sz="2400">
              <a:solidFill>
                <a:srgbClr val="FFFFFF"/>
              </a:solidFill>
            </a:endParaRPr>
          </a:p>
        </p:txBody>
      </p:sp>
      <p:sp>
        <p:nvSpPr>
          <p:cNvPr id="421981" name="Rectangle 93"/>
          <p:cNvSpPr>
            <a:spLocks noChangeArrowheads="1"/>
          </p:cNvSpPr>
          <p:nvPr/>
        </p:nvSpPr>
        <p:spPr bwMode="auto">
          <a:xfrm>
            <a:off x="1187450" y="5589588"/>
            <a:ext cx="6659563"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GB" sz="900">
                <a:solidFill>
                  <a:srgbClr val="000066"/>
                </a:solidFill>
                <a:latin typeface="Arial" charset="0"/>
              </a:rPr>
              <a:t>Detection times of a drug in urine are often expressed in lower and upper limits because the times are dependent on a number of variables such as the amount and frequency of use, which is then related to drug tolerance, body mass index, overall health, age, metabolic rate, and urine pH. The times of detection and duration of effect shown here are therefore approximate.</a:t>
            </a:r>
          </a:p>
        </p:txBody>
      </p:sp>
    </p:spTree>
    <p:extLst>
      <p:ext uri="{BB962C8B-B14F-4D97-AF65-F5344CB8AC3E}">
        <p14:creationId xmlns:p14="http://schemas.microsoft.com/office/powerpoint/2010/main" val="33791693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4029" name="Group 93"/>
          <p:cNvGraphicFramePr>
            <a:graphicFrameLocks noGrp="1"/>
          </p:cNvGraphicFramePr>
          <p:nvPr>
            <p:extLst>
              <p:ext uri="{D42A27DB-BD31-4B8C-83A1-F6EECF244321}">
                <p14:modId xmlns:p14="http://schemas.microsoft.com/office/powerpoint/2010/main" val="4079736435"/>
              </p:ext>
            </p:extLst>
          </p:nvPr>
        </p:nvGraphicFramePr>
        <p:xfrm>
          <a:off x="521831" y="260648"/>
          <a:ext cx="7416824" cy="6370320"/>
        </p:xfrm>
        <a:graphic>
          <a:graphicData uri="http://schemas.openxmlformats.org/drawingml/2006/table">
            <a:tbl>
              <a:tblPr/>
              <a:tblGrid>
                <a:gridCol w="1812202"/>
                <a:gridCol w="2548782"/>
                <a:gridCol w="3055840"/>
              </a:tblGrid>
              <a:tr h="71786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1" i="1" u="none" strike="noStrike" cap="none" normalizeH="0" baseline="0" dirty="0" smtClean="0">
                          <a:ln>
                            <a:noFill/>
                          </a:ln>
                          <a:solidFill>
                            <a:srgbClr val="000066"/>
                          </a:solidFill>
                          <a:effectLst/>
                          <a:latin typeface="Arial" charset="0"/>
                          <a:ea typeface="Times New Roman" pitchFamily="18" charset="0"/>
                          <a:cs typeface="Arial" charset="0"/>
                        </a:rPr>
                        <a:t>Hallucinogens</a:t>
                      </a: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 &amp;</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Detection time in urine*</a:t>
                      </a:r>
                      <a:endParaRPr kumimoji="0" lang="en-GB" sz="32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a:noFill/>
                    </a:lnR>
                    <a:lnT cap="flat">
                      <a:noFill/>
                    </a:lnT>
                    <a:lnB>
                      <a:noFill/>
                    </a:lnB>
                    <a:lnTlToBr>
                      <a:noFill/>
                    </a:lnTlToBr>
                    <a:lnBlToTr>
                      <a:noFill/>
                    </a:lnBlToTr>
                    <a:solidFill>
                      <a:srgbClr val="B3B3B3"/>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66"/>
                          </a:solidFill>
                          <a:effectLst/>
                          <a:latin typeface="Arial" charset="0"/>
                          <a:ea typeface="Times New Roman" pitchFamily="18" charset="0"/>
                          <a:cs typeface="Arial" charset="0"/>
                        </a:rPr>
                        <a:t>Onset/duration of effects</a:t>
                      </a:r>
                      <a:endParaRPr kumimoji="0" lang="en-GB" sz="3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a:noFill/>
                    </a:lnL>
                    <a:lnR>
                      <a:noFill/>
                    </a:lnR>
                    <a:lnT cap="flat">
                      <a:noFill/>
                    </a:lnT>
                    <a:lnB>
                      <a:noFill/>
                    </a:lnB>
                    <a:lnTlToBr>
                      <a:noFill/>
                    </a:lnTlToBr>
                    <a:lnBlToTr>
                      <a:noFill/>
                    </a:lnBlToTr>
                    <a:solidFill>
                      <a:srgbClr val="B3B3B3"/>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66"/>
                          </a:solidFill>
                          <a:effectLst/>
                          <a:latin typeface="Arial" charset="0"/>
                          <a:ea typeface="Times New Roman" pitchFamily="18" charset="0"/>
                          <a:cs typeface="Arial" charset="0"/>
                        </a:rPr>
                        <a:t>Effects</a:t>
                      </a:r>
                      <a:endParaRPr kumimoji="0" lang="en-GB" sz="3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a:noFill/>
                    </a:lnL>
                    <a:lnR cap="flat">
                      <a:noFill/>
                    </a:lnR>
                    <a:lnT cap="flat">
                      <a:noFill/>
                    </a:lnT>
                    <a:lnB>
                      <a:noFill/>
                    </a:lnB>
                    <a:lnTlToBr>
                      <a:noFill/>
                    </a:lnTlToBr>
                    <a:lnBlToTr>
                      <a:noFill/>
                    </a:lnBlToTr>
                    <a:solidFill>
                      <a:srgbClr val="B3B3B3"/>
                    </a:solidFill>
                  </a:tcPr>
                </a:tc>
              </a:tr>
              <a:tr h="155537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Cannabis/Marijuana</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1 to 3 days but may be 20 days or longer</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UK Class B</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USA Schedule 1 </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a:noFill/>
                    </a:lnR>
                    <a:lnT>
                      <a:noFill/>
                    </a:lnT>
                    <a:lnB>
                      <a:noFill/>
                    </a:lnB>
                    <a:lnTlToBr>
                      <a:noFill/>
                    </a:lnTlToBr>
                    <a:lnBlToTr>
                      <a:noFill/>
                    </a:lnBlToTr>
                    <a:solidFill>
                      <a:schemeClr val="accent5">
                        <a:lumMod val="9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Within 10 minutes, high may last up to 2 </a:t>
                      </a:r>
                      <a:r>
                        <a:rPr kumimoji="0" lang="en-GB" sz="1400" b="1" i="0" u="none" strike="noStrike" cap="none" normalizeH="0" baseline="0" dirty="0" err="1" smtClean="0">
                          <a:ln>
                            <a:noFill/>
                          </a:ln>
                          <a:solidFill>
                            <a:srgbClr val="000066"/>
                          </a:solidFill>
                          <a:effectLst/>
                          <a:latin typeface="Arial" charset="0"/>
                          <a:ea typeface="Times New Roman" pitchFamily="18" charset="0"/>
                          <a:cs typeface="Arial" charset="0"/>
                        </a:rPr>
                        <a:t>hrs</a:t>
                      </a: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 behavioural and physiological effects return to baseline within 3 to 5 hours, residual effects in specific behaviours up to 24 hours</a:t>
                      </a:r>
                      <a:endParaRPr kumimoji="0" lang="en-GB" sz="32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a:noFill/>
                    </a:lnL>
                    <a:lnR>
                      <a:noFill/>
                    </a:lnR>
                    <a:lnT>
                      <a:noFill/>
                    </a:lnT>
                    <a:lnB>
                      <a:noFill/>
                    </a:lnB>
                    <a:lnTlToBr>
                      <a:noFill/>
                    </a:lnTlToBr>
                    <a:lnBlToTr>
                      <a:noFill/>
                    </a:lnBlToTr>
                    <a:solidFill>
                      <a:schemeClr val="accent5">
                        <a:lumMod val="9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Increased cardiac output, vasodilatation,  decreased coordination, impaired memory,  euphoria, relaxed inhibitions, subjective slowing of time, apathy</a:t>
                      </a:r>
                      <a:endParaRPr kumimoji="0" lang="en-GB" sz="32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a:noFill/>
                    </a:lnL>
                    <a:lnR cap="flat">
                      <a:noFill/>
                    </a:lnR>
                    <a:lnT>
                      <a:noFill/>
                    </a:lnT>
                    <a:lnB>
                      <a:noFill/>
                    </a:lnB>
                    <a:lnTlToBr>
                      <a:noFill/>
                    </a:lnTlToBr>
                    <a:lnBlToTr>
                      <a:noFill/>
                    </a:lnBlToTr>
                    <a:solidFill>
                      <a:schemeClr val="accent5">
                        <a:lumMod val="90000"/>
                      </a:schemeClr>
                    </a:solidFill>
                  </a:tcPr>
                </a:tc>
              </a:tr>
              <a:tr h="155537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LSD                                   2 to 5 days</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UK Class A</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USA Schedule 1</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66"/>
                          </a:solidFill>
                          <a:effectLst/>
                          <a:latin typeface="Arial" charset="0"/>
                          <a:ea typeface="Times New Roman" pitchFamily="18" charset="0"/>
                          <a:cs typeface="Arial" charset="0"/>
                        </a:rPr>
                        <a:t>Intravenous 10 minutes, oral 20 to 30 minutes with high at 2 to 4 hours and diminishing over 6 to 8 hours, flashbacks may occur within a few days or more than one year after use</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Changes in perception and mood, decreased coordination, subjective slowing of time, hypertension, increased heart rate,  panic attacks, loss of personal boundaries</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a:noFill/>
                    </a:lnL>
                    <a:lnR cap="flat">
                      <a:noFill/>
                    </a:lnR>
                    <a:lnT>
                      <a:noFill/>
                    </a:lnT>
                    <a:lnB>
                      <a:noFill/>
                    </a:lnB>
                    <a:lnTlToBr>
                      <a:noFill/>
                    </a:lnTlToBr>
                    <a:lnBlToTr>
                      <a:noFill/>
                    </a:lnBlToTr>
                    <a:noFill/>
                  </a:tcPr>
                </a:tc>
              </a:tr>
              <a:tr h="20040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Magic mushrooms (</a:t>
                      </a:r>
                      <a:r>
                        <a:rPr kumimoji="0" lang="en-GB" sz="1400" b="1" i="0" u="none" strike="noStrike" cap="none" normalizeH="0" baseline="0" dirty="0" err="1" smtClean="0">
                          <a:ln>
                            <a:noFill/>
                          </a:ln>
                          <a:solidFill>
                            <a:srgbClr val="000066"/>
                          </a:solidFill>
                          <a:effectLst/>
                          <a:latin typeface="Arial" charset="0"/>
                          <a:ea typeface="Times New Roman" pitchFamily="18" charset="0"/>
                          <a:cs typeface="Arial" charset="0"/>
                        </a:rPr>
                        <a:t>Psilocybe</a:t>
                      </a: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 &amp; Amanita </a:t>
                      </a:r>
                      <a:r>
                        <a:rPr kumimoji="0" lang="en-GB" sz="1400" b="1" i="0" u="none" strike="noStrike" cap="none" normalizeH="0" baseline="0" dirty="0" err="1" smtClean="0">
                          <a:ln>
                            <a:noFill/>
                          </a:ln>
                          <a:solidFill>
                            <a:srgbClr val="000066"/>
                          </a:solidFill>
                          <a:effectLst/>
                          <a:latin typeface="Arial" charset="0"/>
                          <a:ea typeface="Times New Roman" pitchFamily="18" charset="0"/>
                          <a:cs typeface="Arial" charset="0"/>
                        </a:rPr>
                        <a:t>Muscaria</a:t>
                      </a: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 mushrooms)</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err="1" smtClean="0">
                          <a:ln>
                            <a:noFill/>
                          </a:ln>
                          <a:solidFill>
                            <a:srgbClr val="000066"/>
                          </a:solidFill>
                          <a:effectLst/>
                          <a:latin typeface="Arial" charset="0"/>
                          <a:ea typeface="Times New Roman" pitchFamily="18" charset="0"/>
                          <a:cs typeface="Arial" charset="0"/>
                        </a:rPr>
                        <a:t>Approx</a:t>
                      </a: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 8 hours </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UK Class A</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USA Schedule 1</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66"/>
                          </a:solidFill>
                          <a:effectLst/>
                          <a:latin typeface="Arial" charset="0"/>
                          <a:ea typeface="Times New Roman" pitchFamily="18" charset="0"/>
                          <a:cs typeface="Arial" charset="0"/>
                        </a:rPr>
                        <a:t>United Nations 1971 Convention on Psychotropic Substances</a:t>
                      </a:r>
                    </a:p>
                  </a:txBody>
                  <a:tcPr horzOverflow="overflow">
                    <a:lnL cap="flat">
                      <a:noFill/>
                    </a:lnL>
                    <a:lnR>
                      <a:noFill/>
                    </a:lnR>
                    <a:lnT>
                      <a:noFill/>
                    </a:lnT>
                    <a:lnB cap="flat">
                      <a:noFill/>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Within 30 minutes to 2 hours, high at about 4 to 10 hours, after effects a further 2 to 6 hours</a:t>
                      </a:r>
                      <a:endParaRPr kumimoji="0" lang="en-GB" sz="32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a:noFill/>
                    </a:lnL>
                    <a:lnR>
                      <a:noFill/>
                    </a:lnR>
                    <a:lnT>
                      <a:noFill/>
                    </a:lnT>
                    <a:lnB cap="flat">
                      <a:noFill/>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Increased confidence, distortion of colour, sound and objects, changes in sense of time and movement</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a:noFill/>
                    </a:lnL>
                    <a:lnR cap="flat">
                      <a:noFill/>
                    </a:lnR>
                    <a:lnT>
                      <a:noFill/>
                    </a:lnT>
                    <a:lnB cap="flat">
                      <a:noFill/>
                    </a:lnB>
                    <a:lnTlToBr>
                      <a:noFill/>
                    </a:lnTlToBr>
                    <a:lnBlToTr>
                      <a:noFill/>
                    </a:lnBlToTr>
                    <a:solidFill>
                      <a:schemeClr val="tx1"/>
                    </a:solidFill>
                  </a:tcPr>
                </a:tc>
              </a:tr>
            </a:tbl>
          </a:graphicData>
        </a:graphic>
      </p:graphicFrame>
      <p:sp>
        <p:nvSpPr>
          <p:cNvPr id="423938" name="Text Box 2"/>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sp>
        <p:nvSpPr>
          <p:cNvPr id="424021" name="Rectangle 85"/>
          <p:cNvSpPr>
            <a:spLocks noChangeArrowheads="1"/>
          </p:cNvSpPr>
          <p:nvPr/>
        </p:nvSpPr>
        <p:spPr bwMode="auto">
          <a:xfrm>
            <a:off x="0" y="8134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en-GB" sz="2400">
              <a:solidFill>
                <a:srgbClr val="FFFFFF"/>
              </a:solidFill>
            </a:endParaRPr>
          </a:p>
        </p:txBody>
      </p:sp>
    </p:spTree>
    <p:extLst>
      <p:ext uri="{BB962C8B-B14F-4D97-AF65-F5344CB8AC3E}">
        <p14:creationId xmlns:p14="http://schemas.microsoft.com/office/powerpoint/2010/main" val="30180769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7" name="Text Box 3"/>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graphicFrame>
        <p:nvGraphicFramePr>
          <p:cNvPr id="415836" name="Group 92"/>
          <p:cNvGraphicFramePr>
            <a:graphicFrameLocks noGrp="1"/>
          </p:cNvGraphicFramePr>
          <p:nvPr>
            <p:extLst>
              <p:ext uri="{D42A27DB-BD31-4B8C-83A1-F6EECF244321}">
                <p14:modId xmlns:p14="http://schemas.microsoft.com/office/powerpoint/2010/main" val="2991509698"/>
              </p:ext>
            </p:extLst>
          </p:nvPr>
        </p:nvGraphicFramePr>
        <p:xfrm>
          <a:off x="684213" y="1341438"/>
          <a:ext cx="7991475" cy="4176713"/>
        </p:xfrm>
        <a:graphic>
          <a:graphicData uri="http://schemas.openxmlformats.org/drawingml/2006/table">
            <a:tbl>
              <a:tblPr/>
              <a:tblGrid>
                <a:gridCol w="1952625"/>
                <a:gridCol w="2746375"/>
                <a:gridCol w="3292475"/>
              </a:tblGrid>
              <a:tr h="4349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1" i="1" u="none" strike="noStrike" cap="none" normalizeH="0" baseline="0" dirty="0" smtClean="0">
                          <a:ln>
                            <a:noFill/>
                          </a:ln>
                          <a:solidFill>
                            <a:srgbClr val="000066"/>
                          </a:solidFill>
                          <a:effectLst/>
                          <a:latin typeface="Arial" charset="0"/>
                          <a:ea typeface="Times New Roman" pitchFamily="18" charset="0"/>
                          <a:cs typeface="Arial" charset="0"/>
                        </a:rPr>
                        <a:t>Opiates</a:t>
                      </a:r>
                      <a:endParaRPr kumimoji="0" lang="en-GB" sz="3200" b="1" i="1"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a:noFill/>
                    </a:lnR>
                    <a:lnT cap="flat">
                      <a:noFill/>
                    </a:lnT>
                    <a:lnB>
                      <a:noFill/>
                    </a:lnB>
                    <a:lnTlToBr>
                      <a:noFill/>
                    </a:lnTlToBr>
                    <a:lnBlToTr>
                      <a:noFill/>
                    </a:lnBlToTr>
                    <a:solidFill>
                      <a:srgbClr val="B3B3B3"/>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66"/>
                          </a:solidFill>
                          <a:effectLst/>
                          <a:latin typeface="Arial" charset="0"/>
                          <a:ea typeface="Times New Roman" pitchFamily="18" charset="0"/>
                          <a:cs typeface="Arial" charset="0"/>
                        </a:rPr>
                        <a:t>Onset/duration of effects</a:t>
                      </a:r>
                      <a:endParaRPr kumimoji="0" lang="en-GB" sz="3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a:noFill/>
                    </a:lnL>
                    <a:lnR>
                      <a:noFill/>
                    </a:lnR>
                    <a:lnT cap="flat">
                      <a:noFill/>
                    </a:lnT>
                    <a:lnB>
                      <a:noFill/>
                    </a:lnB>
                    <a:lnTlToBr>
                      <a:noFill/>
                    </a:lnTlToBr>
                    <a:lnBlToTr>
                      <a:noFill/>
                    </a:lnBlToTr>
                    <a:solidFill>
                      <a:srgbClr val="B3B3B3"/>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66"/>
                          </a:solidFill>
                          <a:effectLst/>
                          <a:latin typeface="Arial" charset="0"/>
                          <a:ea typeface="Times New Roman" pitchFamily="18" charset="0"/>
                          <a:cs typeface="Arial" charset="0"/>
                        </a:rPr>
                        <a:t>Effects</a:t>
                      </a:r>
                      <a:endParaRPr kumimoji="0" lang="en-GB" sz="3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a:noFill/>
                    </a:lnL>
                    <a:lnR cap="flat">
                      <a:noFill/>
                    </a:lnR>
                    <a:lnT cap="flat">
                      <a:noFill/>
                    </a:lnT>
                    <a:lnB>
                      <a:noFill/>
                    </a:lnB>
                    <a:lnTlToBr>
                      <a:noFill/>
                    </a:lnTlToBr>
                    <a:lnBlToTr>
                      <a:noFill/>
                    </a:lnBlToTr>
                    <a:solidFill>
                      <a:srgbClr val="B3B3B3"/>
                    </a:solidFill>
                  </a:tcPr>
                </a:tc>
              </a:tr>
              <a:tr h="15176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Heroin                               2 to 3 days</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UK Class A</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USA Schedule 1</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66"/>
                          </a:solidFill>
                          <a:effectLst/>
                          <a:latin typeface="Arial" charset="0"/>
                          <a:ea typeface="Times New Roman" pitchFamily="18" charset="0"/>
                          <a:cs typeface="Arial" charset="0"/>
                        </a:rPr>
                        <a:t>Dependent on route and dosage, from 45 seconds to several minutes, peak effects 1 to 2 hours, overall effect 3 to 5 hours</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66"/>
                          </a:solidFill>
                          <a:effectLst/>
                          <a:latin typeface="Arial" charset="0"/>
                          <a:ea typeface="Times New Roman" pitchFamily="18" charset="0"/>
                          <a:cs typeface="Arial" charset="0"/>
                        </a:rPr>
                        <a:t>CNS depression, light-headedness, reduced respiratory rate, dizziness, euphoria, nausea and vomiting, sedation, intense euphoria, mental clouding</a:t>
                      </a:r>
                      <a:endParaRPr kumimoji="0" lang="en-GB" sz="14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a:noFill/>
                    </a:lnL>
                    <a:lnR cap="flat">
                      <a:noFill/>
                    </a:lnR>
                    <a:lnT>
                      <a:noFill/>
                    </a:lnT>
                    <a:lnB>
                      <a:noFill/>
                    </a:lnB>
                    <a:lnTlToBr>
                      <a:noFill/>
                    </a:lnTlToBr>
                    <a:lnBlToTr>
                      <a:noFill/>
                    </a:lnBlToTr>
                    <a:noFill/>
                  </a:tcPr>
                </a:tc>
              </a:tr>
              <a:tr h="70643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1" i="1" u="none" strike="noStrike" cap="none" normalizeH="0" baseline="0" smtClean="0">
                          <a:ln>
                            <a:noFill/>
                          </a:ln>
                          <a:solidFill>
                            <a:srgbClr val="000066"/>
                          </a:solidFill>
                          <a:effectLst/>
                          <a:latin typeface="Arial" charset="0"/>
                          <a:ea typeface="Times New Roman" pitchFamily="18" charset="0"/>
                          <a:cs typeface="Arial" charset="0"/>
                        </a:rPr>
                        <a:t>Depressants</a:t>
                      </a:r>
                      <a:endParaRPr kumimoji="0" lang="en-GB" sz="1400" b="1" i="1"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1" i="1" u="none" strike="noStrike" cap="none" normalizeH="0" baseline="0" smtClean="0">
                          <a:ln>
                            <a:noFill/>
                          </a:ln>
                          <a:solidFill>
                            <a:srgbClr val="000066"/>
                          </a:solidFill>
                          <a:effectLst/>
                          <a:latin typeface="Arial" charset="0"/>
                          <a:ea typeface="Times New Roman" pitchFamily="18" charset="0"/>
                          <a:cs typeface="Arial" charset="0"/>
                        </a:rPr>
                        <a:t>Sedatives/Hypnotics</a:t>
                      </a:r>
                      <a:endParaRPr kumimoji="0" lang="en-GB" sz="3200" b="1" i="1"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a:noFill/>
                    </a:lnR>
                    <a:lnT>
                      <a:noFill/>
                    </a:lnT>
                    <a:lnB>
                      <a:noFill/>
                    </a:lnB>
                    <a:lnTlToBr>
                      <a:noFill/>
                    </a:lnTlToBr>
                    <a:lnBlToTr>
                      <a:noFill/>
                    </a:lnBlToTr>
                    <a:solidFill>
                      <a:srgbClr val="B3B3B3"/>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66"/>
                          </a:solidFill>
                          <a:effectLst/>
                          <a:latin typeface="Arial" charset="0"/>
                          <a:ea typeface="Times New Roman" pitchFamily="18" charset="0"/>
                          <a:cs typeface="Arial" charset="0"/>
                        </a:rPr>
                        <a:t>Onset/duration of effects</a:t>
                      </a:r>
                      <a:endParaRPr kumimoji="0" lang="en-GB" sz="3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a:noFill/>
                    </a:lnL>
                    <a:lnR>
                      <a:noFill/>
                    </a:lnR>
                    <a:lnT>
                      <a:noFill/>
                    </a:lnT>
                    <a:lnB>
                      <a:noFill/>
                    </a:lnB>
                    <a:lnTlToBr>
                      <a:noFill/>
                    </a:lnTlToBr>
                    <a:lnBlToTr>
                      <a:noFill/>
                    </a:lnBlToTr>
                    <a:solidFill>
                      <a:srgbClr val="B3B3B3"/>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66"/>
                          </a:solidFill>
                          <a:effectLst/>
                          <a:latin typeface="Arial" charset="0"/>
                          <a:ea typeface="Times New Roman" pitchFamily="18" charset="0"/>
                          <a:cs typeface="Arial" charset="0"/>
                        </a:rPr>
                        <a:t>Effects</a:t>
                      </a:r>
                      <a:endParaRPr kumimoji="0" lang="en-GB" sz="3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a:noFill/>
                    </a:lnL>
                    <a:lnR cap="flat">
                      <a:noFill/>
                    </a:lnR>
                    <a:lnT>
                      <a:noFill/>
                    </a:lnT>
                    <a:lnB>
                      <a:noFill/>
                    </a:lnB>
                    <a:lnTlToBr>
                      <a:noFill/>
                    </a:lnTlToBr>
                    <a:lnBlToTr>
                      <a:noFill/>
                    </a:lnBlToTr>
                    <a:solidFill>
                      <a:srgbClr val="B3B3B3"/>
                    </a:solidFill>
                  </a:tcPr>
                </a:tc>
              </a:tr>
              <a:tr h="15176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Barbiturates           Short acting 1 day Long acting 2 to 3 </a:t>
                      </a:r>
                      <a:r>
                        <a:rPr kumimoji="0" lang="en-GB" sz="1400" b="1" i="0" u="none" strike="noStrike" cap="none" normalizeH="0" baseline="0" dirty="0" err="1" smtClean="0">
                          <a:ln>
                            <a:noFill/>
                          </a:ln>
                          <a:solidFill>
                            <a:srgbClr val="000066"/>
                          </a:solidFill>
                          <a:effectLst/>
                          <a:latin typeface="Arial" charset="0"/>
                          <a:ea typeface="Times New Roman" pitchFamily="18" charset="0"/>
                          <a:cs typeface="Arial" charset="0"/>
                        </a:rPr>
                        <a:t>wks</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UK Class B </a:t>
                      </a:r>
                      <a:endParaRPr kumimoji="0" lang="en-GB"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USA Schedule 3</a:t>
                      </a:r>
                      <a:endParaRPr kumimoji="0" lang="en-GB" sz="32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66"/>
                          </a:solidFill>
                          <a:effectLst/>
                          <a:latin typeface="Arial" charset="0"/>
                          <a:ea typeface="Times New Roman" pitchFamily="18" charset="0"/>
                          <a:cs typeface="Arial" charset="0"/>
                        </a:rPr>
                        <a:t>Long acting effect within 1 to 2 hours, total effect 12 hours or longer</a:t>
                      </a:r>
                      <a:endParaRPr kumimoji="0" lang="en-GB" sz="3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66"/>
                          </a:solidFill>
                          <a:effectLst/>
                          <a:latin typeface="Arial" charset="0"/>
                          <a:ea typeface="Times New Roman" pitchFamily="18" charset="0"/>
                          <a:cs typeface="Arial" charset="0"/>
                        </a:rPr>
                        <a:t>CNS depression, cardiovascular system depression, decreased mental acuity, euphoria, depressed respiratory function, anxiety suppression</a:t>
                      </a:r>
                      <a:endParaRPr kumimoji="0" lang="en-GB" sz="32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415831" name="Rectangle 87"/>
          <p:cNvSpPr>
            <a:spLocks noChangeArrowheads="1"/>
          </p:cNvSpPr>
          <p:nvPr/>
        </p:nvSpPr>
        <p:spPr bwMode="auto">
          <a:xfrm>
            <a:off x="0" y="8134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en-GB" sz="2400">
              <a:solidFill>
                <a:srgbClr val="FFFFFF"/>
              </a:solidFill>
            </a:endParaRPr>
          </a:p>
        </p:txBody>
      </p:sp>
    </p:spTree>
    <p:extLst>
      <p:ext uri="{BB962C8B-B14F-4D97-AF65-F5344CB8AC3E}">
        <p14:creationId xmlns:p14="http://schemas.microsoft.com/office/powerpoint/2010/main" val="11596781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Text Box 2"/>
          <p:cNvSpPr txBox="1">
            <a:spLocks noChangeArrowheads="1"/>
          </p:cNvSpPr>
          <p:nvPr/>
        </p:nvSpPr>
        <p:spPr bwMode="auto">
          <a:xfrm>
            <a:off x="1116013" y="1700213"/>
            <a:ext cx="7272337"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GB" sz="2200" b="1" dirty="0">
                <a:solidFill>
                  <a:schemeClr val="bg2"/>
                </a:solidFill>
                <a:latin typeface="Calibri" pitchFamily="34" charset="0"/>
              </a:rPr>
              <a:t>The timings before diving of some drug use should be of </a:t>
            </a:r>
            <a:r>
              <a:rPr lang="en-GB" sz="2200" b="1" dirty="0" smtClean="0">
                <a:solidFill>
                  <a:schemeClr val="bg2"/>
                </a:solidFill>
                <a:latin typeface="Calibri" pitchFamily="34" charset="0"/>
              </a:rPr>
              <a:t>concern to the educators in the diving industry</a:t>
            </a:r>
            <a:endParaRPr lang="en-GB" sz="2200" b="1" dirty="0">
              <a:solidFill>
                <a:schemeClr val="bg2"/>
              </a:solidFill>
              <a:latin typeface="Calibri" pitchFamily="34" charset="0"/>
            </a:endParaRPr>
          </a:p>
          <a:p>
            <a:pPr fontAlgn="base">
              <a:spcBef>
                <a:spcPct val="0"/>
              </a:spcBef>
              <a:spcAft>
                <a:spcPct val="0"/>
              </a:spcAft>
            </a:pPr>
            <a:endParaRPr lang="en-GB" sz="2200" b="1" dirty="0">
              <a:solidFill>
                <a:schemeClr val="bg2"/>
              </a:solidFill>
              <a:latin typeface="Calibri" pitchFamily="34" charset="0"/>
            </a:endParaRPr>
          </a:p>
          <a:p>
            <a:pPr fontAlgn="base">
              <a:spcBef>
                <a:spcPct val="0"/>
              </a:spcBef>
              <a:spcAft>
                <a:spcPct val="0"/>
              </a:spcAft>
            </a:pPr>
            <a:r>
              <a:rPr lang="en-GB" sz="2200" b="1" dirty="0">
                <a:solidFill>
                  <a:schemeClr val="bg2"/>
                </a:solidFill>
                <a:latin typeface="Calibri" pitchFamily="34" charset="0"/>
              </a:rPr>
              <a:t>Cannabis (B), cocaine (A), and ecstasy (A) use reported 5 minutes to 24 hours before a dive </a:t>
            </a:r>
          </a:p>
          <a:p>
            <a:pPr fontAlgn="base">
              <a:spcBef>
                <a:spcPct val="0"/>
              </a:spcBef>
              <a:spcAft>
                <a:spcPct val="0"/>
              </a:spcAft>
            </a:pPr>
            <a:endParaRPr lang="en-GB" sz="2200" b="1" dirty="0">
              <a:solidFill>
                <a:schemeClr val="bg2"/>
              </a:solidFill>
              <a:latin typeface="Calibri" pitchFamily="34" charset="0"/>
            </a:endParaRPr>
          </a:p>
          <a:p>
            <a:pPr fontAlgn="base">
              <a:spcBef>
                <a:spcPct val="0"/>
              </a:spcBef>
              <a:spcAft>
                <a:spcPct val="0"/>
              </a:spcAft>
            </a:pPr>
            <a:r>
              <a:rPr lang="en-GB" sz="2200" b="1" dirty="0">
                <a:solidFill>
                  <a:schemeClr val="bg2"/>
                </a:solidFill>
                <a:latin typeface="Calibri" pitchFamily="34" charset="0"/>
              </a:rPr>
              <a:t>The effects of cannabis start within 10 minutes, a high can last up to 2 </a:t>
            </a:r>
            <a:r>
              <a:rPr lang="en-GB" sz="2200" b="1" dirty="0" err="1">
                <a:solidFill>
                  <a:schemeClr val="bg2"/>
                </a:solidFill>
                <a:latin typeface="Calibri" pitchFamily="34" charset="0"/>
              </a:rPr>
              <a:t>hrs</a:t>
            </a:r>
            <a:r>
              <a:rPr lang="en-GB" sz="2200" b="1" dirty="0">
                <a:solidFill>
                  <a:schemeClr val="bg2"/>
                </a:solidFill>
                <a:latin typeface="Calibri" pitchFamily="34" charset="0"/>
              </a:rPr>
              <a:t>, and residual effects in specific behaviours evident up to 24 hours</a:t>
            </a:r>
          </a:p>
          <a:p>
            <a:pPr fontAlgn="base">
              <a:spcBef>
                <a:spcPct val="0"/>
              </a:spcBef>
              <a:spcAft>
                <a:spcPct val="0"/>
              </a:spcAft>
            </a:pPr>
            <a:endParaRPr lang="en-GB" sz="2200" b="1" dirty="0">
              <a:solidFill>
                <a:schemeClr val="bg2"/>
              </a:solidFill>
              <a:latin typeface="Calibri" pitchFamily="34" charset="0"/>
            </a:endParaRPr>
          </a:p>
          <a:p>
            <a:pPr fontAlgn="base">
              <a:spcBef>
                <a:spcPct val="0"/>
              </a:spcBef>
              <a:spcAft>
                <a:spcPct val="0"/>
              </a:spcAft>
            </a:pPr>
            <a:r>
              <a:rPr lang="en-GB" sz="2200" b="1" dirty="0">
                <a:solidFill>
                  <a:schemeClr val="bg2"/>
                </a:solidFill>
                <a:latin typeface="Calibri" pitchFamily="34" charset="0"/>
              </a:rPr>
              <a:t>Are divers potentially increasing the risk of a diving incident?</a:t>
            </a:r>
            <a:endParaRPr lang="en-GB" sz="2400" b="1" dirty="0">
              <a:solidFill>
                <a:schemeClr val="bg2"/>
              </a:solidFill>
              <a:latin typeface="Calibri" pitchFamily="34" charset="0"/>
            </a:endParaRPr>
          </a:p>
        </p:txBody>
      </p:sp>
      <p:sp>
        <p:nvSpPr>
          <p:cNvPr id="393219" name="Text Box 3"/>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sp>
        <p:nvSpPr>
          <p:cNvPr id="5" name="Text Box 2"/>
          <p:cNvSpPr txBox="1">
            <a:spLocks noChangeArrowheads="1"/>
          </p:cNvSpPr>
          <p:nvPr/>
        </p:nvSpPr>
        <p:spPr bwMode="auto">
          <a:xfrm>
            <a:off x="1043608" y="404813"/>
            <a:ext cx="71062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defRPr/>
            </a:pPr>
            <a:r>
              <a:rPr lang="en-GB" sz="3200" b="1" dirty="0" smtClean="0">
                <a:solidFill>
                  <a:schemeClr val="bg2"/>
                </a:solidFill>
                <a:latin typeface="Calibri" pitchFamily="34" charset="0"/>
              </a:rPr>
              <a:t>Illicit Drugs</a:t>
            </a:r>
            <a:endParaRPr lang="en-GB" sz="3200" b="1" dirty="0">
              <a:solidFill>
                <a:schemeClr val="bg2"/>
              </a:solidFill>
              <a:latin typeface="Calibri" pitchFamily="34" charset="0"/>
            </a:endParaRPr>
          </a:p>
        </p:txBody>
      </p:sp>
      <p:sp>
        <p:nvSpPr>
          <p:cNvPr id="6" name="TextBox 5"/>
          <p:cNvSpPr txBox="1"/>
          <p:nvPr/>
        </p:nvSpPr>
        <p:spPr>
          <a:xfrm>
            <a:off x="234668" y="220147"/>
            <a:ext cx="1617879" cy="369332"/>
          </a:xfrm>
          <a:prstGeom prst="rect">
            <a:avLst/>
          </a:prstGeom>
          <a:noFill/>
        </p:spPr>
        <p:txBody>
          <a:bodyPr wrap="none" rtlCol="0">
            <a:spAutoFit/>
          </a:bodyPr>
          <a:lstStyle/>
          <a:p>
            <a:r>
              <a:rPr lang="en-GB" dirty="0" smtClean="0">
                <a:solidFill>
                  <a:schemeClr val="bg2"/>
                </a:solidFill>
                <a:latin typeface="Calibri" pitchFamily="34" charset="0"/>
              </a:rPr>
              <a:t>DDRC Research</a:t>
            </a:r>
            <a:endParaRPr lang="en-GB" dirty="0">
              <a:solidFill>
                <a:schemeClr val="bg2"/>
              </a:solidFill>
              <a:latin typeface="Calibri" pitchFamily="34" charset="0"/>
            </a:endParaRPr>
          </a:p>
        </p:txBody>
      </p:sp>
    </p:spTree>
    <p:extLst>
      <p:ext uri="{BB962C8B-B14F-4D97-AF65-F5344CB8AC3E}">
        <p14:creationId xmlns:p14="http://schemas.microsoft.com/office/powerpoint/2010/main" val="21193901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Text Box 2"/>
          <p:cNvSpPr txBox="1">
            <a:spLocks noChangeArrowheads="1"/>
          </p:cNvSpPr>
          <p:nvPr/>
        </p:nvSpPr>
        <p:spPr bwMode="auto">
          <a:xfrm>
            <a:off x="1043608" y="2212558"/>
            <a:ext cx="7098988"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GB" sz="2400" b="1" dirty="0" smtClean="0">
                <a:solidFill>
                  <a:schemeClr val="bg2"/>
                </a:solidFill>
                <a:latin typeface="Calibri" pitchFamily="34" charset="0"/>
              </a:rPr>
              <a:t>This real life research shows that </a:t>
            </a:r>
            <a:r>
              <a:rPr lang="en-GB" sz="2400" b="1" dirty="0">
                <a:solidFill>
                  <a:schemeClr val="bg2"/>
                </a:solidFill>
                <a:latin typeface="Calibri" pitchFamily="34" charset="0"/>
              </a:rPr>
              <a:t>divers </a:t>
            </a:r>
            <a:r>
              <a:rPr lang="en-GB" sz="2400" b="1" i="1" dirty="0">
                <a:solidFill>
                  <a:schemeClr val="bg2"/>
                </a:solidFill>
                <a:latin typeface="Calibri" pitchFamily="34" charset="0"/>
              </a:rPr>
              <a:t>do</a:t>
            </a:r>
            <a:r>
              <a:rPr lang="en-GB" sz="2400" b="1" dirty="0">
                <a:solidFill>
                  <a:schemeClr val="bg2"/>
                </a:solidFill>
                <a:latin typeface="Calibri" pitchFamily="34" charset="0"/>
              </a:rPr>
              <a:t> use illicit </a:t>
            </a:r>
            <a:r>
              <a:rPr lang="en-GB" sz="2400" b="1" dirty="0" smtClean="0">
                <a:solidFill>
                  <a:schemeClr val="bg2"/>
                </a:solidFill>
                <a:latin typeface="Calibri" pitchFamily="34" charset="0"/>
              </a:rPr>
              <a:t>drugs around the time of their diving</a:t>
            </a:r>
            <a:endParaRPr lang="en-GB" sz="2400" b="1" dirty="0">
              <a:solidFill>
                <a:schemeClr val="bg2"/>
              </a:solidFill>
              <a:latin typeface="Calibri" pitchFamily="34" charset="0"/>
            </a:endParaRPr>
          </a:p>
          <a:p>
            <a:pPr algn="ctr" fontAlgn="base">
              <a:spcBef>
                <a:spcPct val="0"/>
              </a:spcBef>
              <a:spcAft>
                <a:spcPct val="0"/>
              </a:spcAft>
            </a:pPr>
            <a:endParaRPr lang="en-GB" sz="2400" b="1" dirty="0" smtClean="0">
              <a:solidFill>
                <a:schemeClr val="bg2"/>
              </a:solidFill>
              <a:latin typeface="Calibri" pitchFamily="34" charset="0"/>
            </a:endParaRPr>
          </a:p>
          <a:p>
            <a:pPr algn="ctr" fontAlgn="base">
              <a:spcBef>
                <a:spcPct val="0"/>
              </a:spcBef>
              <a:spcAft>
                <a:spcPct val="0"/>
              </a:spcAft>
            </a:pPr>
            <a:r>
              <a:rPr lang="en-GB" sz="2400" b="1" dirty="0" smtClean="0">
                <a:solidFill>
                  <a:schemeClr val="bg2"/>
                </a:solidFill>
                <a:latin typeface="Calibri" pitchFamily="34" charset="0"/>
              </a:rPr>
              <a:t>Don’t put yourself and other divers at risk</a:t>
            </a:r>
          </a:p>
          <a:p>
            <a:pPr algn="ctr" fontAlgn="base">
              <a:spcBef>
                <a:spcPct val="0"/>
              </a:spcBef>
              <a:spcAft>
                <a:spcPct val="0"/>
              </a:spcAft>
            </a:pPr>
            <a:endParaRPr lang="en-GB" sz="2400" b="1" dirty="0" smtClean="0">
              <a:solidFill>
                <a:schemeClr val="bg2"/>
              </a:solidFill>
              <a:latin typeface="Calibri" pitchFamily="34" charset="0"/>
            </a:endParaRPr>
          </a:p>
          <a:p>
            <a:pPr algn="ctr" fontAlgn="base">
              <a:spcBef>
                <a:spcPct val="0"/>
              </a:spcBef>
              <a:spcAft>
                <a:spcPct val="0"/>
              </a:spcAft>
            </a:pPr>
            <a:r>
              <a:rPr lang="en-GB" sz="3200" b="1" dirty="0" smtClean="0">
                <a:solidFill>
                  <a:schemeClr val="bg2"/>
                </a:solidFill>
                <a:latin typeface="Calibri" pitchFamily="34" charset="0"/>
              </a:rPr>
              <a:t>Don’t </a:t>
            </a:r>
            <a:r>
              <a:rPr lang="en-GB" sz="3200" b="1" dirty="0">
                <a:solidFill>
                  <a:schemeClr val="bg2"/>
                </a:solidFill>
                <a:latin typeface="Calibri" pitchFamily="34" charset="0"/>
              </a:rPr>
              <a:t>do drugs and dive</a:t>
            </a:r>
          </a:p>
          <a:p>
            <a:pPr algn="ctr" fontAlgn="base">
              <a:spcBef>
                <a:spcPct val="0"/>
              </a:spcBef>
              <a:spcAft>
                <a:spcPct val="0"/>
              </a:spcAft>
            </a:pPr>
            <a:endParaRPr lang="en-GB" sz="2400" b="1" dirty="0">
              <a:solidFill>
                <a:schemeClr val="bg2"/>
              </a:solidFill>
              <a:latin typeface="Calibri" pitchFamily="34" charset="0"/>
            </a:endParaRPr>
          </a:p>
        </p:txBody>
      </p:sp>
      <p:sp>
        <p:nvSpPr>
          <p:cNvPr id="397315" name="Text Box 3"/>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sp>
        <p:nvSpPr>
          <p:cNvPr id="5" name="Text Box 2"/>
          <p:cNvSpPr txBox="1">
            <a:spLocks noChangeArrowheads="1"/>
          </p:cNvSpPr>
          <p:nvPr/>
        </p:nvSpPr>
        <p:spPr bwMode="auto">
          <a:xfrm>
            <a:off x="1043608" y="404813"/>
            <a:ext cx="71062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defRPr/>
            </a:pPr>
            <a:r>
              <a:rPr lang="en-GB" sz="3200" b="1" dirty="0" smtClean="0">
                <a:solidFill>
                  <a:schemeClr val="bg2"/>
                </a:solidFill>
                <a:latin typeface="Calibri" pitchFamily="34" charset="0"/>
              </a:rPr>
              <a:t>Illicit Drugs</a:t>
            </a:r>
            <a:endParaRPr lang="en-GB" sz="3200" b="1" dirty="0">
              <a:solidFill>
                <a:schemeClr val="bg2"/>
              </a:solidFill>
              <a:latin typeface="Calibri" pitchFamily="34" charset="0"/>
            </a:endParaRPr>
          </a:p>
        </p:txBody>
      </p:sp>
    </p:spTree>
    <p:extLst>
      <p:ext uri="{BB962C8B-B14F-4D97-AF65-F5344CB8AC3E}">
        <p14:creationId xmlns:p14="http://schemas.microsoft.com/office/powerpoint/2010/main" val="770652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1258888" y="1773238"/>
            <a:ext cx="7010400" cy="3455987"/>
          </a:xfrm>
          <a:prstGeom prst="rect">
            <a:avLst/>
          </a:prstGeom>
          <a:noFill/>
          <a:ln w="12700">
            <a:noFill/>
            <a:miter lim="800000"/>
            <a:headEnd/>
            <a:tailEnd/>
          </a:ln>
          <a:effectLst/>
        </p:spPr>
        <p:txBody>
          <a:bodyPr lIns="90488" tIns="44450" rIns="90488" bIns="44450"/>
          <a:lstStyle/>
          <a:p>
            <a:pPr marL="342900" indent="-342900" eaLnBrk="0" fontAlgn="base" hangingPunct="0">
              <a:spcBef>
                <a:spcPct val="20000"/>
              </a:spcBef>
              <a:spcAft>
                <a:spcPct val="0"/>
              </a:spcAft>
            </a:pPr>
            <a:endParaRPr lang="en-GB" sz="1000" b="1">
              <a:solidFill>
                <a:srgbClr val="3366CC"/>
              </a:solidFill>
              <a:latin typeface="Arial" charset="0"/>
            </a:endParaRPr>
          </a:p>
        </p:txBody>
      </p:sp>
      <p:sp>
        <p:nvSpPr>
          <p:cNvPr id="4" name="Rectangle 6"/>
          <p:cNvSpPr>
            <a:spLocks noChangeArrowheads="1"/>
          </p:cNvSpPr>
          <p:nvPr/>
        </p:nvSpPr>
        <p:spPr bwMode="auto">
          <a:xfrm>
            <a:off x="755650" y="404813"/>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defRPr/>
            </a:pPr>
            <a:r>
              <a:rPr lang="en-GB" sz="3200" b="1" dirty="0" smtClean="0">
                <a:solidFill>
                  <a:schemeClr val="bg2"/>
                </a:solidFill>
                <a:latin typeface="Calibri" pitchFamily="34" charset="0"/>
              </a:rPr>
              <a:t>Illicit drugs</a:t>
            </a:r>
            <a:endParaRPr lang="en-GB" sz="3200" b="1" dirty="0">
              <a:solidFill>
                <a:schemeClr val="bg2"/>
              </a:solidFill>
              <a:latin typeface="Calibri" pitchFamily="34" charset="0"/>
            </a:endParaRPr>
          </a:p>
        </p:txBody>
      </p:sp>
      <p:sp>
        <p:nvSpPr>
          <p:cNvPr id="2" name="Rectangle 1"/>
          <p:cNvSpPr/>
          <p:nvPr/>
        </p:nvSpPr>
        <p:spPr>
          <a:xfrm>
            <a:off x="755650" y="1556792"/>
            <a:ext cx="8208838" cy="3739485"/>
          </a:xfrm>
          <a:prstGeom prst="rect">
            <a:avLst/>
          </a:prstGeom>
        </p:spPr>
        <p:txBody>
          <a:bodyPr wrap="square">
            <a:spAutoFit/>
          </a:bodyPr>
          <a:lstStyle/>
          <a:p>
            <a:pPr algn="ctr" eaLnBrk="0" fontAlgn="base" hangingPunct="0">
              <a:spcBef>
                <a:spcPct val="50000"/>
              </a:spcBef>
              <a:spcAft>
                <a:spcPct val="0"/>
              </a:spcAft>
              <a:defRPr/>
            </a:pPr>
            <a:r>
              <a:rPr lang="en-GB" sz="2800" b="1" dirty="0" smtClean="0">
                <a:solidFill>
                  <a:schemeClr val="bg2"/>
                </a:solidFill>
                <a:latin typeface="Calibri" pitchFamily="34" charset="0"/>
              </a:rPr>
              <a:t>Why do we need to attend this presentation, and what </a:t>
            </a:r>
            <a:r>
              <a:rPr lang="en-GB" sz="2800" b="1" dirty="0">
                <a:solidFill>
                  <a:schemeClr val="bg2"/>
                </a:solidFill>
                <a:latin typeface="Calibri" pitchFamily="34" charset="0"/>
              </a:rPr>
              <a:t>will we </a:t>
            </a:r>
            <a:r>
              <a:rPr lang="en-GB" sz="2800" b="1" dirty="0" smtClean="0">
                <a:solidFill>
                  <a:schemeClr val="bg2"/>
                </a:solidFill>
                <a:latin typeface="Calibri" pitchFamily="34" charset="0"/>
              </a:rPr>
              <a:t>learn?</a:t>
            </a:r>
            <a:endParaRPr lang="en-GB" sz="1400" b="1" dirty="0">
              <a:solidFill>
                <a:schemeClr val="bg2"/>
              </a:solidFill>
              <a:latin typeface="Calibri" pitchFamily="34" charset="0"/>
            </a:endParaRPr>
          </a:p>
          <a:p>
            <a:pPr eaLnBrk="0" fontAlgn="base" hangingPunct="0">
              <a:spcBef>
                <a:spcPct val="50000"/>
              </a:spcBef>
              <a:spcAft>
                <a:spcPct val="0"/>
              </a:spcAft>
              <a:defRPr/>
            </a:pPr>
            <a:endParaRPr lang="en-GB" sz="1400" b="1" dirty="0" smtClean="0">
              <a:solidFill>
                <a:schemeClr val="bg2"/>
              </a:solidFill>
              <a:latin typeface="Calibri" pitchFamily="34" charset="0"/>
            </a:endParaRPr>
          </a:p>
          <a:p>
            <a:pPr eaLnBrk="0" fontAlgn="base" hangingPunct="0">
              <a:spcBef>
                <a:spcPct val="50000"/>
              </a:spcBef>
              <a:spcAft>
                <a:spcPct val="0"/>
              </a:spcAft>
              <a:defRPr/>
            </a:pPr>
            <a:r>
              <a:rPr lang="en-GB" sz="2400" b="1" dirty="0" smtClean="0">
                <a:solidFill>
                  <a:schemeClr val="bg2"/>
                </a:solidFill>
                <a:latin typeface="Calibri" pitchFamily="34" charset="0"/>
              </a:rPr>
              <a:t>Learn about illicit (recreational) drugs and understand how it may not be a good idea to “do drugs and dive”</a:t>
            </a:r>
            <a:endParaRPr lang="en-GB" sz="2400" b="1" dirty="0">
              <a:solidFill>
                <a:schemeClr val="bg2"/>
              </a:solidFill>
              <a:latin typeface="Calibri" pitchFamily="34" charset="0"/>
            </a:endParaRPr>
          </a:p>
          <a:p>
            <a:pPr eaLnBrk="0" fontAlgn="base" hangingPunct="0">
              <a:spcBef>
                <a:spcPct val="50000"/>
              </a:spcBef>
              <a:spcAft>
                <a:spcPct val="0"/>
              </a:spcAft>
              <a:defRPr/>
            </a:pPr>
            <a:r>
              <a:rPr lang="en-GB" sz="2400" b="1" dirty="0">
                <a:solidFill>
                  <a:schemeClr val="bg2"/>
                </a:solidFill>
                <a:latin typeface="Calibri" pitchFamily="34" charset="0"/>
              </a:rPr>
              <a:t>Results of real research from DDRC concerning the use of illicit drugs by divers</a:t>
            </a:r>
          </a:p>
          <a:p>
            <a:pPr eaLnBrk="0" fontAlgn="base" hangingPunct="0">
              <a:spcBef>
                <a:spcPct val="50000"/>
              </a:spcBef>
              <a:spcAft>
                <a:spcPct val="0"/>
              </a:spcAft>
              <a:defRPr/>
            </a:pPr>
            <a:endParaRPr lang="en-GB" sz="2400" b="1" dirty="0" smtClean="0">
              <a:solidFill>
                <a:schemeClr val="bg2"/>
              </a:solidFill>
              <a:latin typeface="Calibri" pitchFamily="34" charset="0"/>
            </a:endParaRPr>
          </a:p>
        </p:txBody>
      </p:sp>
    </p:spTree>
    <p:extLst>
      <p:ext uri="{BB962C8B-B14F-4D97-AF65-F5344CB8AC3E}">
        <p14:creationId xmlns:p14="http://schemas.microsoft.com/office/powerpoint/2010/main" val="14583867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581129"/>
            <a:ext cx="2915816" cy="22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4558150"/>
            <a:ext cx="3301594" cy="229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2381" y="1449607"/>
            <a:ext cx="8748464" cy="3046988"/>
          </a:xfrm>
          <a:prstGeom prst="rect">
            <a:avLst/>
          </a:prstGeom>
          <a:noFill/>
        </p:spPr>
        <p:txBody>
          <a:bodyPr wrap="square" rtlCol="0">
            <a:spAutoFit/>
          </a:bodyPr>
          <a:lstStyle/>
          <a:p>
            <a:r>
              <a:rPr lang="en-US" sz="2400" dirty="0" smtClean="0">
                <a:solidFill>
                  <a:prstClr val="black"/>
                </a:solidFill>
                <a:cs typeface="Calibri"/>
              </a:rPr>
              <a:t>Not for profit charitable </a:t>
            </a:r>
            <a:r>
              <a:rPr lang="en-US" sz="2400" dirty="0" err="1" smtClean="0">
                <a:solidFill>
                  <a:prstClr val="black"/>
                </a:solidFill>
                <a:cs typeface="Calibri"/>
              </a:rPr>
              <a:t>organisation</a:t>
            </a:r>
            <a:r>
              <a:rPr lang="en-US" sz="2400" dirty="0" smtClean="0">
                <a:solidFill>
                  <a:prstClr val="black"/>
                </a:solidFill>
                <a:cs typeface="Calibri"/>
              </a:rPr>
              <a:t> </a:t>
            </a:r>
          </a:p>
          <a:p>
            <a:r>
              <a:rPr lang="en-US" sz="2400" dirty="0" smtClean="0">
                <a:solidFill>
                  <a:prstClr val="black"/>
                </a:solidFill>
                <a:cs typeface="Calibri"/>
              </a:rPr>
              <a:t>Founded over 30 years ago</a:t>
            </a:r>
          </a:p>
          <a:p>
            <a:r>
              <a:rPr lang="en-US" sz="2400" dirty="0" smtClean="0">
                <a:solidFill>
                  <a:prstClr val="black"/>
                </a:solidFill>
                <a:cs typeface="Calibri"/>
              </a:rPr>
              <a:t>Emergency recompression</a:t>
            </a:r>
          </a:p>
          <a:p>
            <a:r>
              <a:rPr lang="en-US" sz="2400" dirty="0" smtClean="0">
                <a:solidFill>
                  <a:prstClr val="black"/>
                </a:solidFill>
                <a:cs typeface="Calibri"/>
              </a:rPr>
              <a:t>Fitness to dive advice </a:t>
            </a:r>
          </a:p>
          <a:p>
            <a:r>
              <a:rPr lang="en-US" sz="2400" dirty="0" smtClean="0">
                <a:solidFill>
                  <a:prstClr val="black"/>
                </a:solidFill>
                <a:cs typeface="Calibri"/>
              </a:rPr>
              <a:t>Medicals</a:t>
            </a:r>
          </a:p>
          <a:p>
            <a:r>
              <a:rPr lang="en-US" sz="2400" dirty="0" smtClean="0">
                <a:solidFill>
                  <a:prstClr val="black"/>
                </a:solidFill>
                <a:cs typeface="Calibri"/>
              </a:rPr>
              <a:t>Education</a:t>
            </a:r>
          </a:p>
          <a:p>
            <a:r>
              <a:rPr lang="en-US" sz="2400" dirty="0" smtClean="0">
                <a:solidFill>
                  <a:prstClr val="black"/>
                </a:solidFill>
                <a:cs typeface="Calibri"/>
              </a:rPr>
              <a:t>Research</a:t>
            </a:r>
          </a:p>
          <a:p>
            <a:r>
              <a:rPr lang="en-US" sz="2400" dirty="0" smtClean="0">
                <a:solidFill>
                  <a:prstClr val="black"/>
                </a:solidFill>
                <a:cs typeface="Calibri"/>
              </a:rPr>
              <a:t>Hyperbaric oxygen therapies</a:t>
            </a:r>
          </a:p>
        </p:txBody>
      </p:sp>
      <p:sp>
        <p:nvSpPr>
          <p:cNvPr id="7" name="TextBox 6"/>
          <p:cNvSpPr txBox="1"/>
          <p:nvPr/>
        </p:nvSpPr>
        <p:spPr>
          <a:xfrm>
            <a:off x="683568" y="476672"/>
            <a:ext cx="8136904" cy="707886"/>
          </a:xfrm>
          <a:prstGeom prst="rect">
            <a:avLst/>
          </a:prstGeom>
          <a:noFill/>
        </p:spPr>
        <p:txBody>
          <a:bodyPr wrap="square" rtlCol="0">
            <a:spAutoFit/>
          </a:bodyPr>
          <a:lstStyle/>
          <a:p>
            <a:r>
              <a:rPr lang="en-US" sz="4000" b="1" dirty="0" smtClean="0">
                <a:solidFill>
                  <a:prstClr val="black"/>
                </a:solidFill>
                <a:cs typeface="Calibri"/>
              </a:rPr>
              <a:t>Who and What is DDRC Healthcare?</a:t>
            </a:r>
            <a:endParaRPr lang="en-US" sz="4000" b="1" dirty="0">
              <a:solidFill>
                <a:prstClr val="black"/>
              </a:solidFill>
              <a:cs typeface="Calibri"/>
            </a:endParaRPr>
          </a:p>
        </p:txBody>
      </p:sp>
      <p:pic>
        <p:nvPicPr>
          <p:cNvPr id="9" name="Picture 8" descr="inchambe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5744" y="4581127"/>
            <a:ext cx="1778256" cy="2290385"/>
          </a:xfrm>
          <a:prstGeom prst="rect">
            <a:avLst/>
          </a:prstGeom>
        </p:spPr>
      </p:pic>
      <p:pic>
        <p:nvPicPr>
          <p:cNvPr id="10" name="Picture 2" descr="DSCN036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5671060" y="4581128"/>
            <a:ext cx="1709252" cy="2276872"/>
          </a:xfrm>
          <a:prstGeom prst="rect">
            <a:avLst/>
          </a:prstGeom>
          <a:noFill/>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3634" y="2442008"/>
            <a:ext cx="3560763"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2682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ext Box 2"/>
          <p:cNvSpPr txBox="1">
            <a:spLocks noChangeArrowheads="1"/>
          </p:cNvSpPr>
          <p:nvPr/>
        </p:nvSpPr>
        <p:spPr bwMode="auto">
          <a:xfrm>
            <a:off x="611188" y="2133600"/>
            <a:ext cx="8137525"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400" b="1" dirty="0">
                <a:solidFill>
                  <a:schemeClr val="bg2"/>
                </a:solidFill>
                <a:latin typeface="Calibri" pitchFamily="34" charset="0"/>
              </a:rPr>
              <a:t>Anecdotally some divers are combining illicit drug use with diving activities</a:t>
            </a:r>
          </a:p>
          <a:p>
            <a:pPr eaLnBrk="0" fontAlgn="base" hangingPunct="0">
              <a:spcBef>
                <a:spcPct val="50000"/>
              </a:spcBef>
              <a:spcAft>
                <a:spcPct val="0"/>
              </a:spcAft>
            </a:pPr>
            <a:r>
              <a:rPr lang="en-US" sz="2400" b="1" dirty="0">
                <a:solidFill>
                  <a:schemeClr val="bg2"/>
                </a:solidFill>
                <a:latin typeface="Calibri" pitchFamily="34" charset="0"/>
              </a:rPr>
              <a:t>Little or no understanding within diving community </a:t>
            </a:r>
          </a:p>
          <a:p>
            <a:pPr eaLnBrk="0" fontAlgn="base" hangingPunct="0">
              <a:spcBef>
                <a:spcPct val="50000"/>
              </a:spcBef>
              <a:spcAft>
                <a:spcPct val="0"/>
              </a:spcAft>
            </a:pPr>
            <a:r>
              <a:rPr lang="en-US" sz="2400" b="1" dirty="0" smtClean="0">
                <a:solidFill>
                  <a:schemeClr val="bg2"/>
                </a:solidFill>
                <a:latin typeface="Calibri" pitchFamily="34" charset="0"/>
              </a:rPr>
              <a:t>	Residual/detection </a:t>
            </a:r>
            <a:r>
              <a:rPr lang="en-US" sz="2400" b="1" dirty="0">
                <a:solidFill>
                  <a:schemeClr val="bg2"/>
                </a:solidFill>
                <a:latin typeface="Calibri" pitchFamily="34" charset="0"/>
              </a:rPr>
              <a:t>times </a:t>
            </a:r>
          </a:p>
          <a:p>
            <a:pPr eaLnBrk="0" fontAlgn="base" hangingPunct="0">
              <a:spcBef>
                <a:spcPct val="50000"/>
              </a:spcBef>
              <a:spcAft>
                <a:spcPct val="0"/>
              </a:spcAft>
            </a:pPr>
            <a:r>
              <a:rPr lang="en-US" sz="2400" b="1" dirty="0" smtClean="0">
                <a:solidFill>
                  <a:schemeClr val="bg2"/>
                </a:solidFill>
                <a:latin typeface="Calibri" pitchFamily="34" charset="0"/>
              </a:rPr>
              <a:t>	Interaction </a:t>
            </a:r>
            <a:r>
              <a:rPr lang="en-US" sz="2400" b="1" dirty="0">
                <a:solidFill>
                  <a:schemeClr val="bg2"/>
                </a:solidFill>
                <a:latin typeface="Calibri" pitchFamily="34" charset="0"/>
              </a:rPr>
              <a:t>of drugs with diving environments</a:t>
            </a:r>
          </a:p>
          <a:p>
            <a:pPr eaLnBrk="0" fontAlgn="base" hangingPunct="0">
              <a:spcBef>
                <a:spcPct val="50000"/>
              </a:spcBef>
              <a:spcAft>
                <a:spcPct val="0"/>
              </a:spcAft>
            </a:pPr>
            <a:r>
              <a:rPr lang="en-US" sz="2400" b="1" dirty="0" smtClean="0">
                <a:solidFill>
                  <a:schemeClr val="bg2"/>
                </a:solidFill>
                <a:latin typeface="Calibri" pitchFamily="34" charset="0"/>
              </a:rPr>
              <a:t>	Physical </a:t>
            </a:r>
            <a:r>
              <a:rPr lang="en-US" sz="2400" b="1" dirty="0">
                <a:solidFill>
                  <a:schemeClr val="bg2"/>
                </a:solidFill>
                <a:latin typeface="Calibri" pitchFamily="34" charset="0"/>
              </a:rPr>
              <a:t>and psychological effects</a:t>
            </a:r>
          </a:p>
          <a:p>
            <a:pPr eaLnBrk="0" fontAlgn="base" hangingPunct="0">
              <a:spcBef>
                <a:spcPct val="50000"/>
              </a:spcBef>
              <a:spcAft>
                <a:spcPct val="0"/>
              </a:spcAft>
            </a:pPr>
            <a:endParaRPr lang="en-GB" sz="2400" b="1" dirty="0">
              <a:solidFill>
                <a:schemeClr val="bg2"/>
              </a:solidFill>
              <a:latin typeface="Calibri" pitchFamily="34" charset="0"/>
            </a:endParaRPr>
          </a:p>
        </p:txBody>
      </p:sp>
      <p:sp>
        <p:nvSpPr>
          <p:cNvPr id="325635" name="Text Box 3"/>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sp>
        <p:nvSpPr>
          <p:cNvPr id="5" name="Text Box 2"/>
          <p:cNvSpPr txBox="1">
            <a:spLocks noChangeArrowheads="1"/>
          </p:cNvSpPr>
          <p:nvPr/>
        </p:nvSpPr>
        <p:spPr bwMode="auto">
          <a:xfrm>
            <a:off x="1043608" y="404813"/>
            <a:ext cx="71062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defRPr/>
            </a:pPr>
            <a:r>
              <a:rPr lang="en-GB" sz="3200" b="1" dirty="0" smtClean="0">
                <a:solidFill>
                  <a:schemeClr val="bg2"/>
                </a:solidFill>
                <a:latin typeface="Calibri" pitchFamily="34" charset="0"/>
              </a:rPr>
              <a:t>Illicit Drugs</a:t>
            </a:r>
            <a:endParaRPr lang="en-GB" sz="3200" b="1" dirty="0">
              <a:solidFill>
                <a:schemeClr val="bg2"/>
              </a:solidFill>
              <a:latin typeface="Calibri" pitchFamily="34" charset="0"/>
            </a:endParaRPr>
          </a:p>
        </p:txBody>
      </p:sp>
    </p:spTree>
    <p:extLst>
      <p:ext uri="{BB962C8B-B14F-4D97-AF65-F5344CB8AC3E}">
        <p14:creationId xmlns:p14="http://schemas.microsoft.com/office/powerpoint/2010/main" val="7042840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Text Box 2"/>
          <p:cNvSpPr txBox="1">
            <a:spLocks noChangeArrowheads="1"/>
          </p:cNvSpPr>
          <p:nvPr/>
        </p:nvSpPr>
        <p:spPr bwMode="auto">
          <a:xfrm>
            <a:off x="1259632" y="1412776"/>
            <a:ext cx="6755645" cy="417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sz="2400" b="1" dirty="0" smtClean="0">
                <a:solidFill>
                  <a:schemeClr val="bg2"/>
                </a:solidFill>
                <a:latin typeface="Calibri" pitchFamily="34" charset="0"/>
              </a:rPr>
              <a:t>		The National Data</a:t>
            </a:r>
          </a:p>
          <a:p>
            <a:pPr eaLnBrk="0" fontAlgn="base" hangingPunct="0">
              <a:spcBef>
                <a:spcPct val="50000"/>
              </a:spcBef>
              <a:spcAft>
                <a:spcPct val="0"/>
              </a:spcAft>
            </a:pPr>
            <a:endParaRPr lang="en-US" sz="900" b="1" dirty="0">
              <a:solidFill>
                <a:schemeClr val="bg2"/>
              </a:solidFill>
              <a:latin typeface="Calibri" pitchFamily="34" charset="0"/>
            </a:endParaRPr>
          </a:p>
          <a:p>
            <a:pPr eaLnBrk="0" fontAlgn="base" hangingPunct="0">
              <a:spcBef>
                <a:spcPct val="50000"/>
              </a:spcBef>
              <a:spcAft>
                <a:spcPct val="0"/>
              </a:spcAft>
            </a:pPr>
            <a:r>
              <a:rPr lang="en-US" sz="2400" b="1" dirty="0" smtClean="0">
                <a:solidFill>
                  <a:schemeClr val="bg2"/>
                </a:solidFill>
                <a:latin typeface="Calibri" pitchFamily="34" charset="0"/>
              </a:rPr>
              <a:t>The </a:t>
            </a:r>
            <a:r>
              <a:rPr lang="en-US" sz="2400" b="1" dirty="0">
                <a:solidFill>
                  <a:schemeClr val="bg2"/>
                </a:solidFill>
                <a:latin typeface="Calibri" pitchFamily="34" charset="0"/>
              </a:rPr>
              <a:t>British Crime Survey (BCS) is the most reliable source of illicit drug data in the UK </a:t>
            </a:r>
          </a:p>
          <a:p>
            <a:pPr eaLnBrk="0" fontAlgn="base" hangingPunct="0">
              <a:spcBef>
                <a:spcPct val="50000"/>
              </a:spcBef>
              <a:spcAft>
                <a:spcPct val="0"/>
              </a:spcAft>
            </a:pPr>
            <a:r>
              <a:rPr lang="en-US" sz="2400" b="1" dirty="0">
                <a:solidFill>
                  <a:schemeClr val="bg2"/>
                </a:solidFill>
                <a:latin typeface="Calibri" pitchFamily="34" charset="0"/>
              </a:rPr>
              <a:t>In </a:t>
            </a:r>
            <a:r>
              <a:rPr lang="en-US" sz="2400" b="1" dirty="0" smtClean="0">
                <a:solidFill>
                  <a:schemeClr val="bg2"/>
                </a:solidFill>
                <a:latin typeface="Calibri" pitchFamily="34" charset="0"/>
              </a:rPr>
              <a:t>the 2007/8 </a:t>
            </a:r>
            <a:r>
              <a:rPr lang="en-US" sz="2400" b="1" dirty="0">
                <a:solidFill>
                  <a:schemeClr val="bg2"/>
                </a:solidFill>
                <a:latin typeface="Calibri" pitchFamily="34" charset="0"/>
              </a:rPr>
              <a:t>survey 35.8% of 16 to </a:t>
            </a:r>
            <a:r>
              <a:rPr lang="en-US" sz="2400" b="1" dirty="0" smtClean="0">
                <a:solidFill>
                  <a:schemeClr val="bg2"/>
                </a:solidFill>
                <a:latin typeface="Calibri" pitchFamily="34" charset="0"/>
              </a:rPr>
              <a:t>59 year olds </a:t>
            </a:r>
            <a:r>
              <a:rPr lang="en-US" sz="2400" b="1" dirty="0">
                <a:solidFill>
                  <a:schemeClr val="bg2"/>
                </a:solidFill>
                <a:latin typeface="Calibri" pitchFamily="34" charset="0"/>
              </a:rPr>
              <a:t>had used illicit drugs in their life time</a:t>
            </a:r>
          </a:p>
          <a:p>
            <a:pPr eaLnBrk="0" fontAlgn="base" hangingPunct="0">
              <a:spcBef>
                <a:spcPct val="50000"/>
              </a:spcBef>
              <a:spcAft>
                <a:spcPct val="0"/>
              </a:spcAft>
            </a:pPr>
            <a:r>
              <a:rPr lang="en-US" sz="2400" b="1" dirty="0">
                <a:solidFill>
                  <a:schemeClr val="bg2"/>
                </a:solidFill>
                <a:latin typeface="Calibri" pitchFamily="34" charset="0"/>
              </a:rPr>
              <a:t>9.3% in the previous 12 months</a:t>
            </a:r>
          </a:p>
          <a:p>
            <a:pPr eaLnBrk="0" fontAlgn="base" hangingPunct="0">
              <a:spcBef>
                <a:spcPct val="50000"/>
              </a:spcBef>
              <a:spcAft>
                <a:spcPct val="0"/>
              </a:spcAft>
            </a:pPr>
            <a:r>
              <a:rPr lang="en-US" sz="2400" b="1" dirty="0">
                <a:solidFill>
                  <a:schemeClr val="bg2"/>
                </a:solidFill>
                <a:latin typeface="Calibri" pitchFamily="34" charset="0"/>
              </a:rPr>
              <a:t>5.3% in the last month</a:t>
            </a:r>
          </a:p>
          <a:p>
            <a:pPr eaLnBrk="0" fontAlgn="base" hangingPunct="0">
              <a:spcBef>
                <a:spcPct val="50000"/>
              </a:spcBef>
              <a:spcAft>
                <a:spcPct val="0"/>
              </a:spcAft>
            </a:pPr>
            <a:r>
              <a:rPr lang="en-US" sz="2400" b="1" dirty="0">
                <a:solidFill>
                  <a:schemeClr val="bg2"/>
                </a:solidFill>
                <a:latin typeface="Calibri" pitchFamily="34" charset="0"/>
              </a:rPr>
              <a:t>Cannabis/marijuana the most used drug</a:t>
            </a:r>
            <a:endParaRPr lang="en-GB" sz="2400" b="1" dirty="0">
              <a:solidFill>
                <a:schemeClr val="bg2"/>
              </a:solidFill>
              <a:latin typeface="Calibri" pitchFamily="34" charset="0"/>
            </a:endParaRPr>
          </a:p>
        </p:txBody>
      </p:sp>
      <p:sp>
        <p:nvSpPr>
          <p:cNvPr id="382979" name="Text Box 3"/>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sp>
        <p:nvSpPr>
          <p:cNvPr id="5" name="Text Box 2"/>
          <p:cNvSpPr txBox="1">
            <a:spLocks noChangeArrowheads="1"/>
          </p:cNvSpPr>
          <p:nvPr/>
        </p:nvSpPr>
        <p:spPr bwMode="auto">
          <a:xfrm>
            <a:off x="1043608" y="404813"/>
            <a:ext cx="71062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defRPr/>
            </a:pPr>
            <a:r>
              <a:rPr lang="en-GB" sz="3200" b="1" dirty="0" smtClean="0">
                <a:solidFill>
                  <a:schemeClr val="bg2"/>
                </a:solidFill>
                <a:latin typeface="Calibri" pitchFamily="34" charset="0"/>
              </a:rPr>
              <a:t>Illicit Drugs</a:t>
            </a:r>
            <a:endParaRPr lang="en-GB" sz="3200" b="1" dirty="0">
              <a:solidFill>
                <a:schemeClr val="bg2"/>
              </a:solidFill>
              <a:latin typeface="Calibri" pitchFamily="34" charset="0"/>
            </a:endParaRPr>
          </a:p>
        </p:txBody>
      </p:sp>
    </p:spTree>
    <p:extLst>
      <p:ext uri="{BB962C8B-B14F-4D97-AF65-F5344CB8AC3E}">
        <p14:creationId xmlns:p14="http://schemas.microsoft.com/office/powerpoint/2010/main" val="31373168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Text Box 2"/>
          <p:cNvSpPr txBox="1">
            <a:spLocks noChangeArrowheads="1"/>
          </p:cNvSpPr>
          <p:nvPr/>
        </p:nvSpPr>
        <p:spPr bwMode="auto">
          <a:xfrm>
            <a:off x="611561" y="1916832"/>
            <a:ext cx="799288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sz="2400" b="1" dirty="0">
                <a:solidFill>
                  <a:schemeClr val="bg2"/>
                </a:solidFill>
                <a:latin typeface="Calibri" pitchFamily="34" charset="0"/>
              </a:rPr>
              <a:t> </a:t>
            </a:r>
            <a:r>
              <a:rPr lang="en-US" sz="2400" b="1" dirty="0" smtClean="0">
                <a:solidFill>
                  <a:schemeClr val="bg2"/>
                </a:solidFill>
                <a:latin typeface="Calibri" pitchFamily="34" charset="0"/>
              </a:rPr>
              <a:t>What DDRC researchers wanted to know…..</a:t>
            </a:r>
            <a:endParaRPr lang="en-US" sz="2400" b="1" dirty="0">
              <a:solidFill>
                <a:schemeClr val="bg2"/>
              </a:solidFill>
              <a:latin typeface="Calibri" pitchFamily="34" charset="0"/>
            </a:endParaRPr>
          </a:p>
          <a:p>
            <a:pPr algn="ctr" eaLnBrk="0" fontAlgn="base" hangingPunct="0">
              <a:spcBef>
                <a:spcPct val="50000"/>
              </a:spcBef>
              <a:spcAft>
                <a:spcPct val="0"/>
              </a:spcAft>
            </a:pPr>
            <a:endParaRPr lang="en-US" sz="2400" b="1" dirty="0" smtClean="0">
              <a:solidFill>
                <a:schemeClr val="bg2"/>
              </a:solidFill>
              <a:latin typeface="Calibri" pitchFamily="34" charset="0"/>
            </a:endParaRPr>
          </a:p>
          <a:p>
            <a:pPr algn="ctr" eaLnBrk="0" fontAlgn="base" hangingPunct="0">
              <a:spcBef>
                <a:spcPct val="50000"/>
              </a:spcBef>
              <a:spcAft>
                <a:spcPct val="0"/>
              </a:spcAft>
            </a:pPr>
            <a:r>
              <a:rPr lang="en-US" sz="2400" b="1" dirty="0" smtClean="0">
                <a:solidFill>
                  <a:schemeClr val="bg2"/>
                </a:solidFill>
                <a:latin typeface="Calibri" pitchFamily="34" charset="0"/>
              </a:rPr>
              <a:t>Investigate </a:t>
            </a:r>
            <a:r>
              <a:rPr lang="en-US" sz="2400" b="1" dirty="0">
                <a:solidFill>
                  <a:schemeClr val="bg2"/>
                </a:solidFill>
                <a:latin typeface="Calibri" pitchFamily="34" charset="0"/>
              </a:rPr>
              <a:t>illicit drug use in UK sport </a:t>
            </a:r>
            <a:r>
              <a:rPr lang="en-US" sz="2400" b="1" dirty="0" smtClean="0">
                <a:solidFill>
                  <a:schemeClr val="bg2"/>
                </a:solidFill>
                <a:latin typeface="Calibri" pitchFamily="34" charset="0"/>
              </a:rPr>
              <a:t>divers</a:t>
            </a:r>
            <a:endParaRPr lang="en-US" sz="2400" b="1" dirty="0">
              <a:solidFill>
                <a:schemeClr val="bg2"/>
              </a:solidFill>
              <a:latin typeface="Calibri" pitchFamily="34" charset="0"/>
            </a:endParaRPr>
          </a:p>
          <a:p>
            <a:pPr algn="ctr" eaLnBrk="0" fontAlgn="base" hangingPunct="0">
              <a:spcBef>
                <a:spcPct val="50000"/>
              </a:spcBef>
              <a:spcAft>
                <a:spcPct val="0"/>
              </a:spcAft>
            </a:pPr>
            <a:endParaRPr lang="en-US" sz="2400" b="1" dirty="0" smtClean="0">
              <a:solidFill>
                <a:schemeClr val="bg2"/>
              </a:solidFill>
              <a:latin typeface="Calibri" pitchFamily="34" charset="0"/>
            </a:endParaRPr>
          </a:p>
          <a:p>
            <a:pPr algn="ctr" eaLnBrk="0" fontAlgn="base" hangingPunct="0">
              <a:spcBef>
                <a:spcPct val="50000"/>
              </a:spcBef>
              <a:spcAft>
                <a:spcPct val="0"/>
              </a:spcAft>
            </a:pPr>
            <a:r>
              <a:rPr lang="en-US" sz="2400" b="1" dirty="0" smtClean="0">
                <a:solidFill>
                  <a:schemeClr val="bg2"/>
                </a:solidFill>
                <a:latin typeface="Calibri" pitchFamily="34" charset="0"/>
              </a:rPr>
              <a:t>Type</a:t>
            </a:r>
            <a:r>
              <a:rPr lang="en-US" sz="2400" b="1" dirty="0">
                <a:solidFill>
                  <a:schemeClr val="bg2"/>
                </a:solidFill>
                <a:latin typeface="Calibri" pitchFamily="34" charset="0"/>
              </a:rPr>
              <a:t>, class, and use of drug closest to time of diving</a:t>
            </a:r>
            <a:endParaRPr lang="en-GB" sz="2400" b="1" dirty="0">
              <a:solidFill>
                <a:schemeClr val="bg2"/>
              </a:solidFill>
              <a:latin typeface="Calibri" pitchFamily="34" charset="0"/>
            </a:endParaRPr>
          </a:p>
        </p:txBody>
      </p:sp>
      <p:sp>
        <p:nvSpPr>
          <p:cNvPr id="380931" name="Text Box 3"/>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sp>
        <p:nvSpPr>
          <p:cNvPr id="5" name="Text Box 2"/>
          <p:cNvSpPr txBox="1">
            <a:spLocks noChangeArrowheads="1"/>
          </p:cNvSpPr>
          <p:nvPr/>
        </p:nvSpPr>
        <p:spPr bwMode="auto">
          <a:xfrm>
            <a:off x="1043608" y="404813"/>
            <a:ext cx="71062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defRPr/>
            </a:pPr>
            <a:r>
              <a:rPr lang="en-GB" sz="3200" b="1" dirty="0" smtClean="0">
                <a:solidFill>
                  <a:schemeClr val="bg2"/>
                </a:solidFill>
                <a:latin typeface="Calibri" pitchFamily="34" charset="0"/>
              </a:rPr>
              <a:t>Illicit Drugs</a:t>
            </a:r>
            <a:endParaRPr lang="en-GB" sz="3200" b="1" dirty="0">
              <a:solidFill>
                <a:schemeClr val="bg2"/>
              </a:solidFill>
              <a:latin typeface="Calibri" pitchFamily="34" charset="0"/>
            </a:endParaRPr>
          </a:p>
        </p:txBody>
      </p:sp>
    </p:spTree>
    <p:extLst>
      <p:ext uri="{BB962C8B-B14F-4D97-AF65-F5344CB8AC3E}">
        <p14:creationId xmlns:p14="http://schemas.microsoft.com/office/powerpoint/2010/main" val="1343245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1258888" y="1773238"/>
            <a:ext cx="7010400" cy="3455987"/>
          </a:xfrm>
          <a:prstGeom prst="rect">
            <a:avLst/>
          </a:prstGeom>
          <a:noFill/>
          <a:ln w="12700">
            <a:noFill/>
            <a:miter lim="800000"/>
            <a:headEnd/>
            <a:tailEnd/>
          </a:ln>
          <a:effectLst/>
        </p:spPr>
        <p:txBody>
          <a:bodyPr lIns="90488" tIns="44450" rIns="90488" bIns="44450"/>
          <a:lstStyle/>
          <a:p>
            <a:pPr marL="342900" indent="-342900" eaLnBrk="0" fontAlgn="base" hangingPunct="0">
              <a:spcBef>
                <a:spcPct val="20000"/>
              </a:spcBef>
              <a:spcAft>
                <a:spcPct val="0"/>
              </a:spcAft>
            </a:pPr>
            <a:endParaRPr lang="en-GB" sz="1000" b="1">
              <a:solidFill>
                <a:srgbClr val="3366CC"/>
              </a:solidFill>
              <a:latin typeface="Arial" charset="0"/>
            </a:endParaRPr>
          </a:p>
        </p:txBody>
      </p:sp>
      <p:sp>
        <p:nvSpPr>
          <p:cNvPr id="2" name="Rectangle 1"/>
          <p:cNvSpPr/>
          <p:nvPr/>
        </p:nvSpPr>
        <p:spPr>
          <a:xfrm>
            <a:off x="837321" y="1311275"/>
            <a:ext cx="8064896" cy="4524315"/>
          </a:xfrm>
          <a:prstGeom prst="rect">
            <a:avLst/>
          </a:prstGeom>
        </p:spPr>
        <p:txBody>
          <a:bodyPr wrap="square">
            <a:spAutoFit/>
          </a:bodyPr>
          <a:lstStyle/>
          <a:p>
            <a:pPr eaLnBrk="0" fontAlgn="base" hangingPunct="0">
              <a:spcBef>
                <a:spcPct val="50000"/>
              </a:spcBef>
              <a:spcAft>
                <a:spcPct val="0"/>
              </a:spcAft>
              <a:defRPr/>
            </a:pPr>
            <a:r>
              <a:rPr lang="en-GB" sz="2400" b="1" dirty="0" smtClean="0">
                <a:solidFill>
                  <a:schemeClr val="bg2"/>
                </a:solidFill>
                <a:latin typeface="Calibri" pitchFamily="34" charset="0"/>
              </a:rPr>
              <a:t>		     The Research Data</a:t>
            </a:r>
          </a:p>
          <a:p>
            <a:pPr eaLnBrk="0" fontAlgn="base" hangingPunct="0">
              <a:spcBef>
                <a:spcPct val="50000"/>
              </a:spcBef>
              <a:spcAft>
                <a:spcPct val="0"/>
              </a:spcAft>
              <a:defRPr/>
            </a:pPr>
            <a:r>
              <a:rPr lang="en-GB" sz="2400" b="1" dirty="0" smtClean="0">
                <a:solidFill>
                  <a:schemeClr val="bg2"/>
                </a:solidFill>
                <a:latin typeface="Calibri" pitchFamily="34" charset="0"/>
              </a:rPr>
              <a:t>In </a:t>
            </a:r>
            <a:r>
              <a:rPr lang="en-GB" sz="2400" b="1" dirty="0">
                <a:solidFill>
                  <a:schemeClr val="bg2"/>
                </a:solidFill>
                <a:latin typeface="Calibri" pitchFamily="34" charset="0"/>
              </a:rPr>
              <a:t>2007/8 DDRC collected data from 531 </a:t>
            </a:r>
            <a:r>
              <a:rPr lang="en-GB" sz="2400" b="1" dirty="0" smtClean="0">
                <a:solidFill>
                  <a:schemeClr val="bg2"/>
                </a:solidFill>
                <a:latin typeface="Calibri" pitchFamily="34" charset="0"/>
              </a:rPr>
              <a:t>divers in a study called “Health of Divers”</a:t>
            </a:r>
            <a:endParaRPr lang="en-GB" sz="2400" b="1" dirty="0">
              <a:solidFill>
                <a:schemeClr val="bg2"/>
              </a:solidFill>
              <a:latin typeface="Calibri" pitchFamily="34" charset="0"/>
            </a:endParaRPr>
          </a:p>
          <a:p>
            <a:pPr eaLnBrk="0" fontAlgn="base" hangingPunct="0">
              <a:spcBef>
                <a:spcPct val="50000"/>
              </a:spcBef>
              <a:spcAft>
                <a:spcPct val="0"/>
              </a:spcAft>
              <a:defRPr/>
            </a:pPr>
            <a:r>
              <a:rPr lang="en-GB" sz="2400" b="1" dirty="0">
                <a:solidFill>
                  <a:schemeClr val="bg2"/>
                </a:solidFill>
                <a:latin typeface="Calibri" pitchFamily="34" charset="0"/>
              </a:rPr>
              <a:t>68% males, 32% females </a:t>
            </a:r>
          </a:p>
          <a:p>
            <a:pPr eaLnBrk="0" fontAlgn="base" hangingPunct="0">
              <a:spcBef>
                <a:spcPct val="50000"/>
              </a:spcBef>
              <a:spcAft>
                <a:spcPct val="0"/>
              </a:spcAft>
              <a:defRPr/>
            </a:pPr>
            <a:r>
              <a:rPr lang="en-GB" sz="2400" b="1" dirty="0">
                <a:solidFill>
                  <a:schemeClr val="bg2"/>
                </a:solidFill>
                <a:latin typeface="Calibri" pitchFamily="34" charset="0"/>
              </a:rPr>
              <a:t>Age ranged 13-70 years (median 43)  </a:t>
            </a:r>
          </a:p>
          <a:p>
            <a:pPr eaLnBrk="0" fontAlgn="base" hangingPunct="0">
              <a:spcBef>
                <a:spcPct val="50000"/>
              </a:spcBef>
              <a:spcAft>
                <a:spcPct val="0"/>
              </a:spcAft>
              <a:defRPr/>
            </a:pPr>
            <a:r>
              <a:rPr lang="en-GB" sz="2400" b="1" dirty="0">
                <a:solidFill>
                  <a:schemeClr val="bg2"/>
                </a:solidFill>
                <a:latin typeface="Calibri" pitchFamily="34" charset="0"/>
              </a:rPr>
              <a:t>More older males (48.9%) than females (31.6%)</a:t>
            </a:r>
          </a:p>
          <a:p>
            <a:pPr eaLnBrk="0" fontAlgn="base" hangingPunct="0">
              <a:spcBef>
                <a:spcPct val="50000"/>
              </a:spcBef>
              <a:spcAft>
                <a:spcPct val="0"/>
              </a:spcAft>
              <a:defRPr/>
            </a:pPr>
            <a:r>
              <a:rPr lang="en-GB" sz="2400" b="1" dirty="0">
                <a:solidFill>
                  <a:schemeClr val="bg2"/>
                </a:solidFill>
                <a:latin typeface="Calibri" pitchFamily="34" charset="0"/>
              </a:rPr>
              <a:t>45% of divers had more than 10yrs diving experience </a:t>
            </a:r>
          </a:p>
          <a:p>
            <a:pPr eaLnBrk="0" fontAlgn="base" hangingPunct="0">
              <a:spcBef>
                <a:spcPct val="50000"/>
              </a:spcBef>
              <a:spcAft>
                <a:spcPct val="0"/>
              </a:spcAft>
              <a:defRPr/>
            </a:pPr>
            <a:r>
              <a:rPr lang="en-GB" sz="2400" b="1" dirty="0">
                <a:solidFill>
                  <a:schemeClr val="bg2"/>
                </a:solidFill>
                <a:latin typeface="Calibri" pitchFamily="34" charset="0"/>
              </a:rPr>
              <a:t>388,209 dives (322,773 male, 65,436 female) since learning to </a:t>
            </a:r>
            <a:r>
              <a:rPr lang="en-GB" sz="2400" b="1" dirty="0" smtClean="0">
                <a:solidFill>
                  <a:schemeClr val="bg2"/>
                </a:solidFill>
                <a:latin typeface="Calibri" pitchFamily="34" charset="0"/>
              </a:rPr>
              <a:t>dive</a:t>
            </a:r>
            <a:endParaRPr lang="en-GB" sz="2400" b="1" dirty="0">
              <a:solidFill>
                <a:schemeClr val="bg2"/>
              </a:solidFill>
              <a:latin typeface="Calibri" pitchFamily="34" charset="0"/>
            </a:endParaRPr>
          </a:p>
        </p:txBody>
      </p:sp>
      <p:sp>
        <p:nvSpPr>
          <p:cNvPr id="8" name="Text Box 2"/>
          <p:cNvSpPr txBox="1">
            <a:spLocks noChangeArrowheads="1"/>
          </p:cNvSpPr>
          <p:nvPr/>
        </p:nvSpPr>
        <p:spPr bwMode="auto">
          <a:xfrm>
            <a:off x="1043608" y="404813"/>
            <a:ext cx="71062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defRPr/>
            </a:pPr>
            <a:r>
              <a:rPr lang="en-GB" sz="3200" b="1" dirty="0" smtClean="0">
                <a:solidFill>
                  <a:schemeClr val="bg2"/>
                </a:solidFill>
                <a:latin typeface="Calibri" pitchFamily="34" charset="0"/>
              </a:rPr>
              <a:t>Illicit Drugs</a:t>
            </a:r>
            <a:endParaRPr lang="en-GB" sz="3200" b="1" dirty="0">
              <a:solidFill>
                <a:schemeClr val="bg2"/>
              </a:solidFill>
              <a:latin typeface="Calibri" pitchFamily="34" charset="0"/>
            </a:endParaRPr>
          </a:p>
        </p:txBody>
      </p:sp>
      <p:sp>
        <p:nvSpPr>
          <p:cNvPr id="3" name="TextBox 2"/>
          <p:cNvSpPr txBox="1"/>
          <p:nvPr/>
        </p:nvSpPr>
        <p:spPr>
          <a:xfrm>
            <a:off x="234668" y="220147"/>
            <a:ext cx="1617879" cy="369332"/>
          </a:xfrm>
          <a:prstGeom prst="rect">
            <a:avLst/>
          </a:prstGeom>
          <a:noFill/>
        </p:spPr>
        <p:txBody>
          <a:bodyPr wrap="none" rtlCol="0">
            <a:spAutoFit/>
          </a:bodyPr>
          <a:lstStyle/>
          <a:p>
            <a:r>
              <a:rPr lang="en-GB" dirty="0" smtClean="0">
                <a:solidFill>
                  <a:schemeClr val="bg2"/>
                </a:solidFill>
                <a:latin typeface="Calibri" pitchFamily="34" charset="0"/>
              </a:rPr>
              <a:t>DDRC Research</a:t>
            </a:r>
            <a:endParaRPr lang="en-GB" dirty="0">
              <a:solidFill>
                <a:schemeClr val="bg2"/>
              </a:solidFill>
              <a:latin typeface="Calibri" pitchFamily="34" charset="0"/>
            </a:endParaRPr>
          </a:p>
        </p:txBody>
      </p:sp>
    </p:spTree>
    <p:extLst>
      <p:ext uri="{BB962C8B-B14F-4D97-AF65-F5344CB8AC3E}">
        <p14:creationId xmlns:p14="http://schemas.microsoft.com/office/powerpoint/2010/main" val="33356264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Text Box 2"/>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pic>
        <p:nvPicPr>
          <p:cNvPr id="40346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628775"/>
            <a:ext cx="4318000"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3463" name="Text Box 7"/>
          <p:cNvSpPr txBox="1">
            <a:spLocks noChangeArrowheads="1"/>
          </p:cNvSpPr>
          <p:nvPr/>
        </p:nvSpPr>
        <p:spPr bwMode="auto">
          <a:xfrm>
            <a:off x="4211638" y="4292600"/>
            <a:ext cx="4932362" cy="14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FontTx/>
              <a:buChar char="•"/>
            </a:pPr>
            <a:r>
              <a:rPr lang="en-GB" sz="1400" b="1" dirty="0" smtClean="0">
                <a:solidFill>
                  <a:srgbClr val="000000"/>
                </a:solidFill>
                <a:latin typeface="Calibri" pitchFamily="34" charset="0"/>
              </a:rPr>
              <a:t> 22</a:t>
            </a:r>
            <a:r>
              <a:rPr lang="en-GB" sz="1400" b="1" dirty="0">
                <a:solidFill>
                  <a:srgbClr val="000000"/>
                </a:solidFill>
                <a:latin typeface="Calibri" pitchFamily="34" charset="0"/>
              </a:rPr>
              <a:t>% had used one or more </a:t>
            </a:r>
            <a:r>
              <a:rPr lang="en-GB" sz="1400" b="1" dirty="0" smtClean="0">
                <a:solidFill>
                  <a:srgbClr val="000000"/>
                </a:solidFill>
                <a:latin typeface="Calibri" pitchFamily="34" charset="0"/>
              </a:rPr>
              <a:t>illicit/recreational </a:t>
            </a:r>
            <a:r>
              <a:rPr lang="en-GB" sz="1400" b="1" dirty="0">
                <a:solidFill>
                  <a:srgbClr val="000000"/>
                </a:solidFill>
                <a:latin typeface="Calibri" pitchFamily="34" charset="0"/>
              </a:rPr>
              <a:t>drug since learning to dive (62% males, 38% females)</a:t>
            </a:r>
          </a:p>
          <a:p>
            <a:pPr eaLnBrk="0" fontAlgn="base" hangingPunct="0">
              <a:spcBef>
                <a:spcPct val="50000"/>
              </a:spcBef>
              <a:spcAft>
                <a:spcPct val="0"/>
              </a:spcAft>
            </a:pPr>
            <a:r>
              <a:rPr lang="en-US" sz="1400" b="1" dirty="0">
                <a:solidFill>
                  <a:srgbClr val="000000"/>
                </a:solidFill>
                <a:latin typeface="Calibri" pitchFamily="34" charset="0"/>
              </a:rPr>
              <a:t>     3.5% used one or more drugs in the last 12 months</a:t>
            </a:r>
          </a:p>
          <a:p>
            <a:pPr eaLnBrk="0" fontAlgn="base" hangingPunct="0">
              <a:spcBef>
                <a:spcPct val="50000"/>
              </a:spcBef>
              <a:spcAft>
                <a:spcPct val="0"/>
              </a:spcAft>
            </a:pPr>
            <a:r>
              <a:rPr lang="en-US" sz="1400" b="1" dirty="0">
                <a:solidFill>
                  <a:srgbClr val="000000"/>
                </a:solidFill>
                <a:latin typeface="Calibri" pitchFamily="34" charset="0"/>
              </a:rPr>
              <a:t>     3% in the last month</a:t>
            </a:r>
          </a:p>
          <a:p>
            <a:pPr eaLnBrk="0" fontAlgn="base" hangingPunct="0">
              <a:spcBef>
                <a:spcPct val="50000"/>
              </a:spcBef>
              <a:spcAft>
                <a:spcPct val="0"/>
              </a:spcAft>
            </a:pPr>
            <a:endParaRPr lang="en-GB" sz="1400" b="1" dirty="0">
              <a:solidFill>
                <a:srgbClr val="000000"/>
              </a:solidFill>
              <a:latin typeface="Calibri" pitchFamily="34" charset="0"/>
            </a:endParaRPr>
          </a:p>
        </p:txBody>
      </p:sp>
      <p:sp>
        <p:nvSpPr>
          <p:cNvPr id="8" name="Text Box 2"/>
          <p:cNvSpPr txBox="1">
            <a:spLocks noChangeArrowheads="1"/>
          </p:cNvSpPr>
          <p:nvPr/>
        </p:nvSpPr>
        <p:spPr bwMode="auto">
          <a:xfrm>
            <a:off x="1043608" y="404813"/>
            <a:ext cx="71062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defRPr/>
            </a:pPr>
            <a:r>
              <a:rPr lang="en-GB" sz="3200" b="1" dirty="0" smtClean="0">
                <a:solidFill>
                  <a:srgbClr val="000000"/>
                </a:solidFill>
                <a:latin typeface="Calibri" pitchFamily="34" charset="0"/>
              </a:rPr>
              <a:t>Illicit Drugs</a:t>
            </a:r>
            <a:endParaRPr lang="en-GB" sz="3200" b="1" dirty="0">
              <a:solidFill>
                <a:srgbClr val="000000"/>
              </a:solidFill>
              <a:latin typeface="Calibri" pitchFamily="34" charset="0"/>
            </a:endParaRPr>
          </a:p>
        </p:txBody>
      </p:sp>
      <p:sp>
        <p:nvSpPr>
          <p:cNvPr id="6" name="TextBox 5"/>
          <p:cNvSpPr txBox="1"/>
          <p:nvPr/>
        </p:nvSpPr>
        <p:spPr>
          <a:xfrm>
            <a:off x="234668" y="220147"/>
            <a:ext cx="1617879" cy="369332"/>
          </a:xfrm>
          <a:prstGeom prst="rect">
            <a:avLst/>
          </a:prstGeom>
          <a:noFill/>
        </p:spPr>
        <p:txBody>
          <a:bodyPr wrap="none" rtlCol="0">
            <a:spAutoFit/>
          </a:bodyPr>
          <a:lstStyle/>
          <a:p>
            <a:r>
              <a:rPr lang="en-GB" dirty="0" smtClean="0">
                <a:solidFill>
                  <a:schemeClr val="bg2"/>
                </a:solidFill>
                <a:latin typeface="Calibri" pitchFamily="34" charset="0"/>
              </a:rPr>
              <a:t>DDRC Research</a:t>
            </a:r>
            <a:endParaRPr lang="en-GB" dirty="0">
              <a:solidFill>
                <a:schemeClr val="bg2"/>
              </a:solidFill>
              <a:latin typeface="Calibri" pitchFamily="34" charset="0"/>
            </a:endParaRPr>
          </a:p>
        </p:txBody>
      </p:sp>
    </p:spTree>
    <p:extLst>
      <p:ext uri="{BB962C8B-B14F-4D97-AF65-F5344CB8AC3E}">
        <p14:creationId xmlns:p14="http://schemas.microsoft.com/office/powerpoint/2010/main" val="35967560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Text Box 2"/>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pic>
        <p:nvPicPr>
          <p:cNvPr id="40346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628775"/>
            <a:ext cx="4318000"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346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638" y="1628775"/>
            <a:ext cx="4318000" cy="252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3463" name="Text Box 7"/>
          <p:cNvSpPr txBox="1">
            <a:spLocks noChangeArrowheads="1"/>
          </p:cNvSpPr>
          <p:nvPr/>
        </p:nvSpPr>
        <p:spPr bwMode="auto">
          <a:xfrm>
            <a:off x="4211638" y="4292600"/>
            <a:ext cx="4932362" cy="14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FontTx/>
              <a:buChar char="•"/>
            </a:pPr>
            <a:r>
              <a:rPr lang="en-GB" sz="1400" b="1" dirty="0" smtClean="0">
                <a:solidFill>
                  <a:srgbClr val="000000"/>
                </a:solidFill>
                <a:latin typeface="Calibri" pitchFamily="34" charset="0"/>
              </a:rPr>
              <a:t> 22</a:t>
            </a:r>
            <a:r>
              <a:rPr lang="en-GB" sz="1400" b="1" dirty="0">
                <a:solidFill>
                  <a:srgbClr val="000000"/>
                </a:solidFill>
                <a:latin typeface="Calibri" pitchFamily="34" charset="0"/>
              </a:rPr>
              <a:t>% had used one or more </a:t>
            </a:r>
            <a:r>
              <a:rPr lang="en-GB" sz="1400" b="1" dirty="0" smtClean="0">
                <a:solidFill>
                  <a:srgbClr val="000000"/>
                </a:solidFill>
                <a:latin typeface="Calibri" pitchFamily="34" charset="0"/>
              </a:rPr>
              <a:t>illicit/recreational </a:t>
            </a:r>
            <a:r>
              <a:rPr lang="en-GB" sz="1400" b="1" dirty="0">
                <a:solidFill>
                  <a:srgbClr val="000000"/>
                </a:solidFill>
                <a:latin typeface="Calibri" pitchFamily="34" charset="0"/>
              </a:rPr>
              <a:t>drug since learning to dive (62% males, 38% females)</a:t>
            </a:r>
          </a:p>
          <a:p>
            <a:pPr eaLnBrk="0" fontAlgn="base" hangingPunct="0">
              <a:spcBef>
                <a:spcPct val="50000"/>
              </a:spcBef>
              <a:spcAft>
                <a:spcPct val="0"/>
              </a:spcAft>
            </a:pPr>
            <a:r>
              <a:rPr lang="en-US" sz="1400" b="1" dirty="0">
                <a:solidFill>
                  <a:srgbClr val="000000"/>
                </a:solidFill>
                <a:latin typeface="Calibri" pitchFamily="34" charset="0"/>
              </a:rPr>
              <a:t>     3.5% used one or more drugs in the last 12 months</a:t>
            </a:r>
          </a:p>
          <a:p>
            <a:pPr eaLnBrk="0" fontAlgn="base" hangingPunct="0">
              <a:spcBef>
                <a:spcPct val="50000"/>
              </a:spcBef>
              <a:spcAft>
                <a:spcPct val="0"/>
              </a:spcAft>
            </a:pPr>
            <a:r>
              <a:rPr lang="en-US" sz="1400" b="1" dirty="0">
                <a:solidFill>
                  <a:srgbClr val="000000"/>
                </a:solidFill>
                <a:latin typeface="Calibri" pitchFamily="34" charset="0"/>
              </a:rPr>
              <a:t>     3% in the last month</a:t>
            </a:r>
          </a:p>
          <a:p>
            <a:pPr eaLnBrk="0" fontAlgn="base" hangingPunct="0">
              <a:spcBef>
                <a:spcPct val="50000"/>
              </a:spcBef>
              <a:spcAft>
                <a:spcPct val="0"/>
              </a:spcAft>
              <a:buFontTx/>
              <a:buChar char="•"/>
            </a:pPr>
            <a:r>
              <a:rPr lang="en-US" sz="1400" b="1" dirty="0" smtClean="0">
                <a:solidFill>
                  <a:srgbClr val="000000"/>
                </a:solidFill>
                <a:latin typeface="Calibri" pitchFamily="34" charset="0"/>
              </a:rPr>
              <a:t> Cannabis </a:t>
            </a:r>
            <a:r>
              <a:rPr lang="en-US" sz="1400" b="1" dirty="0">
                <a:solidFill>
                  <a:srgbClr val="000000"/>
                </a:solidFill>
                <a:latin typeface="Calibri" pitchFamily="34" charset="0"/>
              </a:rPr>
              <a:t>was the most used </a:t>
            </a:r>
            <a:r>
              <a:rPr lang="en-US" sz="1400" b="1" dirty="0" smtClean="0">
                <a:solidFill>
                  <a:srgbClr val="000000"/>
                </a:solidFill>
                <a:latin typeface="Calibri" pitchFamily="34" charset="0"/>
              </a:rPr>
              <a:t>drug</a:t>
            </a:r>
            <a:endParaRPr lang="en-GB" sz="1400" b="1" dirty="0">
              <a:solidFill>
                <a:srgbClr val="000000"/>
              </a:solidFill>
              <a:latin typeface="Calibri" pitchFamily="34" charset="0"/>
            </a:endParaRPr>
          </a:p>
        </p:txBody>
      </p:sp>
      <p:sp>
        <p:nvSpPr>
          <p:cNvPr id="8" name="Text Box 2"/>
          <p:cNvSpPr txBox="1">
            <a:spLocks noChangeArrowheads="1"/>
          </p:cNvSpPr>
          <p:nvPr/>
        </p:nvSpPr>
        <p:spPr bwMode="auto">
          <a:xfrm>
            <a:off x="1043608" y="404813"/>
            <a:ext cx="71062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defRPr/>
            </a:pPr>
            <a:r>
              <a:rPr lang="en-GB" sz="3200" b="1" dirty="0" smtClean="0">
                <a:solidFill>
                  <a:srgbClr val="000000"/>
                </a:solidFill>
                <a:latin typeface="Calibri" pitchFamily="34" charset="0"/>
              </a:rPr>
              <a:t>Illicit Drugs</a:t>
            </a:r>
            <a:endParaRPr lang="en-GB" sz="3200" b="1" dirty="0">
              <a:solidFill>
                <a:srgbClr val="000000"/>
              </a:solidFill>
              <a:latin typeface="Calibri" pitchFamily="34" charset="0"/>
            </a:endParaRPr>
          </a:p>
        </p:txBody>
      </p:sp>
      <p:sp>
        <p:nvSpPr>
          <p:cNvPr id="7" name="TextBox 6"/>
          <p:cNvSpPr txBox="1"/>
          <p:nvPr/>
        </p:nvSpPr>
        <p:spPr>
          <a:xfrm>
            <a:off x="234668" y="220147"/>
            <a:ext cx="1617879" cy="369332"/>
          </a:xfrm>
          <a:prstGeom prst="rect">
            <a:avLst/>
          </a:prstGeom>
          <a:noFill/>
        </p:spPr>
        <p:txBody>
          <a:bodyPr wrap="none" rtlCol="0">
            <a:spAutoFit/>
          </a:bodyPr>
          <a:lstStyle/>
          <a:p>
            <a:r>
              <a:rPr lang="en-GB" dirty="0" smtClean="0">
                <a:solidFill>
                  <a:schemeClr val="bg2"/>
                </a:solidFill>
                <a:latin typeface="Calibri" pitchFamily="34" charset="0"/>
              </a:rPr>
              <a:t>DDRC Research</a:t>
            </a:r>
            <a:endParaRPr lang="en-GB" dirty="0">
              <a:solidFill>
                <a:schemeClr val="bg2"/>
              </a:solidFill>
              <a:latin typeface="Calibri" pitchFamily="34" charset="0"/>
            </a:endParaRPr>
          </a:p>
        </p:txBody>
      </p:sp>
    </p:spTree>
    <p:extLst>
      <p:ext uri="{BB962C8B-B14F-4D97-AF65-F5344CB8AC3E}">
        <p14:creationId xmlns:p14="http://schemas.microsoft.com/office/powerpoint/2010/main" val="35967560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Text Box 2"/>
          <p:cNvSpPr txBox="1">
            <a:spLocks noChangeArrowheads="1"/>
          </p:cNvSpPr>
          <p:nvPr/>
        </p:nvSpPr>
        <p:spPr bwMode="auto">
          <a:xfrm>
            <a:off x="2051050" y="5013325"/>
            <a:ext cx="48958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70000"/>
              </a:lnSpc>
              <a:spcBef>
                <a:spcPct val="50000"/>
              </a:spcBef>
              <a:spcAft>
                <a:spcPct val="0"/>
              </a:spcAft>
            </a:pPr>
            <a:endParaRPr lang="en-GB" sz="2400" b="1">
              <a:solidFill>
                <a:srgbClr val="3366CC"/>
              </a:solidFill>
              <a:latin typeface="Arial" charset="0"/>
            </a:endParaRPr>
          </a:p>
        </p:txBody>
      </p:sp>
      <p:pic>
        <p:nvPicPr>
          <p:cNvPr id="40346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628775"/>
            <a:ext cx="4318000"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346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638" y="1628775"/>
            <a:ext cx="4318000" cy="252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346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313" y="4221163"/>
            <a:ext cx="4318000"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3463" name="Text Box 7"/>
          <p:cNvSpPr txBox="1">
            <a:spLocks noChangeArrowheads="1"/>
          </p:cNvSpPr>
          <p:nvPr/>
        </p:nvSpPr>
        <p:spPr bwMode="auto">
          <a:xfrm>
            <a:off x="4211638" y="4292600"/>
            <a:ext cx="493236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FontTx/>
              <a:buChar char="•"/>
            </a:pPr>
            <a:r>
              <a:rPr lang="en-GB" sz="1400" b="1" dirty="0" smtClean="0">
                <a:solidFill>
                  <a:schemeClr val="bg2"/>
                </a:solidFill>
                <a:latin typeface="Calibri" pitchFamily="34" charset="0"/>
              </a:rPr>
              <a:t> 22</a:t>
            </a:r>
            <a:r>
              <a:rPr lang="en-GB" sz="1400" b="1" dirty="0">
                <a:solidFill>
                  <a:schemeClr val="bg2"/>
                </a:solidFill>
                <a:latin typeface="Calibri" pitchFamily="34" charset="0"/>
              </a:rPr>
              <a:t>% had used one or more </a:t>
            </a:r>
            <a:r>
              <a:rPr lang="en-GB" sz="1400" b="1" dirty="0" smtClean="0">
                <a:solidFill>
                  <a:schemeClr val="bg2"/>
                </a:solidFill>
                <a:latin typeface="Calibri" pitchFamily="34" charset="0"/>
              </a:rPr>
              <a:t>illicit/recreational </a:t>
            </a:r>
            <a:r>
              <a:rPr lang="en-GB" sz="1400" b="1" dirty="0">
                <a:solidFill>
                  <a:schemeClr val="bg2"/>
                </a:solidFill>
                <a:latin typeface="Calibri" pitchFamily="34" charset="0"/>
              </a:rPr>
              <a:t>drug since learning to dive (62% males, 38% females)</a:t>
            </a:r>
          </a:p>
          <a:p>
            <a:pPr eaLnBrk="0" fontAlgn="base" hangingPunct="0">
              <a:spcBef>
                <a:spcPct val="50000"/>
              </a:spcBef>
              <a:spcAft>
                <a:spcPct val="0"/>
              </a:spcAft>
            </a:pPr>
            <a:r>
              <a:rPr lang="en-US" sz="1400" b="1" dirty="0">
                <a:solidFill>
                  <a:schemeClr val="bg2"/>
                </a:solidFill>
                <a:latin typeface="Calibri" pitchFamily="34" charset="0"/>
              </a:rPr>
              <a:t>     3.5% used one or more drugs in the last 12 months</a:t>
            </a:r>
          </a:p>
          <a:p>
            <a:pPr eaLnBrk="0" fontAlgn="base" hangingPunct="0">
              <a:spcBef>
                <a:spcPct val="50000"/>
              </a:spcBef>
              <a:spcAft>
                <a:spcPct val="0"/>
              </a:spcAft>
            </a:pPr>
            <a:r>
              <a:rPr lang="en-US" sz="1400" b="1" dirty="0">
                <a:solidFill>
                  <a:schemeClr val="bg2"/>
                </a:solidFill>
                <a:latin typeface="Calibri" pitchFamily="34" charset="0"/>
              </a:rPr>
              <a:t>     3% in the last month</a:t>
            </a:r>
          </a:p>
          <a:p>
            <a:pPr eaLnBrk="0" fontAlgn="base" hangingPunct="0">
              <a:spcBef>
                <a:spcPct val="50000"/>
              </a:spcBef>
              <a:spcAft>
                <a:spcPct val="0"/>
              </a:spcAft>
              <a:buFontTx/>
              <a:buChar char="•"/>
            </a:pPr>
            <a:r>
              <a:rPr lang="en-US" sz="1400" b="1" dirty="0" smtClean="0">
                <a:solidFill>
                  <a:schemeClr val="bg2"/>
                </a:solidFill>
                <a:latin typeface="Calibri" pitchFamily="34" charset="0"/>
              </a:rPr>
              <a:t> Cannabis </a:t>
            </a:r>
            <a:r>
              <a:rPr lang="en-US" sz="1400" b="1" dirty="0">
                <a:solidFill>
                  <a:schemeClr val="bg2"/>
                </a:solidFill>
                <a:latin typeface="Calibri" pitchFamily="34" charset="0"/>
              </a:rPr>
              <a:t>was the most used drug</a:t>
            </a:r>
          </a:p>
          <a:p>
            <a:pPr eaLnBrk="0" fontAlgn="base" hangingPunct="0">
              <a:spcBef>
                <a:spcPct val="50000"/>
              </a:spcBef>
              <a:spcAft>
                <a:spcPct val="0"/>
              </a:spcAft>
              <a:buFontTx/>
              <a:buChar char="•"/>
            </a:pPr>
            <a:r>
              <a:rPr lang="en-GB" sz="1400" b="1" dirty="0" smtClean="0">
                <a:solidFill>
                  <a:schemeClr val="bg2"/>
                </a:solidFill>
                <a:latin typeface="Calibri" pitchFamily="34" charset="0"/>
              </a:rPr>
              <a:t> 9</a:t>
            </a:r>
            <a:r>
              <a:rPr lang="en-GB" sz="1400" b="1" dirty="0">
                <a:solidFill>
                  <a:schemeClr val="bg2"/>
                </a:solidFill>
                <a:latin typeface="Calibri" pitchFamily="34" charset="0"/>
              </a:rPr>
              <a:t>% had used a class A drug since learning to dive</a:t>
            </a:r>
          </a:p>
        </p:txBody>
      </p:sp>
      <p:sp>
        <p:nvSpPr>
          <p:cNvPr id="8" name="Text Box 2"/>
          <p:cNvSpPr txBox="1">
            <a:spLocks noChangeArrowheads="1"/>
          </p:cNvSpPr>
          <p:nvPr/>
        </p:nvSpPr>
        <p:spPr bwMode="auto">
          <a:xfrm>
            <a:off x="1043608" y="404813"/>
            <a:ext cx="71062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defRPr/>
            </a:pPr>
            <a:r>
              <a:rPr lang="en-GB" sz="3200" b="1" dirty="0" smtClean="0">
                <a:solidFill>
                  <a:schemeClr val="bg2"/>
                </a:solidFill>
                <a:latin typeface="Calibri" pitchFamily="34" charset="0"/>
              </a:rPr>
              <a:t>Illicit Drugs</a:t>
            </a:r>
            <a:endParaRPr lang="en-GB" sz="3200" b="1" dirty="0">
              <a:solidFill>
                <a:schemeClr val="bg2"/>
              </a:solidFill>
              <a:latin typeface="Calibri" pitchFamily="34" charset="0"/>
            </a:endParaRPr>
          </a:p>
        </p:txBody>
      </p:sp>
      <p:sp>
        <p:nvSpPr>
          <p:cNvPr id="9" name="TextBox 8"/>
          <p:cNvSpPr txBox="1"/>
          <p:nvPr/>
        </p:nvSpPr>
        <p:spPr>
          <a:xfrm>
            <a:off x="234668" y="220147"/>
            <a:ext cx="1617879" cy="369332"/>
          </a:xfrm>
          <a:prstGeom prst="rect">
            <a:avLst/>
          </a:prstGeom>
          <a:noFill/>
        </p:spPr>
        <p:txBody>
          <a:bodyPr wrap="none" rtlCol="0">
            <a:spAutoFit/>
          </a:bodyPr>
          <a:lstStyle/>
          <a:p>
            <a:r>
              <a:rPr lang="en-GB" dirty="0" smtClean="0">
                <a:solidFill>
                  <a:schemeClr val="bg2"/>
                </a:solidFill>
                <a:latin typeface="Calibri" pitchFamily="34" charset="0"/>
              </a:rPr>
              <a:t>DDRC Research</a:t>
            </a:r>
            <a:endParaRPr lang="en-GB" dirty="0">
              <a:solidFill>
                <a:schemeClr val="bg2"/>
              </a:solidFill>
              <a:latin typeface="Calibri" pitchFamily="34" charset="0"/>
            </a:endParaRPr>
          </a:p>
        </p:txBody>
      </p:sp>
    </p:spTree>
    <p:extLst>
      <p:ext uri="{BB962C8B-B14F-4D97-AF65-F5344CB8AC3E}">
        <p14:creationId xmlns:p14="http://schemas.microsoft.com/office/powerpoint/2010/main" val="23471829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Blank Presentation.po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Presentation">
  <a:themeElements>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Blank Presentation.po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1287</TotalTime>
  <Words>3129</Words>
  <Application>Microsoft Office PowerPoint</Application>
  <PresentationFormat>On-screen Show (4:3)</PresentationFormat>
  <Paragraphs>302</Paragraphs>
  <Slides>20</Slides>
  <Notes>20</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Blank Presentation</vt:lpstr>
      <vt:lpstr>Custom Design</vt:lpstr>
      <vt:lpstr>2_Blank Presentation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mstld</dc:creator>
  <cp:lastModifiedBy>mstld</cp:lastModifiedBy>
  <cp:revision>71</cp:revision>
  <cp:lastPrinted>2012-10-18T14:32:17Z</cp:lastPrinted>
  <dcterms:created xsi:type="dcterms:W3CDTF">2012-01-27T15:29:52Z</dcterms:created>
  <dcterms:modified xsi:type="dcterms:W3CDTF">2013-08-19T09:19:05Z</dcterms:modified>
</cp:coreProperties>
</file>