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12" r:id="rId2"/>
    <p:sldMasterId id="2147483715" r:id="rId3"/>
    <p:sldMasterId id="2147483698" r:id="rId4"/>
    <p:sldMasterId id="2147483732" r:id="rId5"/>
  </p:sldMasterIdLst>
  <p:notesMasterIdLst>
    <p:notesMasterId r:id="rId31"/>
  </p:notesMasterIdLst>
  <p:sldIdLst>
    <p:sldId id="298" r:id="rId6"/>
    <p:sldId id="291" r:id="rId7"/>
    <p:sldId id="269" r:id="rId8"/>
    <p:sldId id="293" r:id="rId9"/>
    <p:sldId id="294" r:id="rId10"/>
    <p:sldId id="295" r:id="rId11"/>
    <p:sldId id="296" r:id="rId12"/>
    <p:sldId id="270" r:id="rId13"/>
    <p:sldId id="271" r:id="rId14"/>
    <p:sldId id="263" r:id="rId15"/>
    <p:sldId id="274" r:id="rId16"/>
    <p:sldId id="275" r:id="rId17"/>
    <p:sldId id="276" r:id="rId18"/>
    <p:sldId id="277" r:id="rId19"/>
    <p:sldId id="278" r:id="rId20"/>
    <p:sldId id="280" r:id="rId21"/>
    <p:sldId id="290" r:id="rId22"/>
    <p:sldId id="297" r:id="rId23"/>
    <p:sldId id="283" r:id="rId24"/>
    <p:sldId id="284" r:id="rId25"/>
    <p:sldId id="285" r:id="rId26"/>
    <p:sldId id="286" r:id="rId27"/>
    <p:sldId id="288" r:id="rId28"/>
    <p:sldId id="300" r:id="rId29"/>
    <p:sldId id="299" r:id="rId30"/>
  </p:sldIdLst>
  <p:sldSz cx="9144000" cy="6858000" type="screen4x3"/>
  <p:notesSz cx="6881813" cy="10015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5">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830" autoAdjust="0"/>
    <p:restoredTop sz="64151" autoAdjust="0"/>
  </p:normalViewPr>
  <p:slideViewPr>
    <p:cSldViewPr>
      <p:cViewPr varScale="1">
        <p:scale>
          <a:sx n="43" d="100"/>
          <a:sy n="43" d="100"/>
        </p:scale>
        <p:origin x="2300"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4" d="100"/>
        <a:sy n="74" d="100"/>
      </p:scale>
      <p:origin x="0" y="-730"/>
    </p:cViewPr>
  </p:sorterViewPr>
  <p:notesViewPr>
    <p:cSldViewPr>
      <p:cViewPr>
        <p:scale>
          <a:sx n="150" d="100"/>
          <a:sy n="150" d="100"/>
        </p:scale>
        <p:origin x="-1512" y="-72"/>
      </p:cViewPr>
      <p:guideLst>
        <p:guide orient="horz" pos="3155"/>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stld\Documents\Drugs%20and%20health\Paper%20chart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stld\Documents\Drugs%20and%20health\Paper%20chart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mstld\Documents\Drugs%20and%20health\Paper%20charts.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mstld\Documents\Drugs%20and%20health\Paper%20charts.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stld\Documents\Drugs%20and%20health\Paper%20charts.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mstld\Documents\Drugs%20and%20health\Paper%20char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GB" sz="1200" b="1" i="0" u="none" strike="noStrike" baseline="0">
                <a:solidFill>
                  <a:srgbClr val="000000"/>
                </a:solidFill>
                <a:latin typeface="Arial"/>
                <a:cs typeface="Arial"/>
              </a:rPr>
              <a:t>Type of illicit drugs used</a:t>
            </a:r>
          </a:p>
          <a:p>
            <a:pPr>
              <a:defRPr sz="1200" b="1" i="0" u="none" strike="noStrike" baseline="0">
                <a:solidFill>
                  <a:srgbClr val="000000"/>
                </a:solidFill>
                <a:latin typeface="Arial"/>
                <a:ea typeface="Arial"/>
                <a:cs typeface="Arial"/>
              </a:defRPr>
            </a:pPr>
            <a:r>
              <a:rPr lang="en-GB" sz="900" b="1" i="0" u="none" strike="noStrike" baseline="0">
                <a:solidFill>
                  <a:srgbClr val="000000"/>
                </a:solidFill>
                <a:latin typeface="Arial"/>
                <a:cs typeface="Arial"/>
              </a:rPr>
              <a:t>Some divers reported using more than one drug type</a:t>
            </a:r>
            <a:endParaRPr lang="en-GB"/>
          </a:p>
        </c:rich>
      </c:tx>
      <c:layout>
        <c:manualLayout>
          <c:xMode val="edge"/>
          <c:yMode val="edge"/>
          <c:x val="0.12219959266802444"/>
          <c:y val="3.8194573956210516E-2"/>
        </c:manualLayout>
      </c:layout>
      <c:overlay val="0"/>
      <c:spPr>
        <a:noFill/>
        <a:ln w="25400">
          <a:noFill/>
        </a:ln>
      </c:spPr>
    </c:title>
    <c:autoTitleDeleted val="0"/>
    <c:plotArea>
      <c:layout>
        <c:manualLayout>
          <c:layoutTarget val="inner"/>
          <c:xMode val="edge"/>
          <c:yMode val="edge"/>
          <c:x val="0.17311608961303462"/>
          <c:y val="0.23611191172930138"/>
          <c:w val="0.39307535641547864"/>
          <c:h val="0.67014116123169365"/>
        </c:manualLayout>
      </c:layout>
      <c:pieChart>
        <c:varyColors val="1"/>
        <c:ser>
          <c:idx val="0"/>
          <c:order val="0"/>
          <c:spPr>
            <a:solidFill>
              <a:srgbClr val="9999FF"/>
            </a:solidFill>
            <a:ln w="12700">
              <a:solidFill>
                <a:srgbClr val="000000"/>
              </a:solidFill>
              <a:prstDash val="solid"/>
            </a:ln>
          </c:spPr>
          <c:dPt>
            <c:idx val="0"/>
            <c:bubble3D val="0"/>
            <c:extLst>
              <c:ext xmlns:c16="http://schemas.microsoft.com/office/drawing/2014/chart" uri="{C3380CC4-5D6E-409C-BE32-E72D297353CC}">
                <c16:uniqueId val="{00000000-EF02-403F-B223-08C361EAB222}"/>
              </c:ext>
            </c:extLst>
          </c:dPt>
          <c:dPt>
            <c:idx val="1"/>
            <c:bubble3D val="0"/>
            <c:spPr>
              <a:solidFill>
                <a:srgbClr val="993366"/>
              </a:solidFill>
              <a:ln w="12700">
                <a:solidFill>
                  <a:srgbClr val="000000"/>
                </a:solidFill>
                <a:prstDash val="solid"/>
              </a:ln>
            </c:spPr>
            <c:extLst>
              <c:ext xmlns:c16="http://schemas.microsoft.com/office/drawing/2014/chart" uri="{C3380CC4-5D6E-409C-BE32-E72D297353CC}">
                <c16:uniqueId val="{00000002-EF02-403F-B223-08C361EAB222}"/>
              </c:ext>
            </c:extLst>
          </c:dPt>
          <c:dPt>
            <c:idx val="2"/>
            <c:bubble3D val="0"/>
            <c:spPr>
              <a:solidFill>
                <a:srgbClr val="FFFFCC"/>
              </a:solidFill>
              <a:ln w="12700">
                <a:solidFill>
                  <a:srgbClr val="000000"/>
                </a:solidFill>
                <a:prstDash val="solid"/>
              </a:ln>
            </c:spPr>
            <c:extLst>
              <c:ext xmlns:c16="http://schemas.microsoft.com/office/drawing/2014/chart" uri="{C3380CC4-5D6E-409C-BE32-E72D297353CC}">
                <c16:uniqueId val="{00000004-EF02-403F-B223-08C361EAB222}"/>
              </c:ext>
            </c:extLst>
          </c:dPt>
          <c:dPt>
            <c:idx val="3"/>
            <c:bubble3D val="0"/>
            <c:spPr>
              <a:solidFill>
                <a:srgbClr val="CCFFFF"/>
              </a:solidFill>
              <a:ln w="12700">
                <a:solidFill>
                  <a:srgbClr val="000000"/>
                </a:solidFill>
                <a:prstDash val="solid"/>
              </a:ln>
            </c:spPr>
            <c:extLst>
              <c:ext xmlns:c16="http://schemas.microsoft.com/office/drawing/2014/chart" uri="{C3380CC4-5D6E-409C-BE32-E72D297353CC}">
                <c16:uniqueId val="{00000006-EF02-403F-B223-08C361EAB222}"/>
              </c:ext>
            </c:extLst>
          </c:dPt>
          <c:dPt>
            <c:idx val="4"/>
            <c:bubble3D val="0"/>
            <c:spPr>
              <a:solidFill>
                <a:srgbClr val="660066"/>
              </a:solidFill>
              <a:ln w="12700">
                <a:solidFill>
                  <a:srgbClr val="000000"/>
                </a:solidFill>
                <a:prstDash val="solid"/>
              </a:ln>
            </c:spPr>
            <c:extLst>
              <c:ext xmlns:c16="http://schemas.microsoft.com/office/drawing/2014/chart" uri="{C3380CC4-5D6E-409C-BE32-E72D297353CC}">
                <c16:uniqueId val="{00000008-EF02-403F-B223-08C361EAB222}"/>
              </c:ext>
            </c:extLst>
          </c:dPt>
          <c:dPt>
            <c:idx val="5"/>
            <c:bubble3D val="0"/>
            <c:spPr>
              <a:solidFill>
                <a:srgbClr val="FF8080"/>
              </a:solidFill>
              <a:ln w="12700">
                <a:solidFill>
                  <a:srgbClr val="000000"/>
                </a:solidFill>
                <a:prstDash val="solid"/>
              </a:ln>
            </c:spPr>
            <c:extLst>
              <c:ext xmlns:c16="http://schemas.microsoft.com/office/drawing/2014/chart" uri="{C3380CC4-5D6E-409C-BE32-E72D297353CC}">
                <c16:uniqueId val="{0000000A-EF02-403F-B223-08C361EAB222}"/>
              </c:ext>
            </c:extLst>
          </c:dPt>
          <c:dPt>
            <c:idx val="6"/>
            <c:bubble3D val="0"/>
            <c:spPr>
              <a:solidFill>
                <a:srgbClr val="0066CC"/>
              </a:solidFill>
              <a:ln w="12700">
                <a:solidFill>
                  <a:srgbClr val="000000"/>
                </a:solidFill>
                <a:prstDash val="solid"/>
              </a:ln>
            </c:spPr>
            <c:extLst>
              <c:ext xmlns:c16="http://schemas.microsoft.com/office/drawing/2014/chart" uri="{C3380CC4-5D6E-409C-BE32-E72D297353CC}">
                <c16:uniqueId val="{0000000C-EF02-403F-B223-08C361EAB222}"/>
              </c:ext>
            </c:extLst>
          </c:dPt>
          <c:dPt>
            <c:idx val="7"/>
            <c:bubble3D val="0"/>
            <c:spPr>
              <a:solidFill>
                <a:srgbClr val="CCCCFF"/>
              </a:solidFill>
              <a:ln w="12700">
                <a:solidFill>
                  <a:srgbClr val="000000"/>
                </a:solidFill>
                <a:prstDash val="solid"/>
              </a:ln>
            </c:spPr>
            <c:extLst>
              <c:ext xmlns:c16="http://schemas.microsoft.com/office/drawing/2014/chart" uri="{C3380CC4-5D6E-409C-BE32-E72D297353CC}">
                <c16:uniqueId val="{0000000E-EF02-403F-B223-08C361EAB222}"/>
              </c:ext>
            </c:extLst>
          </c:dPt>
          <c:dPt>
            <c:idx val="8"/>
            <c:bubble3D val="0"/>
            <c:spPr>
              <a:solidFill>
                <a:srgbClr val="000080"/>
              </a:solidFill>
              <a:ln w="12700">
                <a:solidFill>
                  <a:srgbClr val="000000"/>
                </a:solidFill>
                <a:prstDash val="solid"/>
              </a:ln>
            </c:spPr>
            <c:extLst>
              <c:ext xmlns:c16="http://schemas.microsoft.com/office/drawing/2014/chart" uri="{C3380CC4-5D6E-409C-BE32-E72D297353CC}">
                <c16:uniqueId val="{00000010-EF02-403F-B223-08C361EAB222}"/>
              </c:ext>
            </c:extLst>
          </c:dPt>
          <c:dLbls>
            <c:delete val="1"/>
          </c:dLbls>
          <c:cat>
            <c:strRef>
              <c:f>Sheet2!$C$5:$C$13</c:f>
              <c:strCache>
                <c:ptCount val="9"/>
                <c:pt idx="0">
                  <c:v>Cannabis </c:v>
                </c:pt>
                <c:pt idx="1">
                  <c:v>Cocaine </c:v>
                </c:pt>
                <c:pt idx="2">
                  <c:v>Ecstasy </c:v>
                </c:pt>
                <c:pt idx="3">
                  <c:v>Magic mushrooms </c:v>
                </c:pt>
                <c:pt idx="4">
                  <c:v>Amphetamines </c:v>
                </c:pt>
                <c:pt idx="5">
                  <c:v>LSD </c:v>
                </c:pt>
                <c:pt idx="6">
                  <c:v>Tranquillisers </c:v>
                </c:pt>
                <c:pt idx="7">
                  <c:v>Barbiturates </c:v>
                </c:pt>
                <c:pt idx="8">
                  <c:v>Heroin </c:v>
                </c:pt>
              </c:strCache>
            </c:strRef>
          </c:cat>
          <c:val>
            <c:numRef>
              <c:f>Sheet2!$D$5:$D$13</c:f>
              <c:numCache>
                <c:formatCode>0%</c:formatCode>
                <c:ptCount val="9"/>
                <c:pt idx="0">
                  <c:v>0.46</c:v>
                </c:pt>
                <c:pt idx="1">
                  <c:v>0.14000000000000001</c:v>
                </c:pt>
                <c:pt idx="2">
                  <c:v>0.09</c:v>
                </c:pt>
                <c:pt idx="3">
                  <c:v>0.09</c:v>
                </c:pt>
                <c:pt idx="4">
                  <c:v>0.09</c:v>
                </c:pt>
                <c:pt idx="5">
                  <c:v>0.08</c:v>
                </c:pt>
                <c:pt idx="6">
                  <c:v>0.03</c:v>
                </c:pt>
                <c:pt idx="7">
                  <c:v>0.01</c:v>
                </c:pt>
                <c:pt idx="8">
                  <c:v>0.01</c:v>
                </c:pt>
              </c:numCache>
            </c:numRef>
          </c:val>
          <c:extLst>
            <c:ext xmlns:c16="http://schemas.microsoft.com/office/drawing/2014/chart" uri="{C3380CC4-5D6E-409C-BE32-E72D297353CC}">
              <c16:uniqueId val="{00000011-EF02-403F-B223-08C361EAB222}"/>
            </c:ext>
          </c:extLst>
        </c:ser>
        <c:dLbls>
          <c:showLegendKey val="0"/>
          <c:showVal val="0"/>
          <c:showCatName val="0"/>
          <c:showSerName val="0"/>
          <c:showPercent val="1"/>
          <c:showBubbleSize val="0"/>
          <c:showLeaderLines val="1"/>
        </c:dLbls>
        <c:firstSliceAng val="0"/>
      </c:pieChart>
      <c:spPr>
        <a:noFill/>
        <a:ln w="25400">
          <a:noFill/>
        </a:ln>
      </c:spPr>
    </c:plotArea>
    <c:legend>
      <c:legendPos val="r"/>
      <c:layout>
        <c:manualLayout>
          <c:xMode val="edge"/>
          <c:yMode val="edge"/>
          <c:x val="0.60488798370672103"/>
          <c:y val="0.20787550141138017"/>
          <c:w val="0.38492871690427699"/>
          <c:h val="0.75347477713615296"/>
        </c:manualLayout>
      </c:layout>
      <c:overlay val="0"/>
      <c:spPr>
        <a:solidFill>
          <a:srgbClr val="FFFFFF"/>
        </a:solidFill>
        <a:ln w="25400">
          <a:noFill/>
        </a:ln>
      </c:spPr>
      <c:txPr>
        <a:bodyPr/>
        <a:lstStyle/>
        <a:p>
          <a:pPr>
            <a:defRPr sz="1010"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GB" sz="1200" b="1" i="0" u="none" strike="noStrike" baseline="0">
                <a:solidFill>
                  <a:srgbClr val="000000"/>
                </a:solidFill>
                <a:latin typeface="Arial"/>
                <a:cs typeface="Arial"/>
              </a:rPr>
              <a:t>Type of illicit drugs used</a:t>
            </a:r>
          </a:p>
          <a:p>
            <a:pPr>
              <a:defRPr sz="1200" b="1" i="0" u="none" strike="noStrike" baseline="0">
                <a:solidFill>
                  <a:srgbClr val="000000"/>
                </a:solidFill>
                <a:latin typeface="Arial"/>
                <a:ea typeface="Arial"/>
                <a:cs typeface="Arial"/>
              </a:defRPr>
            </a:pPr>
            <a:r>
              <a:rPr lang="en-GB" sz="900" b="1" i="0" u="none" strike="noStrike" baseline="0">
                <a:solidFill>
                  <a:srgbClr val="000000"/>
                </a:solidFill>
                <a:latin typeface="Arial"/>
                <a:cs typeface="Arial"/>
              </a:rPr>
              <a:t>Some divers reported using more than one drug type</a:t>
            </a:r>
            <a:endParaRPr lang="en-GB"/>
          </a:p>
        </c:rich>
      </c:tx>
      <c:layout>
        <c:manualLayout>
          <c:xMode val="edge"/>
          <c:yMode val="edge"/>
          <c:x val="0.12219959266802444"/>
          <c:y val="3.8194573956210516E-2"/>
        </c:manualLayout>
      </c:layout>
      <c:overlay val="0"/>
      <c:spPr>
        <a:noFill/>
        <a:ln w="25400">
          <a:noFill/>
        </a:ln>
      </c:spPr>
    </c:title>
    <c:autoTitleDeleted val="0"/>
    <c:plotArea>
      <c:layout>
        <c:manualLayout>
          <c:layoutTarget val="inner"/>
          <c:xMode val="edge"/>
          <c:yMode val="edge"/>
          <c:x val="0.17311608961303462"/>
          <c:y val="0.23611191172930138"/>
          <c:w val="0.39307535641547864"/>
          <c:h val="0.67014116123169365"/>
        </c:manualLayout>
      </c:layout>
      <c:pieChart>
        <c:varyColors val="1"/>
        <c:ser>
          <c:idx val="0"/>
          <c:order val="0"/>
          <c:spPr>
            <a:solidFill>
              <a:srgbClr val="9999FF"/>
            </a:solidFill>
            <a:ln w="12700">
              <a:solidFill>
                <a:srgbClr val="000000"/>
              </a:solidFill>
              <a:prstDash val="solid"/>
            </a:ln>
          </c:spPr>
          <c:dPt>
            <c:idx val="0"/>
            <c:bubble3D val="0"/>
            <c:extLst>
              <c:ext xmlns:c16="http://schemas.microsoft.com/office/drawing/2014/chart" uri="{C3380CC4-5D6E-409C-BE32-E72D297353CC}">
                <c16:uniqueId val="{00000000-16F8-4380-808B-F4D9E371B506}"/>
              </c:ext>
            </c:extLst>
          </c:dPt>
          <c:dPt>
            <c:idx val="1"/>
            <c:bubble3D val="0"/>
            <c:spPr>
              <a:solidFill>
                <a:srgbClr val="993366"/>
              </a:solidFill>
              <a:ln w="12700">
                <a:solidFill>
                  <a:srgbClr val="000000"/>
                </a:solidFill>
                <a:prstDash val="solid"/>
              </a:ln>
            </c:spPr>
            <c:extLst>
              <c:ext xmlns:c16="http://schemas.microsoft.com/office/drawing/2014/chart" uri="{C3380CC4-5D6E-409C-BE32-E72D297353CC}">
                <c16:uniqueId val="{00000002-16F8-4380-808B-F4D9E371B506}"/>
              </c:ext>
            </c:extLst>
          </c:dPt>
          <c:dPt>
            <c:idx val="2"/>
            <c:bubble3D val="0"/>
            <c:spPr>
              <a:solidFill>
                <a:srgbClr val="FFFFCC"/>
              </a:solidFill>
              <a:ln w="12700">
                <a:solidFill>
                  <a:srgbClr val="000000"/>
                </a:solidFill>
                <a:prstDash val="solid"/>
              </a:ln>
            </c:spPr>
            <c:extLst>
              <c:ext xmlns:c16="http://schemas.microsoft.com/office/drawing/2014/chart" uri="{C3380CC4-5D6E-409C-BE32-E72D297353CC}">
                <c16:uniqueId val="{00000004-16F8-4380-808B-F4D9E371B506}"/>
              </c:ext>
            </c:extLst>
          </c:dPt>
          <c:dPt>
            <c:idx val="3"/>
            <c:bubble3D val="0"/>
            <c:spPr>
              <a:solidFill>
                <a:srgbClr val="CCFFFF"/>
              </a:solidFill>
              <a:ln w="12700">
                <a:solidFill>
                  <a:srgbClr val="000000"/>
                </a:solidFill>
                <a:prstDash val="solid"/>
              </a:ln>
            </c:spPr>
            <c:extLst>
              <c:ext xmlns:c16="http://schemas.microsoft.com/office/drawing/2014/chart" uri="{C3380CC4-5D6E-409C-BE32-E72D297353CC}">
                <c16:uniqueId val="{00000006-16F8-4380-808B-F4D9E371B506}"/>
              </c:ext>
            </c:extLst>
          </c:dPt>
          <c:dPt>
            <c:idx val="4"/>
            <c:bubble3D val="0"/>
            <c:spPr>
              <a:solidFill>
                <a:srgbClr val="660066"/>
              </a:solidFill>
              <a:ln w="12700">
                <a:solidFill>
                  <a:srgbClr val="000000"/>
                </a:solidFill>
                <a:prstDash val="solid"/>
              </a:ln>
            </c:spPr>
            <c:extLst>
              <c:ext xmlns:c16="http://schemas.microsoft.com/office/drawing/2014/chart" uri="{C3380CC4-5D6E-409C-BE32-E72D297353CC}">
                <c16:uniqueId val="{00000008-16F8-4380-808B-F4D9E371B506}"/>
              </c:ext>
            </c:extLst>
          </c:dPt>
          <c:dPt>
            <c:idx val="5"/>
            <c:bubble3D val="0"/>
            <c:spPr>
              <a:solidFill>
                <a:srgbClr val="FF8080"/>
              </a:solidFill>
              <a:ln w="12700">
                <a:solidFill>
                  <a:srgbClr val="000000"/>
                </a:solidFill>
                <a:prstDash val="solid"/>
              </a:ln>
            </c:spPr>
            <c:extLst>
              <c:ext xmlns:c16="http://schemas.microsoft.com/office/drawing/2014/chart" uri="{C3380CC4-5D6E-409C-BE32-E72D297353CC}">
                <c16:uniqueId val="{0000000A-16F8-4380-808B-F4D9E371B506}"/>
              </c:ext>
            </c:extLst>
          </c:dPt>
          <c:dPt>
            <c:idx val="6"/>
            <c:bubble3D val="0"/>
            <c:spPr>
              <a:solidFill>
                <a:srgbClr val="0066CC"/>
              </a:solidFill>
              <a:ln w="12700">
                <a:solidFill>
                  <a:srgbClr val="000000"/>
                </a:solidFill>
                <a:prstDash val="solid"/>
              </a:ln>
            </c:spPr>
            <c:extLst>
              <c:ext xmlns:c16="http://schemas.microsoft.com/office/drawing/2014/chart" uri="{C3380CC4-5D6E-409C-BE32-E72D297353CC}">
                <c16:uniqueId val="{0000000C-16F8-4380-808B-F4D9E371B506}"/>
              </c:ext>
            </c:extLst>
          </c:dPt>
          <c:dPt>
            <c:idx val="7"/>
            <c:bubble3D val="0"/>
            <c:spPr>
              <a:solidFill>
                <a:srgbClr val="CCCCFF"/>
              </a:solidFill>
              <a:ln w="12700">
                <a:solidFill>
                  <a:srgbClr val="000000"/>
                </a:solidFill>
                <a:prstDash val="solid"/>
              </a:ln>
            </c:spPr>
            <c:extLst>
              <c:ext xmlns:c16="http://schemas.microsoft.com/office/drawing/2014/chart" uri="{C3380CC4-5D6E-409C-BE32-E72D297353CC}">
                <c16:uniqueId val="{0000000E-16F8-4380-808B-F4D9E371B506}"/>
              </c:ext>
            </c:extLst>
          </c:dPt>
          <c:dPt>
            <c:idx val="8"/>
            <c:bubble3D val="0"/>
            <c:spPr>
              <a:solidFill>
                <a:srgbClr val="000080"/>
              </a:solidFill>
              <a:ln w="12700">
                <a:solidFill>
                  <a:srgbClr val="000000"/>
                </a:solidFill>
                <a:prstDash val="solid"/>
              </a:ln>
            </c:spPr>
            <c:extLst>
              <c:ext xmlns:c16="http://schemas.microsoft.com/office/drawing/2014/chart" uri="{C3380CC4-5D6E-409C-BE32-E72D297353CC}">
                <c16:uniqueId val="{00000010-16F8-4380-808B-F4D9E371B506}"/>
              </c:ext>
            </c:extLst>
          </c:dPt>
          <c:dLbls>
            <c:delete val="1"/>
          </c:dLbls>
          <c:cat>
            <c:strRef>
              <c:f>Sheet2!$C$5:$C$13</c:f>
              <c:strCache>
                <c:ptCount val="9"/>
                <c:pt idx="0">
                  <c:v>Cannabis </c:v>
                </c:pt>
                <c:pt idx="1">
                  <c:v>Cocaine </c:v>
                </c:pt>
                <c:pt idx="2">
                  <c:v>Ecstasy </c:v>
                </c:pt>
                <c:pt idx="3">
                  <c:v>Magic mushrooms </c:v>
                </c:pt>
                <c:pt idx="4">
                  <c:v>Amphetamines </c:v>
                </c:pt>
                <c:pt idx="5">
                  <c:v>LSD </c:v>
                </c:pt>
                <c:pt idx="6">
                  <c:v>Tranquillisers </c:v>
                </c:pt>
                <c:pt idx="7">
                  <c:v>Barbiturates </c:v>
                </c:pt>
                <c:pt idx="8">
                  <c:v>Heroin </c:v>
                </c:pt>
              </c:strCache>
            </c:strRef>
          </c:cat>
          <c:val>
            <c:numRef>
              <c:f>Sheet2!$D$5:$D$13</c:f>
              <c:numCache>
                <c:formatCode>0%</c:formatCode>
                <c:ptCount val="9"/>
                <c:pt idx="0">
                  <c:v>0.46</c:v>
                </c:pt>
                <c:pt idx="1">
                  <c:v>0.14000000000000001</c:v>
                </c:pt>
                <c:pt idx="2">
                  <c:v>0.09</c:v>
                </c:pt>
                <c:pt idx="3">
                  <c:v>0.09</c:v>
                </c:pt>
                <c:pt idx="4">
                  <c:v>0.09</c:v>
                </c:pt>
                <c:pt idx="5">
                  <c:v>0.08</c:v>
                </c:pt>
                <c:pt idx="6">
                  <c:v>0.03</c:v>
                </c:pt>
                <c:pt idx="7">
                  <c:v>0.01</c:v>
                </c:pt>
                <c:pt idx="8">
                  <c:v>0.01</c:v>
                </c:pt>
              </c:numCache>
            </c:numRef>
          </c:val>
          <c:extLst>
            <c:ext xmlns:c16="http://schemas.microsoft.com/office/drawing/2014/chart" uri="{C3380CC4-5D6E-409C-BE32-E72D297353CC}">
              <c16:uniqueId val="{00000011-16F8-4380-808B-F4D9E371B506}"/>
            </c:ext>
          </c:extLst>
        </c:ser>
        <c:dLbls>
          <c:showLegendKey val="0"/>
          <c:showVal val="0"/>
          <c:showCatName val="0"/>
          <c:showSerName val="0"/>
          <c:showPercent val="1"/>
          <c:showBubbleSize val="0"/>
          <c:showLeaderLines val="1"/>
        </c:dLbls>
        <c:firstSliceAng val="0"/>
      </c:pieChart>
      <c:spPr>
        <a:noFill/>
        <a:ln w="25400">
          <a:noFill/>
        </a:ln>
      </c:spPr>
    </c:plotArea>
    <c:legend>
      <c:legendPos val="r"/>
      <c:layout>
        <c:manualLayout>
          <c:xMode val="edge"/>
          <c:yMode val="edge"/>
          <c:x val="0.60488798370672103"/>
          <c:y val="0.20787550141138017"/>
          <c:w val="0.38492871690427699"/>
          <c:h val="0.75347477713615296"/>
        </c:manualLayout>
      </c:layout>
      <c:overlay val="0"/>
      <c:spPr>
        <a:solidFill>
          <a:srgbClr val="FFFFFF"/>
        </a:solidFill>
        <a:ln w="25400">
          <a:noFill/>
        </a:ln>
      </c:spPr>
      <c:txPr>
        <a:bodyPr/>
        <a:lstStyle/>
        <a:p>
          <a:pPr>
            <a:defRPr sz="1010"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GB"/>
              <a:t> Hallucinogen and Stimulant Use Within the Drug Group</a:t>
            </a:r>
          </a:p>
        </c:rich>
      </c:tx>
      <c:layout>
        <c:manualLayout>
          <c:xMode val="edge"/>
          <c:yMode val="edge"/>
          <c:x val="0.11964285714285715"/>
          <c:y val="3.9867174306955827E-2"/>
        </c:manualLayout>
      </c:layout>
      <c:overlay val="0"/>
      <c:spPr>
        <a:noFill/>
        <a:ln w="25400">
          <a:noFill/>
        </a:ln>
      </c:spPr>
    </c:title>
    <c:autoTitleDeleted val="0"/>
    <c:plotArea>
      <c:layout>
        <c:manualLayout>
          <c:layoutTarget val="inner"/>
          <c:xMode val="edge"/>
          <c:yMode val="edge"/>
          <c:x val="0.15357142857142858"/>
          <c:y val="0.22923625226499603"/>
          <c:w val="0.36428571428571427"/>
          <c:h val="0.67774196321824909"/>
        </c:manualLayout>
      </c:layout>
      <c:pieChart>
        <c:varyColors val="1"/>
        <c:ser>
          <c:idx val="0"/>
          <c:order val="0"/>
          <c:spPr>
            <a:solidFill>
              <a:srgbClr val="9999FF"/>
            </a:solidFill>
            <a:ln w="12700">
              <a:solidFill>
                <a:srgbClr val="000000"/>
              </a:solidFill>
              <a:prstDash val="solid"/>
            </a:ln>
          </c:spPr>
          <c:dPt>
            <c:idx val="0"/>
            <c:bubble3D val="0"/>
            <c:extLst>
              <c:ext xmlns:c16="http://schemas.microsoft.com/office/drawing/2014/chart" uri="{C3380CC4-5D6E-409C-BE32-E72D297353CC}">
                <c16:uniqueId val="{00000000-3765-4679-A661-60BA2032FC6A}"/>
              </c:ext>
            </c:extLst>
          </c:dPt>
          <c:dPt>
            <c:idx val="1"/>
            <c:bubble3D val="0"/>
            <c:spPr>
              <a:solidFill>
                <a:srgbClr val="993366"/>
              </a:solidFill>
              <a:ln w="12700">
                <a:solidFill>
                  <a:srgbClr val="000000"/>
                </a:solidFill>
                <a:prstDash val="solid"/>
              </a:ln>
            </c:spPr>
            <c:extLst>
              <c:ext xmlns:c16="http://schemas.microsoft.com/office/drawing/2014/chart" uri="{C3380CC4-5D6E-409C-BE32-E72D297353CC}">
                <c16:uniqueId val="{00000002-3765-4679-A661-60BA2032FC6A}"/>
              </c:ext>
            </c:extLst>
          </c:dPt>
          <c:dPt>
            <c:idx val="2"/>
            <c:bubble3D val="0"/>
            <c:spPr>
              <a:solidFill>
                <a:srgbClr val="FFFFCC"/>
              </a:solidFill>
              <a:ln w="12700">
                <a:solidFill>
                  <a:srgbClr val="000000"/>
                </a:solidFill>
                <a:prstDash val="solid"/>
              </a:ln>
            </c:spPr>
            <c:extLst>
              <c:ext xmlns:c16="http://schemas.microsoft.com/office/drawing/2014/chart" uri="{C3380CC4-5D6E-409C-BE32-E72D297353CC}">
                <c16:uniqueId val="{00000004-3765-4679-A661-60BA2032FC6A}"/>
              </c:ext>
            </c:extLst>
          </c:dPt>
          <c:dPt>
            <c:idx val="3"/>
            <c:bubble3D val="0"/>
            <c:spPr>
              <a:solidFill>
                <a:srgbClr val="CCFFFF"/>
              </a:solidFill>
              <a:ln w="12700">
                <a:solidFill>
                  <a:srgbClr val="000000"/>
                </a:solidFill>
                <a:prstDash val="solid"/>
              </a:ln>
            </c:spPr>
            <c:extLst>
              <c:ext xmlns:c16="http://schemas.microsoft.com/office/drawing/2014/chart" uri="{C3380CC4-5D6E-409C-BE32-E72D297353CC}">
                <c16:uniqueId val="{00000006-3765-4679-A661-60BA2032FC6A}"/>
              </c:ext>
            </c:extLst>
          </c:dPt>
          <c:dPt>
            <c:idx val="4"/>
            <c:bubble3D val="0"/>
            <c:spPr>
              <a:solidFill>
                <a:srgbClr val="660066"/>
              </a:solidFill>
              <a:ln w="12700">
                <a:solidFill>
                  <a:srgbClr val="000000"/>
                </a:solidFill>
                <a:prstDash val="solid"/>
              </a:ln>
            </c:spPr>
            <c:extLst>
              <c:ext xmlns:c16="http://schemas.microsoft.com/office/drawing/2014/chart" uri="{C3380CC4-5D6E-409C-BE32-E72D297353CC}">
                <c16:uniqueId val="{00000008-3765-4679-A661-60BA2032FC6A}"/>
              </c:ext>
            </c:extLst>
          </c:dPt>
          <c:dLbls>
            <c:delete val="1"/>
          </c:dLbls>
          <c:cat>
            <c:strRef>
              <c:f>Sheet1!$D$12:$D$16</c:f>
              <c:strCache>
                <c:ptCount val="5"/>
                <c:pt idx="0">
                  <c:v>Hallucinogens </c:v>
                </c:pt>
                <c:pt idx="1">
                  <c:v>Stimulants</c:v>
                </c:pt>
                <c:pt idx="2">
                  <c:v>Stimulants and hallucinogens </c:v>
                </c:pt>
                <c:pt idx="3">
                  <c:v>Stimulants, hallucinogens, tranquillisers</c:v>
                </c:pt>
                <c:pt idx="4">
                  <c:v>Tranquillisers </c:v>
                </c:pt>
              </c:strCache>
            </c:strRef>
          </c:cat>
          <c:val>
            <c:numRef>
              <c:f>Sheet1!$E$12:$E$16</c:f>
              <c:numCache>
                <c:formatCode>0%</c:formatCode>
                <c:ptCount val="5"/>
                <c:pt idx="0">
                  <c:v>0.67</c:v>
                </c:pt>
                <c:pt idx="1">
                  <c:v>0.03</c:v>
                </c:pt>
                <c:pt idx="2">
                  <c:v>0.23</c:v>
                </c:pt>
                <c:pt idx="3">
                  <c:v>0.06</c:v>
                </c:pt>
                <c:pt idx="4">
                  <c:v>0.01</c:v>
                </c:pt>
              </c:numCache>
            </c:numRef>
          </c:val>
          <c:extLst>
            <c:ext xmlns:c16="http://schemas.microsoft.com/office/drawing/2014/chart" uri="{C3380CC4-5D6E-409C-BE32-E72D297353CC}">
              <c16:uniqueId val="{00000009-3765-4679-A661-60BA2032FC6A}"/>
            </c:ext>
          </c:extLst>
        </c:ser>
        <c:dLbls>
          <c:showLegendKey val="0"/>
          <c:showVal val="1"/>
          <c:showCatName val="0"/>
          <c:showSerName val="0"/>
          <c:showPercent val="0"/>
          <c:showBubbleSize val="0"/>
          <c:showLeaderLines val="1"/>
        </c:dLbls>
        <c:firstSliceAng val="0"/>
      </c:pieChart>
      <c:spPr>
        <a:noFill/>
        <a:ln w="25400">
          <a:noFill/>
        </a:ln>
      </c:spPr>
    </c:plotArea>
    <c:legend>
      <c:legendPos val="r"/>
      <c:layout>
        <c:manualLayout>
          <c:xMode val="edge"/>
          <c:yMode val="edge"/>
          <c:x val="0.61071428571428577"/>
          <c:y val="0.22591398773941637"/>
          <c:w val="0.38035714285714284"/>
          <c:h val="0.76412084088332011"/>
        </c:manualLayout>
      </c:layout>
      <c:overlay val="0"/>
      <c:spPr>
        <a:solidFill>
          <a:srgbClr val="FFFFFF"/>
        </a:solidFill>
        <a:ln w="25400">
          <a:noFill/>
        </a:ln>
      </c:spPr>
      <c:txPr>
        <a:bodyPr/>
        <a:lstStyle/>
        <a:p>
          <a:pPr>
            <a:defRPr sz="1010"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GB" sz="1200" b="1" i="0" u="none" strike="noStrike" baseline="0">
                <a:solidFill>
                  <a:srgbClr val="000000"/>
                </a:solidFill>
                <a:latin typeface="Arial"/>
                <a:cs typeface="Arial"/>
              </a:rPr>
              <a:t>Type of illicit drugs used</a:t>
            </a:r>
          </a:p>
          <a:p>
            <a:pPr>
              <a:defRPr sz="1200" b="1" i="0" u="none" strike="noStrike" baseline="0">
                <a:solidFill>
                  <a:srgbClr val="000000"/>
                </a:solidFill>
                <a:latin typeface="Arial"/>
                <a:ea typeface="Arial"/>
                <a:cs typeface="Arial"/>
              </a:defRPr>
            </a:pPr>
            <a:r>
              <a:rPr lang="en-GB" sz="900" b="1" i="0" u="none" strike="noStrike" baseline="0">
                <a:solidFill>
                  <a:srgbClr val="000000"/>
                </a:solidFill>
                <a:latin typeface="Arial"/>
                <a:cs typeface="Arial"/>
              </a:rPr>
              <a:t>Some divers reported using more than one drug type</a:t>
            </a:r>
            <a:endParaRPr lang="en-GB"/>
          </a:p>
        </c:rich>
      </c:tx>
      <c:layout>
        <c:manualLayout>
          <c:xMode val="edge"/>
          <c:yMode val="edge"/>
          <c:x val="0.12219959266802444"/>
          <c:y val="3.8194573956210516E-2"/>
        </c:manualLayout>
      </c:layout>
      <c:overlay val="0"/>
      <c:spPr>
        <a:noFill/>
        <a:ln w="25400">
          <a:noFill/>
        </a:ln>
      </c:spPr>
    </c:title>
    <c:autoTitleDeleted val="0"/>
    <c:plotArea>
      <c:layout>
        <c:manualLayout>
          <c:layoutTarget val="inner"/>
          <c:xMode val="edge"/>
          <c:yMode val="edge"/>
          <c:x val="0.17311608961303462"/>
          <c:y val="0.23611191172930138"/>
          <c:w val="0.39307535641547864"/>
          <c:h val="0.67014116123169365"/>
        </c:manualLayout>
      </c:layout>
      <c:pieChart>
        <c:varyColors val="1"/>
        <c:ser>
          <c:idx val="0"/>
          <c:order val="0"/>
          <c:spPr>
            <a:solidFill>
              <a:srgbClr val="9999FF"/>
            </a:solidFill>
            <a:ln w="12700">
              <a:solidFill>
                <a:srgbClr val="000000"/>
              </a:solidFill>
              <a:prstDash val="solid"/>
            </a:ln>
          </c:spPr>
          <c:dPt>
            <c:idx val="0"/>
            <c:bubble3D val="0"/>
            <c:extLst>
              <c:ext xmlns:c16="http://schemas.microsoft.com/office/drawing/2014/chart" uri="{C3380CC4-5D6E-409C-BE32-E72D297353CC}">
                <c16:uniqueId val="{00000000-2B37-4391-9EA9-B011AAD4421C}"/>
              </c:ext>
            </c:extLst>
          </c:dPt>
          <c:dPt>
            <c:idx val="1"/>
            <c:bubble3D val="0"/>
            <c:spPr>
              <a:solidFill>
                <a:srgbClr val="993366"/>
              </a:solidFill>
              <a:ln w="12700">
                <a:solidFill>
                  <a:srgbClr val="000000"/>
                </a:solidFill>
                <a:prstDash val="solid"/>
              </a:ln>
            </c:spPr>
            <c:extLst>
              <c:ext xmlns:c16="http://schemas.microsoft.com/office/drawing/2014/chart" uri="{C3380CC4-5D6E-409C-BE32-E72D297353CC}">
                <c16:uniqueId val="{00000002-2B37-4391-9EA9-B011AAD4421C}"/>
              </c:ext>
            </c:extLst>
          </c:dPt>
          <c:dPt>
            <c:idx val="2"/>
            <c:bubble3D val="0"/>
            <c:spPr>
              <a:solidFill>
                <a:srgbClr val="FFFFCC"/>
              </a:solidFill>
              <a:ln w="12700">
                <a:solidFill>
                  <a:srgbClr val="000000"/>
                </a:solidFill>
                <a:prstDash val="solid"/>
              </a:ln>
            </c:spPr>
            <c:extLst>
              <c:ext xmlns:c16="http://schemas.microsoft.com/office/drawing/2014/chart" uri="{C3380CC4-5D6E-409C-BE32-E72D297353CC}">
                <c16:uniqueId val="{00000004-2B37-4391-9EA9-B011AAD4421C}"/>
              </c:ext>
            </c:extLst>
          </c:dPt>
          <c:dPt>
            <c:idx val="3"/>
            <c:bubble3D val="0"/>
            <c:spPr>
              <a:solidFill>
                <a:srgbClr val="CCFFFF"/>
              </a:solidFill>
              <a:ln w="12700">
                <a:solidFill>
                  <a:srgbClr val="000000"/>
                </a:solidFill>
                <a:prstDash val="solid"/>
              </a:ln>
            </c:spPr>
            <c:extLst>
              <c:ext xmlns:c16="http://schemas.microsoft.com/office/drawing/2014/chart" uri="{C3380CC4-5D6E-409C-BE32-E72D297353CC}">
                <c16:uniqueId val="{00000006-2B37-4391-9EA9-B011AAD4421C}"/>
              </c:ext>
            </c:extLst>
          </c:dPt>
          <c:dPt>
            <c:idx val="4"/>
            <c:bubble3D val="0"/>
            <c:spPr>
              <a:solidFill>
                <a:srgbClr val="660066"/>
              </a:solidFill>
              <a:ln w="12700">
                <a:solidFill>
                  <a:srgbClr val="000000"/>
                </a:solidFill>
                <a:prstDash val="solid"/>
              </a:ln>
            </c:spPr>
            <c:extLst>
              <c:ext xmlns:c16="http://schemas.microsoft.com/office/drawing/2014/chart" uri="{C3380CC4-5D6E-409C-BE32-E72D297353CC}">
                <c16:uniqueId val="{00000008-2B37-4391-9EA9-B011AAD4421C}"/>
              </c:ext>
            </c:extLst>
          </c:dPt>
          <c:dPt>
            <c:idx val="5"/>
            <c:bubble3D val="0"/>
            <c:spPr>
              <a:solidFill>
                <a:srgbClr val="FF8080"/>
              </a:solidFill>
              <a:ln w="12700">
                <a:solidFill>
                  <a:srgbClr val="000000"/>
                </a:solidFill>
                <a:prstDash val="solid"/>
              </a:ln>
            </c:spPr>
            <c:extLst>
              <c:ext xmlns:c16="http://schemas.microsoft.com/office/drawing/2014/chart" uri="{C3380CC4-5D6E-409C-BE32-E72D297353CC}">
                <c16:uniqueId val="{0000000A-2B37-4391-9EA9-B011AAD4421C}"/>
              </c:ext>
            </c:extLst>
          </c:dPt>
          <c:dPt>
            <c:idx val="6"/>
            <c:bubble3D val="0"/>
            <c:spPr>
              <a:solidFill>
                <a:srgbClr val="0066CC"/>
              </a:solidFill>
              <a:ln w="12700">
                <a:solidFill>
                  <a:srgbClr val="000000"/>
                </a:solidFill>
                <a:prstDash val="solid"/>
              </a:ln>
            </c:spPr>
            <c:extLst>
              <c:ext xmlns:c16="http://schemas.microsoft.com/office/drawing/2014/chart" uri="{C3380CC4-5D6E-409C-BE32-E72D297353CC}">
                <c16:uniqueId val="{0000000C-2B37-4391-9EA9-B011AAD4421C}"/>
              </c:ext>
            </c:extLst>
          </c:dPt>
          <c:dPt>
            <c:idx val="7"/>
            <c:bubble3D val="0"/>
            <c:spPr>
              <a:solidFill>
                <a:srgbClr val="CCCCFF"/>
              </a:solidFill>
              <a:ln w="12700">
                <a:solidFill>
                  <a:srgbClr val="000000"/>
                </a:solidFill>
                <a:prstDash val="solid"/>
              </a:ln>
            </c:spPr>
            <c:extLst>
              <c:ext xmlns:c16="http://schemas.microsoft.com/office/drawing/2014/chart" uri="{C3380CC4-5D6E-409C-BE32-E72D297353CC}">
                <c16:uniqueId val="{0000000E-2B37-4391-9EA9-B011AAD4421C}"/>
              </c:ext>
            </c:extLst>
          </c:dPt>
          <c:dPt>
            <c:idx val="8"/>
            <c:bubble3D val="0"/>
            <c:spPr>
              <a:solidFill>
                <a:srgbClr val="000080"/>
              </a:solidFill>
              <a:ln w="12700">
                <a:solidFill>
                  <a:srgbClr val="000000"/>
                </a:solidFill>
                <a:prstDash val="solid"/>
              </a:ln>
            </c:spPr>
            <c:extLst>
              <c:ext xmlns:c16="http://schemas.microsoft.com/office/drawing/2014/chart" uri="{C3380CC4-5D6E-409C-BE32-E72D297353CC}">
                <c16:uniqueId val="{00000010-2B37-4391-9EA9-B011AAD4421C}"/>
              </c:ext>
            </c:extLst>
          </c:dPt>
          <c:dLbls>
            <c:delete val="1"/>
          </c:dLbls>
          <c:cat>
            <c:strRef>
              <c:f>Sheet2!$C$5:$C$13</c:f>
              <c:strCache>
                <c:ptCount val="9"/>
                <c:pt idx="0">
                  <c:v>Cannabis </c:v>
                </c:pt>
                <c:pt idx="1">
                  <c:v>Cocaine </c:v>
                </c:pt>
                <c:pt idx="2">
                  <c:v>Ecstasy </c:v>
                </c:pt>
                <c:pt idx="3">
                  <c:v>Magic mushrooms </c:v>
                </c:pt>
                <c:pt idx="4">
                  <c:v>Amphetamines </c:v>
                </c:pt>
                <c:pt idx="5">
                  <c:v>LSD </c:v>
                </c:pt>
                <c:pt idx="6">
                  <c:v>Tranquillisers </c:v>
                </c:pt>
                <c:pt idx="7">
                  <c:v>Barbiturates </c:v>
                </c:pt>
                <c:pt idx="8">
                  <c:v>Heroin </c:v>
                </c:pt>
              </c:strCache>
            </c:strRef>
          </c:cat>
          <c:val>
            <c:numRef>
              <c:f>Sheet2!$D$5:$D$13</c:f>
              <c:numCache>
                <c:formatCode>0%</c:formatCode>
                <c:ptCount val="9"/>
                <c:pt idx="0">
                  <c:v>0.46</c:v>
                </c:pt>
                <c:pt idx="1">
                  <c:v>0.14000000000000001</c:v>
                </c:pt>
                <c:pt idx="2">
                  <c:v>0.09</c:v>
                </c:pt>
                <c:pt idx="3">
                  <c:v>0.09</c:v>
                </c:pt>
                <c:pt idx="4">
                  <c:v>0.09</c:v>
                </c:pt>
                <c:pt idx="5">
                  <c:v>0.08</c:v>
                </c:pt>
                <c:pt idx="6">
                  <c:v>0.03</c:v>
                </c:pt>
                <c:pt idx="7">
                  <c:v>0.01</c:v>
                </c:pt>
                <c:pt idx="8">
                  <c:v>0.01</c:v>
                </c:pt>
              </c:numCache>
            </c:numRef>
          </c:val>
          <c:extLst>
            <c:ext xmlns:c16="http://schemas.microsoft.com/office/drawing/2014/chart" uri="{C3380CC4-5D6E-409C-BE32-E72D297353CC}">
              <c16:uniqueId val="{00000011-2B37-4391-9EA9-B011AAD4421C}"/>
            </c:ext>
          </c:extLst>
        </c:ser>
        <c:dLbls>
          <c:showLegendKey val="0"/>
          <c:showVal val="0"/>
          <c:showCatName val="0"/>
          <c:showSerName val="0"/>
          <c:showPercent val="1"/>
          <c:showBubbleSize val="0"/>
          <c:showLeaderLines val="1"/>
        </c:dLbls>
        <c:firstSliceAng val="0"/>
      </c:pieChart>
      <c:spPr>
        <a:noFill/>
        <a:ln w="25400">
          <a:noFill/>
        </a:ln>
      </c:spPr>
    </c:plotArea>
    <c:legend>
      <c:legendPos val="r"/>
      <c:layout>
        <c:manualLayout>
          <c:xMode val="edge"/>
          <c:yMode val="edge"/>
          <c:x val="0.60488798370672103"/>
          <c:y val="0.20787550141138017"/>
          <c:w val="0.38492871690427699"/>
          <c:h val="0.75347477713615296"/>
        </c:manualLayout>
      </c:layout>
      <c:overlay val="0"/>
      <c:spPr>
        <a:solidFill>
          <a:srgbClr val="FFFFFF"/>
        </a:solidFill>
        <a:ln w="25400">
          <a:noFill/>
        </a:ln>
      </c:spPr>
      <c:txPr>
        <a:bodyPr/>
        <a:lstStyle/>
        <a:p>
          <a:pPr>
            <a:defRPr sz="1010"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GB"/>
              <a:t> Hallucinogen and Stimulant Use Within the Drug Group</a:t>
            </a:r>
          </a:p>
        </c:rich>
      </c:tx>
      <c:layout>
        <c:manualLayout>
          <c:xMode val="edge"/>
          <c:yMode val="edge"/>
          <c:x val="0.11964285714285715"/>
          <c:y val="3.9867174306955827E-2"/>
        </c:manualLayout>
      </c:layout>
      <c:overlay val="0"/>
      <c:spPr>
        <a:noFill/>
        <a:ln w="25400">
          <a:noFill/>
        </a:ln>
      </c:spPr>
    </c:title>
    <c:autoTitleDeleted val="0"/>
    <c:plotArea>
      <c:layout>
        <c:manualLayout>
          <c:layoutTarget val="inner"/>
          <c:xMode val="edge"/>
          <c:yMode val="edge"/>
          <c:x val="0.15357142857142858"/>
          <c:y val="0.22923625226499603"/>
          <c:w val="0.36428571428571427"/>
          <c:h val="0.67774196321824909"/>
        </c:manualLayout>
      </c:layout>
      <c:pieChart>
        <c:varyColors val="1"/>
        <c:ser>
          <c:idx val="0"/>
          <c:order val="0"/>
          <c:spPr>
            <a:solidFill>
              <a:srgbClr val="9999FF"/>
            </a:solidFill>
            <a:ln w="12700">
              <a:solidFill>
                <a:srgbClr val="000000"/>
              </a:solidFill>
              <a:prstDash val="solid"/>
            </a:ln>
          </c:spPr>
          <c:dPt>
            <c:idx val="0"/>
            <c:bubble3D val="0"/>
            <c:extLst>
              <c:ext xmlns:c16="http://schemas.microsoft.com/office/drawing/2014/chart" uri="{C3380CC4-5D6E-409C-BE32-E72D297353CC}">
                <c16:uniqueId val="{00000000-2B79-443B-8EC6-4113C0F52509}"/>
              </c:ext>
            </c:extLst>
          </c:dPt>
          <c:dPt>
            <c:idx val="1"/>
            <c:bubble3D val="0"/>
            <c:spPr>
              <a:solidFill>
                <a:srgbClr val="993366"/>
              </a:solidFill>
              <a:ln w="12700">
                <a:solidFill>
                  <a:srgbClr val="000000"/>
                </a:solidFill>
                <a:prstDash val="solid"/>
              </a:ln>
            </c:spPr>
            <c:extLst>
              <c:ext xmlns:c16="http://schemas.microsoft.com/office/drawing/2014/chart" uri="{C3380CC4-5D6E-409C-BE32-E72D297353CC}">
                <c16:uniqueId val="{00000002-2B79-443B-8EC6-4113C0F52509}"/>
              </c:ext>
            </c:extLst>
          </c:dPt>
          <c:dPt>
            <c:idx val="2"/>
            <c:bubble3D val="0"/>
            <c:spPr>
              <a:solidFill>
                <a:srgbClr val="FFFFCC"/>
              </a:solidFill>
              <a:ln w="12700">
                <a:solidFill>
                  <a:srgbClr val="000000"/>
                </a:solidFill>
                <a:prstDash val="solid"/>
              </a:ln>
            </c:spPr>
            <c:extLst>
              <c:ext xmlns:c16="http://schemas.microsoft.com/office/drawing/2014/chart" uri="{C3380CC4-5D6E-409C-BE32-E72D297353CC}">
                <c16:uniqueId val="{00000004-2B79-443B-8EC6-4113C0F52509}"/>
              </c:ext>
            </c:extLst>
          </c:dPt>
          <c:dPt>
            <c:idx val="3"/>
            <c:bubble3D val="0"/>
            <c:spPr>
              <a:solidFill>
                <a:srgbClr val="CCFFFF"/>
              </a:solidFill>
              <a:ln w="12700">
                <a:solidFill>
                  <a:srgbClr val="000000"/>
                </a:solidFill>
                <a:prstDash val="solid"/>
              </a:ln>
            </c:spPr>
            <c:extLst>
              <c:ext xmlns:c16="http://schemas.microsoft.com/office/drawing/2014/chart" uri="{C3380CC4-5D6E-409C-BE32-E72D297353CC}">
                <c16:uniqueId val="{00000006-2B79-443B-8EC6-4113C0F52509}"/>
              </c:ext>
            </c:extLst>
          </c:dPt>
          <c:dPt>
            <c:idx val="4"/>
            <c:bubble3D val="0"/>
            <c:spPr>
              <a:solidFill>
                <a:srgbClr val="660066"/>
              </a:solidFill>
              <a:ln w="12700">
                <a:solidFill>
                  <a:srgbClr val="000000"/>
                </a:solidFill>
                <a:prstDash val="solid"/>
              </a:ln>
            </c:spPr>
            <c:extLst>
              <c:ext xmlns:c16="http://schemas.microsoft.com/office/drawing/2014/chart" uri="{C3380CC4-5D6E-409C-BE32-E72D297353CC}">
                <c16:uniqueId val="{00000008-2B79-443B-8EC6-4113C0F52509}"/>
              </c:ext>
            </c:extLst>
          </c:dPt>
          <c:dLbls>
            <c:delete val="1"/>
          </c:dLbls>
          <c:cat>
            <c:strRef>
              <c:f>Sheet1!$D$12:$D$16</c:f>
              <c:strCache>
                <c:ptCount val="5"/>
                <c:pt idx="0">
                  <c:v>Hallucinogens </c:v>
                </c:pt>
                <c:pt idx="1">
                  <c:v>Stimulants</c:v>
                </c:pt>
                <c:pt idx="2">
                  <c:v>Stimulants and hallucinogens </c:v>
                </c:pt>
                <c:pt idx="3">
                  <c:v>Stimulants, hallucinogens, tranquillisers</c:v>
                </c:pt>
                <c:pt idx="4">
                  <c:v>Tranquillisers </c:v>
                </c:pt>
              </c:strCache>
            </c:strRef>
          </c:cat>
          <c:val>
            <c:numRef>
              <c:f>Sheet1!$E$12:$E$16</c:f>
              <c:numCache>
                <c:formatCode>0%</c:formatCode>
                <c:ptCount val="5"/>
                <c:pt idx="0">
                  <c:v>0.67</c:v>
                </c:pt>
                <c:pt idx="1">
                  <c:v>0.03</c:v>
                </c:pt>
                <c:pt idx="2">
                  <c:v>0.23</c:v>
                </c:pt>
                <c:pt idx="3">
                  <c:v>0.06</c:v>
                </c:pt>
                <c:pt idx="4">
                  <c:v>0.01</c:v>
                </c:pt>
              </c:numCache>
            </c:numRef>
          </c:val>
          <c:extLst>
            <c:ext xmlns:c16="http://schemas.microsoft.com/office/drawing/2014/chart" uri="{C3380CC4-5D6E-409C-BE32-E72D297353CC}">
              <c16:uniqueId val="{00000009-2B79-443B-8EC6-4113C0F52509}"/>
            </c:ext>
          </c:extLst>
        </c:ser>
        <c:dLbls>
          <c:showLegendKey val="0"/>
          <c:showVal val="1"/>
          <c:showCatName val="0"/>
          <c:showSerName val="0"/>
          <c:showPercent val="0"/>
          <c:showBubbleSize val="0"/>
          <c:showLeaderLines val="1"/>
        </c:dLbls>
        <c:firstSliceAng val="0"/>
      </c:pieChart>
      <c:spPr>
        <a:noFill/>
        <a:ln w="25400">
          <a:noFill/>
        </a:ln>
      </c:spPr>
    </c:plotArea>
    <c:legend>
      <c:legendPos val="r"/>
      <c:layout>
        <c:manualLayout>
          <c:xMode val="edge"/>
          <c:yMode val="edge"/>
          <c:x val="0.61071428571428577"/>
          <c:y val="0.22591398773941637"/>
          <c:w val="0.38035714285714284"/>
          <c:h val="0.76412084088332011"/>
        </c:manualLayout>
      </c:layout>
      <c:overlay val="0"/>
      <c:spPr>
        <a:solidFill>
          <a:srgbClr val="FFFFFF"/>
        </a:solidFill>
        <a:ln w="25400">
          <a:noFill/>
        </a:ln>
      </c:spPr>
      <c:txPr>
        <a:bodyPr/>
        <a:lstStyle/>
        <a:p>
          <a:pPr>
            <a:defRPr sz="1010"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GB"/>
              <a:t>Class of Drug Use </a:t>
            </a:r>
          </a:p>
        </c:rich>
      </c:tx>
      <c:layout>
        <c:manualLayout>
          <c:xMode val="edge"/>
          <c:yMode val="edge"/>
          <c:x val="0.33061778682959947"/>
          <c:y val="3.8327526132404179E-2"/>
        </c:manualLayout>
      </c:layout>
      <c:overlay val="0"/>
      <c:spPr>
        <a:noFill/>
        <a:ln w="25400">
          <a:noFill/>
        </a:ln>
      </c:spPr>
    </c:title>
    <c:autoTitleDeleted val="0"/>
    <c:plotArea>
      <c:layout>
        <c:manualLayout>
          <c:layoutTarget val="inner"/>
          <c:xMode val="edge"/>
          <c:yMode val="edge"/>
          <c:x val="0.20366598778004075"/>
          <c:y val="0.30662020905923343"/>
          <c:w val="0.35234215885947046"/>
          <c:h val="0.60278745644599308"/>
        </c:manualLayout>
      </c:layout>
      <c:pieChart>
        <c:varyColors val="1"/>
        <c:ser>
          <c:idx val="0"/>
          <c:order val="0"/>
          <c:spPr>
            <a:solidFill>
              <a:srgbClr val="9999FF"/>
            </a:solidFill>
            <a:ln w="12700">
              <a:solidFill>
                <a:srgbClr val="000000"/>
              </a:solidFill>
              <a:prstDash val="solid"/>
            </a:ln>
          </c:spPr>
          <c:dPt>
            <c:idx val="0"/>
            <c:bubble3D val="0"/>
            <c:extLst>
              <c:ext xmlns:c16="http://schemas.microsoft.com/office/drawing/2014/chart" uri="{C3380CC4-5D6E-409C-BE32-E72D297353CC}">
                <c16:uniqueId val="{00000000-6BFB-490A-BC6C-E1665248C768}"/>
              </c:ext>
            </c:extLst>
          </c:dPt>
          <c:dPt>
            <c:idx val="1"/>
            <c:bubble3D val="0"/>
            <c:spPr>
              <a:solidFill>
                <a:srgbClr val="993366"/>
              </a:solidFill>
              <a:ln w="12700">
                <a:solidFill>
                  <a:srgbClr val="000000"/>
                </a:solidFill>
                <a:prstDash val="solid"/>
              </a:ln>
            </c:spPr>
            <c:extLst>
              <c:ext xmlns:c16="http://schemas.microsoft.com/office/drawing/2014/chart" uri="{C3380CC4-5D6E-409C-BE32-E72D297353CC}">
                <c16:uniqueId val="{00000002-6BFB-490A-BC6C-E1665248C768}"/>
              </c:ext>
            </c:extLst>
          </c:dPt>
          <c:dPt>
            <c:idx val="2"/>
            <c:bubble3D val="0"/>
            <c:spPr>
              <a:solidFill>
                <a:srgbClr val="FFFFCC"/>
              </a:solidFill>
              <a:ln w="12700">
                <a:solidFill>
                  <a:srgbClr val="000000"/>
                </a:solidFill>
                <a:prstDash val="solid"/>
              </a:ln>
            </c:spPr>
            <c:extLst>
              <c:ext xmlns:c16="http://schemas.microsoft.com/office/drawing/2014/chart" uri="{C3380CC4-5D6E-409C-BE32-E72D297353CC}">
                <c16:uniqueId val="{00000004-6BFB-490A-BC6C-E1665248C768}"/>
              </c:ext>
            </c:extLst>
          </c:dPt>
          <c:cat>
            <c:strRef>
              <c:f>Sheet3!$B$3:$B$5</c:f>
              <c:strCache>
                <c:ptCount val="3"/>
                <c:pt idx="0">
                  <c:v>Class A </c:v>
                </c:pt>
                <c:pt idx="1">
                  <c:v>Class A/B </c:v>
                </c:pt>
                <c:pt idx="2">
                  <c:v>Class B </c:v>
                </c:pt>
              </c:strCache>
            </c:strRef>
          </c:cat>
          <c:val>
            <c:numRef>
              <c:f>Sheet3!$C$3:$C$5</c:f>
              <c:numCache>
                <c:formatCode>0%</c:formatCode>
                <c:ptCount val="3"/>
                <c:pt idx="0">
                  <c:v>0.4</c:v>
                </c:pt>
                <c:pt idx="1">
                  <c:v>0.01</c:v>
                </c:pt>
                <c:pt idx="2">
                  <c:v>0.59</c:v>
                </c:pt>
              </c:numCache>
            </c:numRef>
          </c:val>
          <c:extLst>
            <c:ext xmlns:c16="http://schemas.microsoft.com/office/drawing/2014/chart" uri="{C3380CC4-5D6E-409C-BE32-E72D297353CC}">
              <c16:uniqueId val="{00000005-6BFB-490A-BC6C-E1665248C768}"/>
            </c:ext>
          </c:extLst>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69450101832993894"/>
          <c:y val="0.40418118466898956"/>
          <c:w val="0.23421588594704684"/>
          <c:h val="0.24390243902439024"/>
        </c:manualLayout>
      </c:layout>
      <c:overlay val="0"/>
      <c:spPr>
        <a:solidFill>
          <a:srgbClr val="FFFFFF"/>
        </a:solidFill>
        <a:ln w="25400">
          <a:noFill/>
        </a:ln>
      </c:spPr>
      <c:txPr>
        <a:bodyPr/>
        <a:lstStyle/>
        <a:p>
          <a:pPr>
            <a:defRPr sz="1010"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777"/>
          </a:xfrm>
          <a:prstGeom prst="rect">
            <a:avLst/>
          </a:prstGeom>
        </p:spPr>
        <p:txBody>
          <a:bodyPr vert="horz" lIns="96551" tIns="48276" rIns="96551" bIns="48276" rtlCol="0"/>
          <a:lstStyle>
            <a:lvl1pPr algn="l">
              <a:defRPr sz="1300"/>
            </a:lvl1pPr>
          </a:lstStyle>
          <a:p>
            <a:endParaRPr lang="en-GB"/>
          </a:p>
        </p:txBody>
      </p:sp>
      <p:sp>
        <p:nvSpPr>
          <p:cNvPr id="3" name="Date Placeholder 2"/>
          <p:cNvSpPr>
            <a:spLocks noGrp="1"/>
          </p:cNvSpPr>
          <p:nvPr>
            <p:ph type="dt" idx="1"/>
          </p:nvPr>
        </p:nvSpPr>
        <p:spPr>
          <a:xfrm>
            <a:off x="3898102" y="0"/>
            <a:ext cx="2982119" cy="500777"/>
          </a:xfrm>
          <a:prstGeom prst="rect">
            <a:avLst/>
          </a:prstGeom>
        </p:spPr>
        <p:txBody>
          <a:bodyPr vert="horz" lIns="96551" tIns="48276" rIns="96551" bIns="48276" rtlCol="0"/>
          <a:lstStyle>
            <a:lvl1pPr algn="r">
              <a:defRPr sz="1300"/>
            </a:lvl1pPr>
          </a:lstStyle>
          <a:p>
            <a:fld id="{10FAAB81-33A3-41FF-A97A-2C86CBECD86D}" type="datetimeFigureOut">
              <a:rPr lang="en-GB" smtClean="0"/>
              <a:t>13/01/2021</a:t>
            </a:fld>
            <a:endParaRPr lang="en-GB"/>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6551" tIns="48276" rIns="96551" bIns="48276" rtlCol="0" anchor="ctr"/>
          <a:lstStyle/>
          <a:p>
            <a:endParaRPr lang="en-GB"/>
          </a:p>
        </p:txBody>
      </p:sp>
      <p:sp>
        <p:nvSpPr>
          <p:cNvPr id="5" name="Notes Placeholder 4"/>
          <p:cNvSpPr>
            <a:spLocks noGrp="1"/>
          </p:cNvSpPr>
          <p:nvPr>
            <p:ph type="body" sz="quarter" idx="3"/>
          </p:nvPr>
        </p:nvSpPr>
        <p:spPr>
          <a:xfrm>
            <a:off x="688182" y="4757381"/>
            <a:ext cx="5505450" cy="4506992"/>
          </a:xfrm>
          <a:prstGeom prst="rect">
            <a:avLst/>
          </a:prstGeom>
        </p:spPr>
        <p:txBody>
          <a:bodyPr vert="horz" lIns="96551" tIns="48276" rIns="96551" bIns="482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3023"/>
            <a:ext cx="2982119" cy="500777"/>
          </a:xfrm>
          <a:prstGeom prst="rect">
            <a:avLst/>
          </a:prstGeom>
        </p:spPr>
        <p:txBody>
          <a:bodyPr vert="horz" lIns="96551" tIns="48276" rIns="96551" bIns="48276"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13023"/>
            <a:ext cx="2982119" cy="500777"/>
          </a:xfrm>
          <a:prstGeom prst="rect">
            <a:avLst/>
          </a:prstGeom>
        </p:spPr>
        <p:txBody>
          <a:bodyPr vert="horz" lIns="96551" tIns="48276" rIns="96551" bIns="48276" rtlCol="0" anchor="b"/>
          <a:lstStyle>
            <a:lvl1pPr algn="r">
              <a:defRPr sz="1300"/>
            </a:lvl1pPr>
          </a:lstStyle>
          <a:p>
            <a:fld id="{9C51CC8C-04EE-437A-B516-BA2F334BDFEB}" type="slidenum">
              <a:rPr lang="en-GB" smtClean="0"/>
              <a:t>‹#›</a:t>
            </a:fld>
            <a:endParaRPr lang="en-GB"/>
          </a:p>
        </p:txBody>
      </p:sp>
    </p:spTree>
    <p:extLst>
      <p:ext uri="{BB962C8B-B14F-4D97-AF65-F5344CB8AC3E}">
        <p14:creationId xmlns:p14="http://schemas.microsoft.com/office/powerpoint/2010/main" val="95070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GB" dirty="0">
                <a:solidFill>
                  <a:srgbClr val="000000"/>
                </a:solidFill>
                <a:latin typeface="Arial" charset="0"/>
                <a:cs typeface="Arial" charset="0"/>
              </a:rPr>
              <a:t>This presentation has been put together by the DDRC Healthcare (formally Diving Diseases Research Centre) It focuses on a basic understanding of illicit drugs, and some of DDRC’s research findings from a study, conducted by them, which looked at the prevalence of illicit drug use in sport divers.</a:t>
            </a:r>
          </a:p>
          <a:p>
            <a:pPr lvl="0" eaLnBrk="0" fontAlgn="base" hangingPunct="0">
              <a:spcBef>
                <a:spcPct val="30000"/>
              </a:spcBef>
              <a:spcAft>
                <a:spcPct val="0"/>
              </a:spcAft>
            </a:pPr>
            <a:endParaRPr lang="en-GB" dirty="0">
              <a:solidFill>
                <a:srgbClr val="000000"/>
              </a:solidFill>
              <a:latin typeface="Arial" charset="0"/>
              <a:cs typeface="Arial" charset="0"/>
            </a:endParaRPr>
          </a:p>
          <a:p>
            <a:pPr lvl="0" eaLnBrk="0" fontAlgn="base" hangingPunct="0">
              <a:spcBef>
                <a:spcPct val="30000"/>
              </a:spcBef>
              <a:spcAft>
                <a:spcPct val="0"/>
              </a:spcAft>
            </a:pPr>
            <a:r>
              <a:rPr lang="en-GB" dirty="0">
                <a:solidFill>
                  <a:srgbClr val="000000"/>
                </a:solidFill>
                <a:latin typeface="Arial" charset="0"/>
                <a:cs typeface="Arial" charset="0"/>
              </a:rPr>
              <a:t>This talk, however, is not intended to be prescriptive or “lecturing”, but is hoped that it will stop and make you pause and think before you go drink diving.</a:t>
            </a:r>
            <a:endParaRPr lang="en-GB" dirty="0"/>
          </a:p>
        </p:txBody>
      </p:sp>
      <p:sp>
        <p:nvSpPr>
          <p:cNvPr id="4" name="Slide Number Placeholder 3"/>
          <p:cNvSpPr>
            <a:spLocks noGrp="1"/>
          </p:cNvSpPr>
          <p:nvPr>
            <p:ph type="sldNum" sz="quarter" idx="10"/>
          </p:nvPr>
        </p:nvSpPr>
        <p:spPr/>
        <p:txBody>
          <a:bodyPr/>
          <a:lstStyle/>
          <a:p>
            <a:fld id="{905F8B42-8DCE-48C8-ABEA-794E4EF1A436}" type="slidenum">
              <a:rPr lang="en-GB" smtClean="0"/>
              <a:t>1</a:t>
            </a:fld>
            <a:endParaRPr lang="en-GB"/>
          </a:p>
        </p:txBody>
      </p:sp>
    </p:spTree>
    <p:extLst>
      <p:ext uri="{BB962C8B-B14F-4D97-AF65-F5344CB8AC3E}">
        <p14:creationId xmlns:p14="http://schemas.microsoft.com/office/powerpoint/2010/main" val="4002569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xfrm>
            <a:off x="917575" y="4757738"/>
            <a:ext cx="5046663" cy="3247138"/>
          </a:xfrm>
          <a:noFill/>
        </p:spPr>
        <p:txBody>
          <a:bodyPr/>
          <a:lstStyle/>
          <a:p>
            <a:r>
              <a:rPr lang="en-GB" dirty="0">
                <a:latin typeface="Arial" charset="0"/>
                <a:cs typeface="Arial" charset="0"/>
              </a:rPr>
              <a:t>The DDRC collected data from over 500 divers, from both men and women, across all age ranges, and all diving experiences. DDRC then compared the data they collected on illicit drugs use with the data from the national population – the British Crime Survey.</a:t>
            </a:r>
          </a:p>
          <a:p>
            <a:endParaRPr lang="en-GB" dirty="0">
              <a:latin typeface="Arial" charset="0"/>
              <a:cs typeface="Arial" charset="0"/>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9533C1E5-FEB6-48C1-81EF-BB98BEB95162}"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D5A516-E38E-416E-9109-7E4D711A5048}" type="slidenum">
              <a:rPr lang="en-US">
                <a:solidFill>
                  <a:prstClr val="black"/>
                </a:solidFill>
              </a:rPr>
              <a:pPr/>
              <a:t>11</a:t>
            </a:fld>
            <a:endParaRPr lang="en-US">
              <a:solidFill>
                <a:prstClr val="black"/>
              </a:solidFill>
            </a:endParaRPr>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a:xfrm>
            <a:off x="917575" y="4757738"/>
            <a:ext cx="5046663" cy="3168268"/>
          </a:xfrm>
        </p:spPr>
        <p:txBody>
          <a:bodyPr/>
          <a:lstStyle/>
          <a:p>
            <a:r>
              <a:rPr lang="en-GB" dirty="0">
                <a:latin typeface="Arial" charset="0"/>
              </a:rPr>
              <a:t>The national data (British Crime Survey) had asked the question “</a:t>
            </a:r>
            <a:r>
              <a:rPr lang="en-GB" i="1" dirty="0">
                <a:latin typeface="Arial" charset="0"/>
              </a:rPr>
              <a:t>during your lifetime </a:t>
            </a:r>
            <a:r>
              <a:rPr lang="en-GB" dirty="0">
                <a:latin typeface="Arial" charset="0"/>
              </a:rPr>
              <a:t>have you ever used illicit/recreational drugs”. </a:t>
            </a:r>
          </a:p>
          <a:p>
            <a:endParaRPr lang="en-GB" dirty="0">
              <a:latin typeface="Arial" charset="0"/>
            </a:endParaRPr>
          </a:p>
          <a:p>
            <a:r>
              <a:rPr lang="en-GB" dirty="0">
                <a:latin typeface="Arial" charset="0"/>
              </a:rPr>
              <a:t>The DDRC changed this question and instead asked “</a:t>
            </a:r>
            <a:r>
              <a:rPr lang="en-GB" i="1" dirty="0">
                <a:latin typeface="Arial" charset="0"/>
              </a:rPr>
              <a:t>since you learnt to dive </a:t>
            </a:r>
            <a:r>
              <a:rPr lang="en-GB" dirty="0">
                <a:latin typeface="Arial" charset="0"/>
              </a:rPr>
              <a:t>have you ever used illicit/recreational drugs”. As you can see, the trends were similar to British Crime Survey.  Though as you would expect and hope – there was less use of illicit drugs in divers than in the national population in all three categories.  </a:t>
            </a:r>
          </a:p>
          <a:p>
            <a:endParaRPr lang="en-GB" dirty="0">
              <a:latin typeface="Arial" charset="0"/>
            </a:endParaRPr>
          </a:p>
          <a:p>
            <a:r>
              <a:rPr lang="en-GB" dirty="0">
                <a:latin typeface="Arial" charset="0"/>
              </a:rPr>
              <a:t>However, 22% of the divers who took part in the DDRC project said that they had used one or more illicit drug </a:t>
            </a:r>
            <a:r>
              <a:rPr lang="en-GB" i="1" dirty="0">
                <a:latin typeface="Arial" charset="0"/>
              </a:rPr>
              <a:t>since learning to dive </a:t>
            </a:r>
            <a:r>
              <a:rPr lang="en-GB" dirty="0">
                <a:latin typeface="Arial" charset="0"/>
              </a:rPr>
              <a:t>compared with over 35% of the national population </a:t>
            </a:r>
            <a:r>
              <a:rPr lang="en-GB" i="1" dirty="0">
                <a:latin typeface="Arial" charset="0"/>
              </a:rPr>
              <a:t>in their lifetime</a:t>
            </a:r>
            <a:r>
              <a:rPr lang="en-GB" dirty="0">
                <a:latin typeface="Arial" charset="0"/>
              </a:rPr>
              <a:t>.  </a:t>
            </a:r>
          </a:p>
          <a:p>
            <a:endParaRPr lang="en-GB" dirty="0">
              <a:latin typeface="Arial" charset="0"/>
            </a:endParaRPr>
          </a:p>
          <a:p>
            <a:r>
              <a:rPr lang="en-GB" dirty="0">
                <a:latin typeface="Arial" charset="0"/>
              </a:rPr>
              <a:t>And …. More than 3% of the divers admitted to the use of one or more drug in the last 12 months, and 3% in the last month.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EEB6B-0C09-4487-B7D6-221BA388DA8B}" type="slidenum">
              <a:rPr lang="en-US">
                <a:solidFill>
                  <a:prstClr val="black"/>
                </a:solidFill>
              </a:rPr>
              <a:pPr/>
              <a:t>12</a:t>
            </a:fld>
            <a:endParaRPr lang="en-US">
              <a:solidFill>
                <a:prstClr val="black"/>
              </a:solidFill>
            </a:endParaRPr>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a:xfrm>
            <a:off x="917575" y="4757739"/>
            <a:ext cx="5046663" cy="2142941"/>
          </a:xfrm>
        </p:spPr>
        <p:txBody>
          <a:bodyPr/>
          <a:lstStyle/>
          <a:p>
            <a:r>
              <a:rPr lang="en-GB" dirty="0">
                <a:latin typeface="Arial" charset="0"/>
              </a:rPr>
              <a:t>If we look at the type of drugs used by the divers – again the trends were similar to the British Crime Survey.  </a:t>
            </a:r>
          </a:p>
          <a:p>
            <a:endParaRPr lang="en-GB" dirty="0">
              <a:latin typeface="Arial" charset="0"/>
            </a:endParaRPr>
          </a:p>
          <a:p>
            <a:r>
              <a:rPr lang="en-GB" dirty="0">
                <a:latin typeface="Arial" charset="0"/>
              </a:rPr>
              <a:t>Cannabis was the most commonly used drug, with cocaine and ecstasy a close second</a:t>
            </a:r>
            <a:r>
              <a:rPr lang="en-GB" baseline="0" dirty="0">
                <a:latin typeface="Arial" charset="0"/>
              </a:rPr>
              <a:t> and third!</a:t>
            </a:r>
          </a:p>
          <a:p>
            <a:endParaRPr lang="en-GB" dirty="0">
              <a:latin typeface="Arial" charset="0"/>
            </a:endParaRPr>
          </a:p>
          <a:p>
            <a:r>
              <a:rPr lang="en-GB" dirty="0">
                <a:latin typeface="Arial" charset="0"/>
              </a:rPr>
              <a:t>There were even reports of LSD and magic mushrooms…..</a:t>
            </a:r>
          </a:p>
          <a:p>
            <a:endParaRPr lang="en-GB" dirty="0">
              <a:latin typeface="Arial" charset="0"/>
            </a:endParaRPr>
          </a:p>
          <a:p>
            <a:r>
              <a:rPr lang="en-GB" dirty="0">
                <a:latin typeface="Arial" charset="0"/>
              </a:rPr>
              <a:t>POSSIBLE OPPORTUNITY FOR DISCUSSION HERE</a:t>
            </a:r>
          </a:p>
          <a:p>
            <a:endParaRPr lang="en-GB"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B19DB-FA0F-43BF-B339-42270E4E385B}" type="slidenum">
              <a:rPr lang="en-US">
                <a:solidFill>
                  <a:prstClr val="black"/>
                </a:solidFill>
              </a:rPr>
              <a:pPr/>
              <a:t>13</a:t>
            </a:fld>
            <a:endParaRPr lang="en-US">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a:xfrm>
            <a:off x="917575" y="4757739"/>
            <a:ext cx="5046663" cy="1275357"/>
          </a:xfrm>
        </p:spPr>
        <p:txBody>
          <a:bodyPr/>
          <a:lstStyle/>
          <a:p>
            <a:r>
              <a:rPr lang="en-GB" dirty="0">
                <a:latin typeface="Arial" charset="0"/>
              </a:rPr>
              <a:t>Looking at the class of drug – again the trends seen in the class of drugs by divers broadly follow the national trend, with 9% having used a class A drug since learning to dive.</a:t>
            </a:r>
          </a:p>
          <a:p>
            <a:endParaRPr lang="en-GB" dirty="0">
              <a:latin typeface="Arial" charset="0"/>
            </a:endParaRPr>
          </a:p>
          <a:p>
            <a:r>
              <a:rPr lang="en-GB" dirty="0">
                <a:latin typeface="Arial" charset="0"/>
              </a:rPr>
              <a:t>We will look at classification of drugs later in this lecture.</a:t>
            </a:r>
          </a:p>
          <a:p>
            <a:endParaRPr lang="en-GB"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CB7F3-A256-4919-83E7-703AF582F9F9}" type="slidenum">
              <a:rPr lang="en-US">
                <a:solidFill>
                  <a:prstClr val="black"/>
                </a:solidFill>
              </a:rPr>
              <a:pPr/>
              <a:t>14</a:t>
            </a:fld>
            <a:endParaRPr lang="en-US">
              <a:solidFill>
                <a:prstClr val="black"/>
              </a:solidFill>
            </a:endParaRPr>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xfrm>
            <a:off x="917575" y="4757739"/>
            <a:ext cx="5046663" cy="901700"/>
          </a:xfrm>
        </p:spPr>
        <p:txBody>
          <a:bodyPr/>
          <a:lstStyle/>
          <a:p>
            <a:r>
              <a:rPr lang="en-GB" dirty="0">
                <a:latin typeface="Arial" charset="0"/>
              </a:rPr>
              <a:t>This chart shows the drugs reported, with some divers reporting the use of more than one type of drug. As you would expect cannabis was the most widely reported.  It is interesting to see the range of</a:t>
            </a:r>
            <a:r>
              <a:rPr lang="en-GB" baseline="0" dirty="0">
                <a:latin typeface="Arial" charset="0"/>
              </a:rPr>
              <a:t> drugs used</a:t>
            </a:r>
            <a:r>
              <a:rPr lang="en-GB" dirty="0">
                <a:latin typeface="Arial" charset="0"/>
              </a:rPr>
              <a:t> by divers.</a:t>
            </a:r>
          </a:p>
          <a:p>
            <a:endParaRPr lang="en-GB" dirty="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CB7F3-A256-4919-83E7-703AF582F9F9}" type="slidenum">
              <a:rPr lang="en-US">
                <a:solidFill>
                  <a:prstClr val="black"/>
                </a:solidFill>
              </a:rPr>
              <a:pPr/>
              <a:t>15</a:t>
            </a:fld>
            <a:endParaRPr lang="en-US">
              <a:solidFill>
                <a:prstClr val="black"/>
              </a:solidFill>
            </a:endParaRPr>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xfrm>
            <a:off x="917575" y="4757739"/>
            <a:ext cx="5046663" cy="1590842"/>
          </a:xfrm>
        </p:spPr>
        <p:txBody>
          <a:bodyPr/>
          <a:lstStyle/>
          <a:p>
            <a:r>
              <a:rPr lang="en-GB" dirty="0">
                <a:latin typeface="Arial" charset="0"/>
              </a:rPr>
              <a:t>As you may know, drugs are also defined as hallucinogens or stimulants, and as would be expected hallucinogen (a majority of the drugs reported was cannabis) was the most frequently reported by divers. In fact the majority of the drug use could be defined as hallucinogens, with some divers using both hallucinogens and stimulants, and a small number of divers using hallucinogens, stimulants and tranquilisers!</a:t>
            </a:r>
          </a:p>
          <a:p>
            <a:endParaRPr lang="en-GB"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CB7F3-A256-4919-83E7-703AF582F9F9}" type="slidenum">
              <a:rPr lang="en-US">
                <a:solidFill>
                  <a:prstClr val="black"/>
                </a:solidFill>
              </a:rPr>
              <a:pPr/>
              <a:t>16</a:t>
            </a:fld>
            <a:endParaRPr lang="en-US">
              <a:solidFill>
                <a:prstClr val="black"/>
              </a:solidFill>
            </a:endParaRPr>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xfrm>
            <a:off x="917575" y="4757739"/>
            <a:ext cx="5046663" cy="1275357"/>
          </a:xfrm>
        </p:spPr>
        <p:txBody>
          <a:bodyPr/>
          <a:lstStyle/>
          <a:p>
            <a:r>
              <a:rPr lang="en-GB" dirty="0">
                <a:latin typeface="Arial" charset="0"/>
              </a:rPr>
              <a:t>21% of the divers who had reported using illicit drugs also admitted to using a class A or B drug between 5 minutes to 24hrs before a dive.  </a:t>
            </a:r>
          </a:p>
          <a:p>
            <a:endParaRPr lang="en-GB" dirty="0">
              <a:latin typeface="Arial" charset="0"/>
            </a:endParaRPr>
          </a:p>
          <a:p>
            <a:r>
              <a:rPr lang="en-GB" dirty="0">
                <a:latin typeface="Arial" charset="0"/>
              </a:rPr>
              <a:t>Cannabis (class B), cocaine (class A), and ecstasy (class A) were all reported between 5 minutes and six hours before a dive.</a:t>
            </a:r>
          </a:p>
          <a:p>
            <a:endParaRPr lang="en-GB"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31AB4-6264-4553-AD4F-134F8247F210}" type="slidenum">
              <a:rPr lang="en-US">
                <a:solidFill>
                  <a:prstClr val="black"/>
                </a:solidFill>
              </a:rPr>
              <a:pPr/>
              <a:t>17</a:t>
            </a:fld>
            <a:endParaRPr lang="en-US">
              <a:solidFill>
                <a:prstClr val="black"/>
              </a:solidFill>
            </a:endParaRPr>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r>
              <a:rPr lang="en-GB" dirty="0">
                <a:latin typeface="Arial" pitchFamily="34" charset="0"/>
                <a:cs typeface="Arial" pitchFamily="34" charset="0"/>
              </a:rPr>
              <a:t>So having seen what divers </a:t>
            </a:r>
            <a:r>
              <a:rPr lang="en-GB" i="1" dirty="0">
                <a:latin typeface="Arial" pitchFamily="34" charset="0"/>
                <a:cs typeface="Arial" pitchFamily="34" charset="0"/>
              </a:rPr>
              <a:t>reported</a:t>
            </a:r>
            <a:r>
              <a:rPr lang="en-GB" dirty="0">
                <a:latin typeface="Arial" pitchFamily="34" charset="0"/>
                <a:cs typeface="Arial" pitchFamily="34" charset="0"/>
              </a:rPr>
              <a:t> using in the way of illicit drugs – how much do any of you here today know about some of these drugs?</a:t>
            </a:r>
          </a:p>
          <a:p>
            <a:endParaRPr lang="en-GB" dirty="0">
              <a:latin typeface="Arial" pitchFamily="34" charset="0"/>
              <a:cs typeface="Arial" pitchFamily="34" charset="0"/>
            </a:endParaRPr>
          </a:p>
          <a:p>
            <a:r>
              <a:rPr lang="en-GB" dirty="0">
                <a:latin typeface="Arial" pitchFamily="34" charset="0"/>
                <a:cs typeface="Arial" pitchFamily="34" charset="0"/>
              </a:rPr>
              <a:t>OPPORTUNITY FOR CLASS DISCUSSION HERE</a:t>
            </a:r>
          </a:p>
          <a:p>
            <a:endParaRPr lang="en-GB" dirty="0">
              <a:latin typeface="Arial" pitchFamily="34" charset="0"/>
              <a:cs typeface="Arial" pitchFamily="34" charset="0"/>
            </a:endParaRPr>
          </a:p>
          <a:p>
            <a:r>
              <a:rPr lang="en-GB" dirty="0">
                <a:latin typeface="Arial" pitchFamily="34" charset="0"/>
                <a:cs typeface="Arial" pitchFamily="34" charset="0"/>
              </a:rPr>
              <a:t>Do you know about detection time in urine, residual time – time it stays in your body, onset of effects – how soon you get a trip…How it effects you physiologically, and how it effects you psychologically? </a:t>
            </a:r>
          </a:p>
          <a:p>
            <a:endParaRPr lang="en-GB" dirty="0">
              <a:latin typeface="Arial" pitchFamily="34" charset="0"/>
              <a:cs typeface="Arial" pitchFamily="34" charset="0"/>
            </a:endParaRPr>
          </a:p>
          <a:p>
            <a:r>
              <a:rPr lang="en-GB" dirty="0">
                <a:latin typeface="Arial" pitchFamily="34" charset="0"/>
                <a:cs typeface="Arial" pitchFamily="34" charset="0"/>
              </a:rPr>
              <a:t>How will this affect you ability to dive safely?</a:t>
            </a:r>
          </a:p>
          <a:p>
            <a:endParaRPr lang="en-GB" dirty="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31AB4-6264-4553-AD4F-134F8247F210}" type="slidenum">
              <a:rPr lang="en-US">
                <a:solidFill>
                  <a:prstClr val="black"/>
                </a:solidFill>
              </a:rPr>
              <a:pPr/>
              <a:t>18</a:t>
            </a:fld>
            <a:endParaRPr lang="en-US">
              <a:solidFill>
                <a:prstClr val="black"/>
              </a:solidFill>
            </a:endParaRPr>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r>
              <a:rPr lang="en-GB" dirty="0">
                <a:latin typeface="Arial" pitchFamily="34" charset="0"/>
                <a:cs typeface="Arial" pitchFamily="34" charset="0"/>
              </a:rPr>
              <a:t>Drug penalties – this table shows you the maximum penalties for the possessing, supplying, dealing or sharing the different classes of drugs – useful information to bare in mind – just in case………………..</a:t>
            </a:r>
          </a:p>
        </p:txBody>
      </p:sp>
    </p:spTree>
    <p:extLst>
      <p:ext uri="{BB962C8B-B14F-4D97-AF65-F5344CB8AC3E}">
        <p14:creationId xmlns:p14="http://schemas.microsoft.com/office/powerpoint/2010/main" val="986389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3F757-D357-46DA-9070-81CDCE382743}" type="slidenum">
              <a:rPr lang="en-US">
                <a:solidFill>
                  <a:prstClr val="black"/>
                </a:solidFill>
              </a:rPr>
              <a:pPr/>
              <a:t>19</a:t>
            </a:fld>
            <a:endParaRPr lang="en-US">
              <a:solidFill>
                <a:prstClr val="black"/>
              </a:solidFill>
            </a:endParaRPr>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r>
              <a:rPr lang="en-GB" dirty="0">
                <a:latin typeface="Arial" pitchFamily="34" charset="0"/>
                <a:cs typeface="Arial" pitchFamily="34" charset="0"/>
              </a:rPr>
              <a:t>Let’s look at one or two of the drugs that divers reported taking ……</a:t>
            </a:r>
          </a:p>
          <a:p>
            <a:endParaRPr lang="en-GB" dirty="0">
              <a:latin typeface="Arial" pitchFamily="34" charset="0"/>
              <a:cs typeface="Arial" pitchFamily="34" charset="0"/>
            </a:endParaRPr>
          </a:p>
          <a:p>
            <a:r>
              <a:rPr lang="en-GB" dirty="0">
                <a:latin typeface="Arial" pitchFamily="34" charset="0"/>
                <a:cs typeface="Arial" pitchFamily="34" charset="0"/>
              </a:rPr>
              <a:t>First of all stimulants - if we look at the left hand column…..</a:t>
            </a:r>
          </a:p>
          <a:p>
            <a:endParaRPr lang="en-GB" dirty="0">
              <a:latin typeface="Arial" pitchFamily="34" charset="0"/>
              <a:cs typeface="Arial" pitchFamily="34" charset="0"/>
            </a:endParaRPr>
          </a:p>
          <a:p>
            <a:r>
              <a:rPr lang="en-GB" dirty="0">
                <a:latin typeface="Arial" pitchFamily="34" charset="0"/>
                <a:cs typeface="Arial" pitchFamily="34" charset="0"/>
              </a:rPr>
              <a:t>We can see that amphetamines, cocaine, and ecstasy are all stimulants.</a:t>
            </a:r>
          </a:p>
          <a:p>
            <a:endParaRPr lang="en-GB" dirty="0">
              <a:latin typeface="Arial" pitchFamily="34" charset="0"/>
              <a:cs typeface="Arial" pitchFamily="34" charset="0"/>
            </a:endParaRPr>
          </a:p>
          <a:p>
            <a:r>
              <a:rPr lang="en-GB" dirty="0">
                <a:latin typeface="Arial" pitchFamily="34" charset="0"/>
                <a:cs typeface="Arial" pitchFamily="34" charset="0"/>
              </a:rPr>
              <a:t>Drugs are “classed”, but not all countries put drugs into the same classes as each other.  For example cocaine is a class A in the UK but is a schedule 2 in the USA.</a:t>
            </a:r>
          </a:p>
          <a:p>
            <a:endParaRPr lang="en-GB" dirty="0">
              <a:latin typeface="Arial" pitchFamily="34" charset="0"/>
              <a:cs typeface="Arial" pitchFamily="34" charset="0"/>
            </a:endParaRPr>
          </a:p>
          <a:p>
            <a:r>
              <a:rPr lang="en-GB" dirty="0">
                <a:latin typeface="Arial" pitchFamily="34" charset="0"/>
                <a:cs typeface="Arial" pitchFamily="34" charset="0"/>
              </a:rPr>
              <a:t>So we can see from the left hand column that amphetamines, cocaine, and ecstasy are all, in the UK, broadly class A drugs, and that detection time in urine can be anything from 1 to 4 days.</a:t>
            </a:r>
          </a:p>
          <a:p>
            <a:endParaRPr lang="en-GB" dirty="0">
              <a:latin typeface="Arial" pitchFamily="34" charset="0"/>
              <a:cs typeface="Arial" pitchFamily="34" charset="0"/>
            </a:endParaRPr>
          </a:p>
          <a:p>
            <a:r>
              <a:rPr lang="en-GB" dirty="0">
                <a:latin typeface="Arial" pitchFamily="34" charset="0"/>
                <a:cs typeface="Arial" pitchFamily="34" charset="0"/>
              </a:rPr>
              <a:t>Now look at the middle column and see the timings of onset and duration of effects – and depending on what you have taken this can be from five minutes to several hours.</a:t>
            </a:r>
          </a:p>
          <a:p>
            <a:endParaRPr lang="en-GB" dirty="0">
              <a:latin typeface="Arial" pitchFamily="34" charset="0"/>
              <a:cs typeface="Arial" pitchFamily="34" charset="0"/>
            </a:endParaRPr>
          </a:p>
          <a:p>
            <a:r>
              <a:rPr lang="en-GB" dirty="0">
                <a:latin typeface="Arial" pitchFamily="34" charset="0"/>
                <a:cs typeface="Arial" pitchFamily="34" charset="0"/>
              </a:rPr>
              <a:t>Moving over to the third column and looking at the effects – ask yourself how could any of these effects be compatible with a diving environment?</a:t>
            </a:r>
          </a:p>
          <a:p>
            <a:endParaRPr lang="en-GB" dirty="0">
              <a:latin typeface="Arial" pitchFamily="34" charset="0"/>
              <a:cs typeface="Arial" pitchFamily="34" charset="0"/>
            </a:endParaRPr>
          </a:p>
          <a:p>
            <a:r>
              <a:rPr lang="en-GB" dirty="0">
                <a:latin typeface="Arial" pitchFamily="34" charset="0"/>
                <a:cs typeface="Arial" pitchFamily="34" charset="0"/>
              </a:rPr>
              <a:t>OPPORTUNITY FOR DISCUSSION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xfrm>
            <a:off x="917575" y="4757739"/>
            <a:ext cx="5046663" cy="1590842"/>
          </a:xfrm>
          <a:noFill/>
        </p:spPr>
        <p:txBody>
          <a:bodyPr/>
          <a:lstStyle/>
          <a:p>
            <a:r>
              <a:rPr lang="en-GB" dirty="0">
                <a:latin typeface="Arial" charset="0"/>
                <a:cs typeface="Arial" charset="0"/>
              </a:rPr>
              <a:t>So why is it important to sit and listen about real life data – who does illicit drugs, what sort of drugs, and what was the closest time to a dive and use of illicit drugs in the DDRC study? </a:t>
            </a:r>
          </a:p>
          <a:p>
            <a:endParaRPr lang="en-GB" dirty="0">
              <a:latin typeface="Arial" charset="0"/>
              <a:cs typeface="Arial" charset="0"/>
            </a:endParaRPr>
          </a:p>
          <a:p>
            <a:r>
              <a:rPr lang="en-GB" dirty="0">
                <a:latin typeface="Arial" charset="0"/>
                <a:cs typeface="Arial" charset="0"/>
              </a:rPr>
              <a:t>The answer is - as divers if you can </a:t>
            </a:r>
            <a:r>
              <a:rPr lang="en-GB" b="0" i="1" dirty="0">
                <a:latin typeface="Arial" charset="0"/>
                <a:cs typeface="Arial" charset="0"/>
              </a:rPr>
              <a:t>hear and learn </a:t>
            </a:r>
            <a:r>
              <a:rPr lang="en-GB" dirty="0">
                <a:latin typeface="Arial" charset="0"/>
                <a:cs typeface="Arial" charset="0"/>
              </a:rPr>
              <a:t>about what </a:t>
            </a:r>
            <a:r>
              <a:rPr lang="en-GB" b="0" i="1" dirty="0">
                <a:latin typeface="Arial" charset="0"/>
                <a:cs typeface="Arial" charset="0"/>
              </a:rPr>
              <a:t>really</a:t>
            </a:r>
            <a:r>
              <a:rPr lang="en-GB" dirty="0">
                <a:latin typeface="Arial" charset="0"/>
                <a:cs typeface="Arial" charset="0"/>
              </a:rPr>
              <a:t> happens, it will help you to be a more informed, safe and responsible diver.</a:t>
            </a: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9533C1E5-FEB6-48C1-81EF-BB98BEB95162}"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34F35-C7E2-4A86-B29B-EA1EF5CB2BD6}" type="slidenum">
              <a:rPr lang="en-US">
                <a:solidFill>
                  <a:prstClr val="black"/>
                </a:solidFill>
              </a:rPr>
              <a:pPr/>
              <a:t>20</a:t>
            </a:fld>
            <a:endParaRPr lang="en-US">
              <a:solidFill>
                <a:prstClr val="black"/>
              </a:solidFill>
            </a:endParaRPr>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pPr lvl="0"/>
            <a:r>
              <a:rPr lang="en-GB" dirty="0">
                <a:solidFill>
                  <a:prstClr val="black"/>
                </a:solidFill>
                <a:latin typeface="Arial" pitchFamily="34" charset="0"/>
                <a:cs typeface="Arial" pitchFamily="34" charset="0"/>
              </a:rPr>
              <a:t>Next hallucinogens – looking at the left hand column…..</a:t>
            </a:r>
          </a:p>
          <a:p>
            <a:pPr lvl="0"/>
            <a:endParaRPr lang="en-GB" dirty="0">
              <a:solidFill>
                <a:prstClr val="black"/>
              </a:solidFill>
              <a:latin typeface="Arial" pitchFamily="34" charset="0"/>
              <a:cs typeface="Arial" pitchFamily="34" charset="0"/>
            </a:endParaRPr>
          </a:p>
          <a:p>
            <a:pPr lvl="0"/>
            <a:r>
              <a:rPr lang="en-GB" dirty="0">
                <a:solidFill>
                  <a:prstClr val="black"/>
                </a:solidFill>
                <a:latin typeface="Arial" pitchFamily="34" charset="0"/>
                <a:cs typeface="Arial" pitchFamily="34" charset="0"/>
              </a:rPr>
              <a:t>We can see that cannabis, LSD, and magic mushrooms are all hallucinogens.</a:t>
            </a:r>
          </a:p>
          <a:p>
            <a:pPr lvl="0"/>
            <a:endParaRPr lang="en-GB" dirty="0">
              <a:solidFill>
                <a:prstClr val="black"/>
              </a:solidFill>
              <a:latin typeface="Arial" pitchFamily="34" charset="0"/>
              <a:cs typeface="Arial" pitchFamily="34" charset="0"/>
            </a:endParaRPr>
          </a:p>
          <a:p>
            <a:pPr lvl="0"/>
            <a:r>
              <a:rPr lang="en-GB" dirty="0">
                <a:solidFill>
                  <a:prstClr val="black"/>
                </a:solidFill>
                <a:latin typeface="Arial" pitchFamily="34" charset="0"/>
                <a:cs typeface="Arial" pitchFamily="34" charset="0"/>
              </a:rPr>
              <a:t>And that cannabis is a class B, and that LSD, and magic mushrooms (raw or cooked) are class A drugs, and just look at the detection time in urine - which can be anything from one day up to 20 days. </a:t>
            </a:r>
          </a:p>
          <a:p>
            <a:pPr lvl="0"/>
            <a:endParaRPr lang="en-GB" dirty="0">
              <a:solidFill>
                <a:prstClr val="black"/>
              </a:solidFill>
              <a:latin typeface="Arial" pitchFamily="34" charset="0"/>
              <a:cs typeface="Arial" pitchFamily="34" charset="0"/>
            </a:endParaRPr>
          </a:p>
          <a:p>
            <a:pPr lvl="0"/>
            <a:r>
              <a:rPr lang="en-GB" dirty="0">
                <a:solidFill>
                  <a:prstClr val="black"/>
                </a:solidFill>
                <a:latin typeface="Arial" pitchFamily="34" charset="0"/>
                <a:cs typeface="Arial" pitchFamily="34" charset="0"/>
              </a:rPr>
              <a:t>Now look at the middle column and see the timings of onset and duration of effects – and depending on what you have taken this can be from ten minutes to several hours, or in extreme cases with LSD a lot longer time span .</a:t>
            </a:r>
          </a:p>
          <a:p>
            <a:pPr lvl="0"/>
            <a:endParaRPr lang="en-GB" dirty="0">
              <a:solidFill>
                <a:prstClr val="black"/>
              </a:solidFill>
              <a:latin typeface="Arial" pitchFamily="34" charset="0"/>
              <a:cs typeface="Arial" pitchFamily="34" charset="0"/>
            </a:endParaRPr>
          </a:p>
          <a:p>
            <a:pPr lvl="0"/>
            <a:r>
              <a:rPr lang="en-GB" dirty="0">
                <a:solidFill>
                  <a:prstClr val="black"/>
                </a:solidFill>
                <a:latin typeface="Arial" pitchFamily="34" charset="0"/>
                <a:cs typeface="Arial" pitchFamily="34" charset="0"/>
              </a:rPr>
              <a:t>And again, moving over to the third column and looking at the effects – ask yourself - how could any of these effects be compatible with a diving environment?</a:t>
            </a:r>
          </a:p>
          <a:p>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915C0-E57E-4897-A0D5-79222809A472}" type="slidenum">
              <a:rPr lang="en-US">
                <a:solidFill>
                  <a:prstClr val="black"/>
                </a:solidFill>
              </a:rPr>
              <a:pPr/>
              <a:t>21</a:t>
            </a:fld>
            <a:endParaRPr lang="en-US">
              <a:solidFill>
                <a:prstClr val="black"/>
              </a:solidFill>
            </a:endParaRPr>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r>
              <a:rPr lang="en-GB" dirty="0">
                <a:latin typeface="Arial" pitchFamily="34" charset="0"/>
                <a:cs typeface="Arial" pitchFamily="34" charset="0"/>
              </a:rPr>
              <a:t>And lastly – looking at heroin and barbiturates, class A and B respectively – you can see a similar set of timings of detection, onset, and a similar set of physiological and psychological effects to all the other drugs we have just discussed.</a:t>
            </a:r>
          </a:p>
          <a:p>
            <a:endParaRPr lang="en-GB" dirty="0">
              <a:latin typeface="Arial" pitchFamily="34" charset="0"/>
              <a:cs typeface="Arial" pitchFamily="34" charset="0"/>
            </a:endParaRPr>
          </a:p>
          <a:p>
            <a:r>
              <a:rPr lang="en-GB" dirty="0">
                <a:latin typeface="Arial" pitchFamily="34" charset="0"/>
                <a:cs typeface="Arial" pitchFamily="34" charset="0"/>
              </a:rPr>
              <a:t>Would you want to go diving with anyone who had been taking any of these drugs?</a:t>
            </a:r>
          </a:p>
          <a:p>
            <a:endParaRPr lang="en-GB" dirty="0">
              <a:latin typeface="Arial" pitchFamily="34" charset="0"/>
              <a:cs typeface="Arial" pitchFamily="34" charset="0"/>
            </a:endParaRPr>
          </a:p>
          <a:p>
            <a:r>
              <a:rPr lang="en-GB" dirty="0">
                <a:latin typeface="Arial" pitchFamily="34" charset="0"/>
                <a:cs typeface="Arial" pitchFamily="34" charset="0"/>
              </a:rPr>
              <a:t>OPPORTUNITY OF DISCUSSION HERE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F4185-5A70-4F9B-A57F-93EAFF4A9084}" type="slidenum">
              <a:rPr lang="en-US">
                <a:solidFill>
                  <a:prstClr val="black"/>
                </a:solidFill>
              </a:rPr>
              <a:pPr/>
              <a:t>22</a:t>
            </a:fld>
            <a:endParaRPr lang="en-US">
              <a:solidFill>
                <a:prstClr val="black"/>
              </a:solidFill>
            </a:endParaRPr>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a:xfrm>
            <a:off x="917575" y="4757739"/>
            <a:ext cx="5046663" cy="3419475"/>
          </a:xfrm>
        </p:spPr>
        <p:txBody>
          <a:bodyPr/>
          <a:lstStyle/>
          <a:p>
            <a:r>
              <a:rPr lang="en-GB" dirty="0">
                <a:latin typeface="Arial" charset="0"/>
              </a:rPr>
              <a:t>So – bearing in mind all the effects of the drugs and the results of the data – do you think the timing  of a dive and illicit drug use should be of concern?</a:t>
            </a:r>
          </a:p>
          <a:p>
            <a:endParaRPr lang="en-GB" dirty="0">
              <a:latin typeface="Arial" charset="0"/>
            </a:endParaRPr>
          </a:p>
          <a:p>
            <a:r>
              <a:rPr lang="en-GB" dirty="0">
                <a:latin typeface="Arial" charset="0"/>
              </a:rPr>
              <a:t>Of special concern is the length of time that the “hidden” effects some of the drugs may have – and this prompts the question “are divers who take illicit drugs around the time of their diving activities increasing the risk of a diving incident?”</a:t>
            </a:r>
          </a:p>
          <a:p>
            <a:endParaRPr lang="en-GB" dirty="0">
              <a:latin typeface="Arial" charset="0"/>
            </a:endParaRPr>
          </a:p>
          <a:p>
            <a:r>
              <a:rPr lang="en-GB" dirty="0">
                <a:latin typeface="Arial" charset="0"/>
              </a:rPr>
              <a:t>OPPORTUNITY FOR DISCUSSION HERE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4B00A-4BCF-404B-A321-F84CEBA52D6E}" type="slidenum">
              <a:rPr lang="en-US">
                <a:solidFill>
                  <a:prstClr val="black"/>
                </a:solidFill>
              </a:rPr>
              <a:pPr/>
              <a:t>23</a:t>
            </a:fld>
            <a:endParaRPr lang="en-US">
              <a:solidFill>
                <a:prstClr val="black"/>
              </a:solidFill>
            </a:endParaRPr>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GB" dirty="0">
                <a:latin typeface="Arial" pitchFamily="34" charset="0"/>
                <a:cs typeface="Arial" pitchFamily="34" charset="0"/>
              </a:rPr>
              <a:t>One thing is certain – the data collected by DDRC shows that some divers do “do drugs” and that the time for pretending it doesn’t happen is past.</a:t>
            </a:r>
          </a:p>
          <a:p>
            <a:endParaRPr lang="en-GB" dirty="0">
              <a:latin typeface="Arial" pitchFamily="34" charset="0"/>
              <a:cs typeface="Arial" pitchFamily="34" charset="0"/>
            </a:endParaRPr>
          </a:p>
          <a:p>
            <a:r>
              <a:rPr lang="en-GB" dirty="0">
                <a:latin typeface="Arial" pitchFamily="34" charset="0"/>
                <a:cs typeface="Arial" pitchFamily="34" charset="0"/>
              </a:rPr>
              <a:t>Don’t put yourself and/or your buddy at risk and do “drug diving” – think of the detection times, residual times, and the physiological and psychological effects – think before you “drug dive”.</a:t>
            </a:r>
          </a:p>
          <a:p>
            <a:endParaRPr lang="en-GB" dirty="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4B00A-4BCF-404B-A321-F84CEBA52D6E}" type="slidenum">
              <a:rPr lang="en-US">
                <a:solidFill>
                  <a:prstClr val="black"/>
                </a:solidFill>
              </a:rPr>
              <a:pPr/>
              <a:t>24</a:t>
            </a:fld>
            <a:endParaRPr lang="en-US">
              <a:solidFill>
                <a:prstClr val="black"/>
              </a:solidFill>
            </a:endParaRPr>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GB" dirty="0">
              <a:latin typeface="Arial" pitchFamily="34" charset="0"/>
              <a:cs typeface="Arial" pitchFamily="34" charset="0"/>
            </a:endParaRPr>
          </a:p>
        </p:txBody>
      </p:sp>
    </p:spTree>
    <p:extLst>
      <p:ext uri="{BB962C8B-B14F-4D97-AF65-F5344CB8AC3E}">
        <p14:creationId xmlns:p14="http://schemas.microsoft.com/office/powerpoint/2010/main" val="997935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F8B42-8DCE-48C8-ABEA-794E4EF1A4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340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732DF-6E51-4572-BCAA-224D66F674AB}" type="slidenum">
              <a:rPr lang="en-US">
                <a:solidFill>
                  <a:prstClr val="black"/>
                </a:solidFill>
              </a:rPr>
              <a:pPr/>
              <a:t>3</a:t>
            </a:fld>
            <a:endParaRPr lang="en-US">
              <a:solidFill>
                <a:prstClr val="black"/>
              </a:solidFill>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GB" dirty="0">
                <a:latin typeface="Arial" pitchFamily="34" charset="0"/>
                <a:cs typeface="Arial" pitchFamily="34" charset="0"/>
              </a:rPr>
              <a:t>We have known for a while now, anecdotally, that some divers use illicit drugs around the time of their diving activities. </a:t>
            </a:r>
          </a:p>
          <a:p>
            <a:endParaRPr lang="en-GB" dirty="0">
              <a:latin typeface="Arial" pitchFamily="34" charset="0"/>
              <a:cs typeface="Arial" pitchFamily="34" charset="0"/>
            </a:endParaRPr>
          </a:p>
          <a:p>
            <a:r>
              <a:rPr lang="en-GB" dirty="0">
                <a:latin typeface="Arial" pitchFamily="34" charset="0"/>
                <a:cs typeface="Arial" pitchFamily="34" charset="0"/>
              </a:rPr>
              <a:t>But, how much do </a:t>
            </a:r>
            <a:r>
              <a:rPr lang="en-GB" i="1" dirty="0">
                <a:latin typeface="Arial" pitchFamily="34" charset="0"/>
                <a:cs typeface="Arial" pitchFamily="34" charset="0"/>
              </a:rPr>
              <a:t>you</a:t>
            </a:r>
            <a:r>
              <a:rPr lang="en-GB" dirty="0">
                <a:latin typeface="Arial" pitchFamily="34" charset="0"/>
                <a:cs typeface="Arial" pitchFamily="34" charset="0"/>
              </a:rPr>
              <a:t> in this audience actually know about illicit drugs?</a:t>
            </a:r>
          </a:p>
          <a:p>
            <a:endParaRPr lang="en-GB" dirty="0">
              <a:latin typeface="Arial" pitchFamily="34" charset="0"/>
              <a:cs typeface="Arial" pitchFamily="34" charset="0"/>
            </a:endParaRPr>
          </a:p>
          <a:p>
            <a:r>
              <a:rPr lang="en-GB" dirty="0">
                <a:latin typeface="Arial" pitchFamily="34" charset="0"/>
                <a:cs typeface="Arial" pitchFamily="34" charset="0"/>
              </a:rPr>
              <a:t>Do you know about residual and detection times – how long a certain illicit drug can have an affect your body, or how long a drug can be detected in a urine test? Have you ever stopped to think about how an illicit drug may interact with the diving safety?</a:t>
            </a:r>
          </a:p>
          <a:p>
            <a:endParaRPr lang="en-GB" dirty="0">
              <a:latin typeface="Arial" pitchFamily="34" charset="0"/>
              <a:cs typeface="Arial" pitchFamily="34" charset="0"/>
            </a:endParaRPr>
          </a:p>
          <a:p>
            <a:r>
              <a:rPr lang="en-GB" dirty="0">
                <a:latin typeface="Arial" pitchFamily="34" charset="0"/>
                <a:cs typeface="Arial" pitchFamily="34" charset="0"/>
              </a:rPr>
              <a:t>Do you know how a specific drug can affect you physically or psychologically?</a:t>
            </a:r>
          </a:p>
          <a:p>
            <a:endParaRPr lang="en-GB" dirty="0">
              <a:latin typeface="Arial" pitchFamily="34" charset="0"/>
              <a:cs typeface="Arial" pitchFamily="34" charset="0"/>
            </a:endParaRPr>
          </a:p>
          <a:p>
            <a:r>
              <a:rPr lang="en-GB" dirty="0">
                <a:latin typeface="Arial" pitchFamily="34" charset="0"/>
                <a:cs typeface="Arial" pitchFamily="34" charset="0"/>
              </a:rPr>
              <a:t>Did you know that the strength of some strains of cannabis has increased by more than ten-fold since the 1980s?  And that regular use of cannabis is linked with an increased risk of developing psychotic illnesses later in life, including schizophrenia. A family background of mental illness may increase the risk of developing a psychotic illness by using cannabis.  It is also possible that frequent use of cannabis might affect the fertility of men and women – so think on that…… </a:t>
            </a:r>
          </a:p>
          <a:p>
            <a:r>
              <a:rPr lang="en-GB" dirty="0">
                <a:latin typeface="Arial" pitchFamily="34" charset="0"/>
                <a:cs typeface="Arial" pitchFamily="34" charset="0"/>
              </a:rPr>
              <a:t> </a:t>
            </a:r>
          </a:p>
          <a:p>
            <a:r>
              <a:rPr lang="en-GB" dirty="0">
                <a:latin typeface="Arial" pitchFamily="34" charset="0"/>
                <a:cs typeface="Arial" pitchFamily="34" charset="0"/>
              </a:rPr>
              <a:t>Did you also know - cocaine seized by the police in 2009 was on average only 33% pure, so if you don’t know how pure your cocaine is, you won’t know how strong it is, or what other substances you may be taking </a:t>
            </a:r>
          </a:p>
          <a:p>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732DF-6E51-4572-BCAA-224D66F674AB}" type="slidenum">
              <a:rPr lang="en-US">
                <a:solidFill>
                  <a:prstClr val="black"/>
                </a:solidFill>
              </a:rPr>
              <a:pPr/>
              <a:t>4</a:t>
            </a:fld>
            <a:endParaRPr lang="en-US">
              <a:solidFill>
                <a:prstClr val="black"/>
              </a:solidFill>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GB" dirty="0">
              <a:latin typeface="Arial" pitchFamily="34" charset="0"/>
              <a:cs typeface="Arial" pitchFamily="34" charset="0"/>
            </a:endParaRPr>
          </a:p>
          <a:p>
            <a:r>
              <a:rPr lang="en-GB" dirty="0">
                <a:latin typeface="Arial" pitchFamily="34" charset="0"/>
                <a:cs typeface="Arial" pitchFamily="34" charset="0"/>
              </a:rPr>
              <a:t>Questions you need to ask about drugs: How pure are street drugs, what are the signs of drug use, what are the dangers from using drugs, where do drugs come from, what do drugs look like</a:t>
            </a:r>
          </a:p>
          <a:p>
            <a:endParaRPr lang="en-GB" dirty="0">
              <a:latin typeface="Arial" pitchFamily="34" charset="0"/>
              <a:cs typeface="Arial" pitchFamily="34" charset="0"/>
            </a:endParaRPr>
          </a:p>
        </p:txBody>
      </p:sp>
    </p:spTree>
    <p:extLst>
      <p:ext uri="{BB962C8B-B14F-4D97-AF65-F5344CB8AC3E}">
        <p14:creationId xmlns:p14="http://schemas.microsoft.com/office/powerpoint/2010/main" val="89110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732DF-6E51-4572-BCAA-224D66F674AB}" type="slidenum">
              <a:rPr lang="en-US">
                <a:solidFill>
                  <a:prstClr val="black"/>
                </a:solidFill>
              </a:rPr>
              <a:pPr/>
              <a:t>5</a:t>
            </a:fld>
            <a:endParaRPr lang="en-US">
              <a:solidFill>
                <a:prstClr val="black"/>
              </a:solidFill>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GB" dirty="0">
              <a:latin typeface="Arial" pitchFamily="34" charset="0"/>
              <a:cs typeface="Arial" pitchFamily="34" charset="0"/>
            </a:endParaRPr>
          </a:p>
          <a:p>
            <a:r>
              <a:rPr lang="en-GB" dirty="0">
                <a:latin typeface="Arial" pitchFamily="34" charset="0"/>
                <a:cs typeface="Arial" pitchFamily="34" charset="0"/>
              </a:rPr>
              <a:t>There is no proper quality control over illegal drugs so you have no way of knowing about the impurities, the adulterants (things that deliberately mimic or enhance the effects of the drug) for example, caffeine and/ or ephedrine are often found in amphetamine or ecstasy, and diluents – these can be glucose, lactose and mannitol that may be used to bulk out the “deal”.</a:t>
            </a:r>
          </a:p>
          <a:p>
            <a:endParaRPr lang="en-GB" dirty="0">
              <a:latin typeface="Arial" pitchFamily="34" charset="0"/>
              <a:cs typeface="Arial" pitchFamily="34" charset="0"/>
            </a:endParaRPr>
          </a:p>
          <a:p>
            <a:r>
              <a:rPr lang="en-GB" dirty="0">
                <a:latin typeface="Arial" pitchFamily="34" charset="0"/>
                <a:cs typeface="Arial" pitchFamily="34" charset="0"/>
              </a:rPr>
              <a:t>Signs of drug use might be: changes in work attendance, mood swings, changes in appearance, excessive tiredness, lack of appetite.  But any of these changes may be due to other factors in a persons life so never jump to conclusions!</a:t>
            </a:r>
          </a:p>
        </p:txBody>
      </p:sp>
    </p:spTree>
    <p:extLst>
      <p:ext uri="{BB962C8B-B14F-4D97-AF65-F5344CB8AC3E}">
        <p14:creationId xmlns:p14="http://schemas.microsoft.com/office/powerpoint/2010/main" val="1770215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732DF-6E51-4572-BCAA-224D66F674AB}" type="slidenum">
              <a:rPr lang="en-US">
                <a:solidFill>
                  <a:prstClr val="black"/>
                </a:solidFill>
              </a:rPr>
              <a:pPr/>
              <a:t>6</a:t>
            </a:fld>
            <a:endParaRPr lang="en-US">
              <a:solidFill>
                <a:prstClr val="black"/>
              </a:solidFill>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GB" dirty="0">
                <a:latin typeface="Arial" pitchFamily="34" charset="0"/>
                <a:cs typeface="Arial" pitchFamily="34" charset="0"/>
              </a:rPr>
              <a:t>Where do drugs come from – they can be grown in the UK, made in domestic labs, stolen or sold on from chemists or hospital pharmacies, imported from overseas, or bought online. If they come from overseas it will be from underground labs based in the Netherlands, Belgium and eastern Europe. Synthetic drugs (including synthetic cannabis and a whole variety of ‘legal highs’) are often produced in China and the Far East and sold over the internet.</a:t>
            </a:r>
          </a:p>
          <a:p>
            <a:endParaRPr lang="en-GB" dirty="0">
              <a:latin typeface="Arial" pitchFamily="34" charset="0"/>
              <a:cs typeface="Arial" pitchFamily="34" charset="0"/>
            </a:endParaRPr>
          </a:p>
          <a:p>
            <a:r>
              <a:rPr lang="en-GB" dirty="0">
                <a:latin typeface="Arial" pitchFamily="34" charset="0"/>
                <a:cs typeface="Arial" pitchFamily="34" charset="0"/>
              </a:rPr>
              <a:t>Most drugs that are imported into the UK are brought in by professional gangs and/or those working on their behalf, for example, we’ve all heard about drug ‘mules’ who swallow drugs in condoms to bring them through ports and airports. Larger consignments come in container lorries, boats, small planes and even in the post.</a:t>
            </a:r>
          </a:p>
          <a:p>
            <a:endParaRPr lang="en-GB" dirty="0">
              <a:latin typeface="Arial" pitchFamily="34" charset="0"/>
              <a:cs typeface="Arial" pitchFamily="34" charset="0"/>
            </a:endParaRPr>
          </a:p>
        </p:txBody>
      </p:sp>
    </p:spTree>
    <p:extLst>
      <p:ext uri="{BB962C8B-B14F-4D97-AF65-F5344CB8AC3E}">
        <p14:creationId xmlns:p14="http://schemas.microsoft.com/office/powerpoint/2010/main" val="2260152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732DF-6E51-4572-BCAA-224D66F674AB}" type="slidenum">
              <a:rPr lang="en-US">
                <a:solidFill>
                  <a:prstClr val="black"/>
                </a:solidFill>
              </a:rPr>
              <a:pPr/>
              <a:t>7</a:t>
            </a:fld>
            <a:endParaRPr lang="en-US">
              <a:solidFill>
                <a:prstClr val="black"/>
              </a:solidFill>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GB" dirty="0">
              <a:latin typeface="Arial" pitchFamily="34" charset="0"/>
              <a:cs typeface="Arial" pitchFamily="34" charset="0"/>
            </a:endParaRPr>
          </a:p>
          <a:p>
            <a:r>
              <a:rPr lang="en-GB" dirty="0">
                <a:latin typeface="Arial" pitchFamily="34" charset="0"/>
                <a:cs typeface="Arial" pitchFamily="34" charset="0"/>
              </a:rPr>
              <a:t>Drugs are not all the same. Different drugs have different dangers associated with them. </a:t>
            </a:r>
          </a:p>
          <a:p>
            <a:endParaRPr lang="en-GB" dirty="0">
              <a:latin typeface="Arial" pitchFamily="34" charset="0"/>
              <a:cs typeface="Arial" pitchFamily="34" charset="0"/>
            </a:endParaRPr>
          </a:p>
          <a:p>
            <a:r>
              <a:rPr lang="en-GB" dirty="0">
                <a:latin typeface="Arial" pitchFamily="34" charset="0"/>
                <a:cs typeface="Arial" pitchFamily="34" charset="0"/>
              </a:rPr>
              <a:t>Some drugs (heroin and tranquillisers) have a sedative effect which slow down the way the body and brain function. They can have a numbing effect that produces drowsiness if a lot is taken. </a:t>
            </a:r>
          </a:p>
          <a:p>
            <a:endParaRPr lang="en-GB" dirty="0">
              <a:latin typeface="Arial" pitchFamily="34" charset="0"/>
              <a:cs typeface="Arial" pitchFamily="34" charset="0"/>
            </a:endParaRPr>
          </a:p>
          <a:p>
            <a:r>
              <a:rPr lang="en-GB" dirty="0">
                <a:latin typeface="Arial" pitchFamily="34" charset="0"/>
                <a:cs typeface="Arial" pitchFamily="34" charset="0"/>
              </a:rPr>
              <a:t>Other drugs (such as amphetamine, cocaine, crack and ecstasy) have a stimulant effect giving a rush of energy and making people more alert. </a:t>
            </a:r>
          </a:p>
          <a:p>
            <a:endParaRPr lang="en-GB" dirty="0">
              <a:latin typeface="Arial" pitchFamily="34" charset="0"/>
              <a:cs typeface="Arial" pitchFamily="34" charset="0"/>
            </a:endParaRPr>
          </a:p>
          <a:p>
            <a:r>
              <a:rPr lang="en-GB" dirty="0">
                <a:latin typeface="Arial" pitchFamily="34" charset="0"/>
                <a:cs typeface="Arial" pitchFamily="34" charset="0"/>
              </a:rPr>
              <a:t>Then there is another group of drugs such as LSD and magic mushrooms and to a lesser extent cannabis and ecstasy that have a hallucinogenic effect. This means they tend to alter the way the user feels, sees, hears, tastes or smells.</a:t>
            </a:r>
          </a:p>
        </p:txBody>
      </p:sp>
    </p:spTree>
    <p:extLst>
      <p:ext uri="{BB962C8B-B14F-4D97-AF65-F5344CB8AC3E}">
        <p14:creationId xmlns:p14="http://schemas.microsoft.com/office/powerpoint/2010/main" val="363631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2C4670-9DAB-4BE2-92DE-E00E2DDE335A}" type="slidenum">
              <a:rPr lang="en-US">
                <a:solidFill>
                  <a:prstClr val="black"/>
                </a:solidFill>
              </a:rPr>
              <a:pPr/>
              <a:t>8</a:t>
            </a:fld>
            <a:endParaRPr lang="en-US">
              <a:solidFill>
                <a:prstClr val="black"/>
              </a:solidFill>
            </a:endParaRPr>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r>
              <a:rPr lang="en-GB" dirty="0">
                <a:latin typeface="Arial" pitchFamily="34" charset="0"/>
                <a:cs typeface="Arial" pitchFamily="34" charset="0"/>
              </a:rPr>
              <a:t>But let’s look at the national data first.</a:t>
            </a:r>
          </a:p>
          <a:p>
            <a:endParaRPr lang="en-GB" dirty="0">
              <a:latin typeface="Arial" pitchFamily="34" charset="0"/>
              <a:cs typeface="Arial" pitchFamily="34" charset="0"/>
            </a:endParaRPr>
          </a:p>
          <a:p>
            <a:r>
              <a:rPr lang="en-GB" dirty="0">
                <a:latin typeface="Arial" pitchFamily="34" charset="0"/>
                <a:cs typeface="Arial" pitchFamily="34" charset="0"/>
              </a:rPr>
              <a:t>In the UK the British Crime Survey is the most reliable source of illicit drug use in the national population, and a report is produced every year.</a:t>
            </a:r>
          </a:p>
          <a:p>
            <a:endParaRPr lang="en-GB" dirty="0">
              <a:latin typeface="Arial" pitchFamily="34" charset="0"/>
              <a:cs typeface="Arial" pitchFamily="34" charset="0"/>
            </a:endParaRPr>
          </a:p>
          <a:p>
            <a:r>
              <a:rPr lang="en-GB" dirty="0">
                <a:latin typeface="Arial" pitchFamily="34" charset="0"/>
                <a:cs typeface="Arial" pitchFamily="34" charset="0"/>
              </a:rPr>
              <a:t>In 2018/9 – the national data showed that over 35% of the population aged between 16 and 59 had used some kind of illicit drug during their lifetime, with just over 9% using an illicit drug in the last 12 months, and a little over 5% in the last month. And these findings are probably quite conservative.</a:t>
            </a:r>
          </a:p>
          <a:p>
            <a:endParaRPr lang="en-GB" dirty="0">
              <a:latin typeface="Arial" pitchFamily="34" charset="0"/>
              <a:cs typeface="Arial" pitchFamily="34" charset="0"/>
            </a:endParaRPr>
          </a:p>
          <a:p>
            <a:r>
              <a:rPr lang="en-GB" dirty="0">
                <a:latin typeface="Arial" pitchFamily="34" charset="0"/>
                <a:cs typeface="Arial" pitchFamily="34" charset="0"/>
              </a:rPr>
              <a:t>As would be expected cannabis (marijuana) was the most used/popular drug.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9B5BE-80BB-404C-A30C-F1B74E92280E}" type="slidenum">
              <a:rPr lang="en-US">
                <a:solidFill>
                  <a:prstClr val="black"/>
                </a:solidFill>
              </a:rPr>
              <a:pPr/>
              <a:t>9</a:t>
            </a:fld>
            <a:endParaRPr lang="en-US">
              <a:solidFill>
                <a:prstClr val="black"/>
              </a:solidFill>
            </a:endParaRPr>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r>
              <a:rPr lang="en-GB" dirty="0">
                <a:latin typeface="Arial" pitchFamily="34" charset="0"/>
                <a:cs typeface="Arial" pitchFamily="34" charset="0"/>
              </a:rPr>
              <a:t>So, the researchers at DDRC wanted to get a handle on the prevalence of illicit/recreational drug use in UK sport divers</a:t>
            </a:r>
            <a:r>
              <a:rPr lang="en-GB" baseline="0" dirty="0">
                <a:latin typeface="Arial" pitchFamily="34" charset="0"/>
                <a:cs typeface="Arial" pitchFamily="34" charset="0"/>
              </a:rPr>
              <a:t> and launched a study called “The Health of Divers”. A</a:t>
            </a:r>
            <a:r>
              <a:rPr lang="en-GB" dirty="0">
                <a:latin typeface="Arial" pitchFamily="34" charset="0"/>
                <a:cs typeface="Arial" pitchFamily="34" charset="0"/>
              </a:rPr>
              <a:t>s well as asking the same type of questions as the British Crime Survey – frequency, type and class of drug –  the researchers at DDRC also asked divers what was the closest time of drug use to a dive.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C:\Users\Public\Documents\Personal_1\ddrclogo_a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8246" y="6141397"/>
            <a:ext cx="763416" cy="7329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stld\Documents\SSI mini lectures\SSILogo_Globe_fade_Pantone226.ep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06427"/>
            <a:ext cx="879721" cy="75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869216"/>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015733"/>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17F030-F789-4E70-B849-8EACDBF84E1C}"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3934312700"/>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D9E2-FDBF-475E-84FE-F29A28B6C40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59085D-7312-4ADA-B18B-8C84EE6A2B9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1B3AD1A-EBD5-4DF9-864D-5FA4D331AACD}"/>
              </a:ext>
            </a:extLst>
          </p:cNvPr>
          <p:cNvSpPr>
            <a:spLocks noGrp="1"/>
          </p:cNvSpPr>
          <p:nvPr>
            <p:ph type="dt" sz="half" idx="10"/>
          </p:nvPr>
        </p:nvSpPr>
        <p:spPr/>
        <p:txBody>
          <a:bodyPr/>
          <a:lstStyle/>
          <a:p>
            <a:fld id="{CD53A3F0-2BA5-4F3E-9020-C521B12EDED4}" type="datetimeFigureOut">
              <a:rPr lang="en-GB" smtClean="0"/>
              <a:t>13/01/2021</a:t>
            </a:fld>
            <a:endParaRPr lang="en-GB"/>
          </a:p>
        </p:txBody>
      </p:sp>
      <p:sp>
        <p:nvSpPr>
          <p:cNvPr id="5" name="Footer Placeholder 4">
            <a:extLst>
              <a:ext uri="{FF2B5EF4-FFF2-40B4-BE49-F238E27FC236}">
                <a16:creationId xmlns:a16="http://schemas.microsoft.com/office/drawing/2014/main" id="{03A7BB1C-B7DF-460E-B956-0085BD7775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9B948C-8BE9-4E84-BF2A-7A5BFA4CE72F}"/>
              </a:ext>
            </a:extLst>
          </p:cNvPr>
          <p:cNvSpPr>
            <a:spLocks noGrp="1"/>
          </p:cNvSpPr>
          <p:nvPr>
            <p:ph type="sldNum" sz="quarter" idx="12"/>
          </p:nvPr>
        </p:nvSpPr>
        <p:spPr/>
        <p:txBody>
          <a:bodyPr/>
          <a:lstStyle/>
          <a:p>
            <a:fld id="{0EC3F993-95A5-455B-8AAF-2BBC294A19F2}" type="slidenum">
              <a:rPr lang="en-GB" smtClean="0"/>
              <a:t>‹#›</a:t>
            </a:fld>
            <a:endParaRPr lang="en-GB"/>
          </a:p>
        </p:txBody>
      </p:sp>
    </p:spTree>
    <p:extLst>
      <p:ext uri="{BB962C8B-B14F-4D97-AF65-F5344CB8AC3E}">
        <p14:creationId xmlns:p14="http://schemas.microsoft.com/office/powerpoint/2010/main" val="300105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E1E4-9148-4B85-827E-703C68F3EA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A48672-D71C-456A-BF52-505750438A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F54B86-BC26-406D-9ED6-C019F03DAB8A}"/>
              </a:ext>
            </a:extLst>
          </p:cNvPr>
          <p:cNvSpPr>
            <a:spLocks noGrp="1"/>
          </p:cNvSpPr>
          <p:nvPr>
            <p:ph type="dt" sz="half" idx="10"/>
          </p:nvPr>
        </p:nvSpPr>
        <p:spPr/>
        <p:txBody>
          <a:bodyPr/>
          <a:lstStyle/>
          <a:p>
            <a:fld id="{CD53A3F0-2BA5-4F3E-9020-C521B12EDED4}" type="datetimeFigureOut">
              <a:rPr lang="en-GB" smtClean="0"/>
              <a:t>13/01/2021</a:t>
            </a:fld>
            <a:endParaRPr lang="en-GB"/>
          </a:p>
        </p:txBody>
      </p:sp>
      <p:sp>
        <p:nvSpPr>
          <p:cNvPr id="5" name="Footer Placeholder 4">
            <a:extLst>
              <a:ext uri="{FF2B5EF4-FFF2-40B4-BE49-F238E27FC236}">
                <a16:creationId xmlns:a16="http://schemas.microsoft.com/office/drawing/2014/main" id="{C4EE850E-6764-4B97-ADEE-66EA7B184F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C37AF0-A715-47C6-808F-C4D0420AA23D}"/>
              </a:ext>
            </a:extLst>
          </p:cNvPr>
          <p:cNvSpPr>
            <a:spLocks noGrp="1"/>
          </p:cNvSpPr>
          <p:nvPr>
            <p:ph type="sldNum" sz="quarter" idx="12"/>
          </p:nvPr>
        </p:nvSpPr>
        <p:spPr/>
        <p:txBody>
          <a:bodyPr/>
          <a:lstStyle/>
          <a:p>
            <a:fld id="{0EC3F993-95A5-455B-8AAF-2BBC294A19F2}" type="slidenum">
              <a:rPr lang="en-GB" smtClean="0"/>
              <a:t>‹#›</a:t>
            </a:fld>
            <a:endParaRPr lang="en-GB"/>
          </a:p>
        </p:txBody>
      </p:sp>
    </p:spTree>
    <p:extLst>
      <p:ext uri="{BB962C8B-B14F-4D97-AF65-F5344CB8AC3E}">
        <p14:creationId xmlns:p14="http://schemas.microsoft.com/office/powerpoint/2010/main" val="226951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07B6B-BDC7-4910-847B-E9C3AF2C7E9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706195-3208-4852-BB61-BA080D64026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9F6E6F-C9F1-4730-85E8-B46B34A9F944}"/>
              </a:ext>
            </a:extLst>
          </p:cNvPr>
          <p:cNvSpPr>
            <a:spLocks noGrp="1"/>
          </p:cNvSpPr>
          <p:nvPr>
            <p:ph type="dt" sz="half" idx="10"/>
          </p:nvPr>
        </p:nvSpPr>
        <p:spPr/>
        <p:txBody>
          <a:bodyPr/>
          <a:lstStyle/>
          <a:p>
            <a:fld id="{CD53A3F0-2BA5-4F3E-9020-C521B12EDED4}" type="datetimeFigureOut">
              <a:rPr lang="en-GB" smtClean="0"/>
              <a:t>13/01/2021</a:t>
            </a:fld>
            <a:endParaRPr lang="en-GB"/>
          </a:p>
        </p:txBody>
      </p:sp>
      <p:sp>
        <p:nvSpPr>
          <p:cNvPr id="5" name="Footer Placeholder 4">
            <a:extLst>
              <a:ext uri="{FF2B5EF4-FFF2-40B4-BE49-F238E27FC236}">
                <a16:creationId xmlns:a16="http://schemas.microsoft.com/office/drawing/2014/main" id="{8CE47B1F-DD2F-4897-B4A6-202F53FE5C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4E1668-44E4-4ED0-9FC1-101D1FFC53FC}"/>
              </a:ext>
            </a:extLst>
          </p:cNvPr>
          <p:cNvSpPr>
            <a:spLocks noGrp="1"/>
          </p:cNvSpPr>
          <p:nvPr>
            <p:ph type="sldNum" sz="quarter" idx="12"/>
          </p:nvPr>
        </p:nvSpPr>
        <p:spPr/>
        <p:txBody>
          <a:bodyPr/>
          <a:lstStyle/>
          <a:p>
            <a:fld id="{0EC3F993-95A5-455B-8AAF-2BBC294A19F2}" type="slidenum">
              <a:rPr lang="en-GB" smtClean="0"/>
              <a:t>‹#›</a:t>
            </a:fld>
            <a:endParaRPr lang="en-GB"/>
          </a:p>
        </p:txBody>
      </p:sp>
    </p:spTree>
    <p:extLst>
      <p:ext uri="{BB962C8B-B14F-4D97-AF65-F5344CB8AC3E}">
        <p14:creationId xmlns:p14="http://schemas.microsoft.com/office/powerpoint/2010/main" val="2634097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6C917-3E20-46D0-8420-2F8F901A15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AAF15C-2F80-43ED-A070-723F5BB254D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5E8869-EDCE-4522-B209-2362B92D0F5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D2B14C-FDE7-4E47-9E0E-DB542C82676A}"/>
              </a:ext>
            </a:extLst>
          </p:cNvPr>
          <p:cNvSpPr>
            <a:spLocks noGrp="1"/>
          </p:cNvSpPr>
          <p:nvPr>
            <p:ph type="dt" sz="half" idx="10"/>
          </p:nvPr>
        </p:nvSpPr>
        <p:spPr/>
        <p:txBody>
          <a:bodyPr/>
          <a:lstStyle/>
          <a:p>
            <a:fld id="{CD53A3F0-2BA5-4F3E-9020-C521B12EDED4}" type="datetimeFigureOut">
              <a:rPr lang="en-GB" smtClean="0"/>
              <a:t>13/01/2021</a:t>
            </a:fld>
            <a:endParaRPr lang="en-GB"/>
          </a:p>
        </p:txBody>
      </p:sp>
      <p:sp>
        <p:nvSpPr>
          <p:cNvPr id="6" name="Footer Placeholder 5">
            <a:extLst>
              <a:ext uri="{FF2B5EF4-FFF2-40B4-BE49-F238E27FC236}">
                <a16:creationId xmlns:a16="http://schemas.microsoft.com/office/drawing/2014/main" id="{BA55B0E6-359D-4BFF-B32C-377D63689F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A15A68-6AC0-4085-A193-F8A7BA7730EB}"/>
              </a:ext>
            </a:extLst>
          </p:cNvPr>
          <p:cNvSpPr>
            <a:spLocks noGrp="1"/>
          </p:cNvSpPr>
          <p:nvPr>
            <p:ph type="sldNum" sz="quarter" idx="12"/>
          </p:nvPr>
        </p:nvSpPr>
        <p:spPr/>
        <p:txBody>
          <a:bodyPr/>
          <a:lstStyle/>
          <a:p>
            <a:fld id="{0EC3F993-95A5-455B-8AAF-2BBC294A19F2}" type="slidenum">
              <a:rPr lang="en-GB" smtClean="0"/>
              <a:t>‹#›</a:t>
            </a:fld>
            <a:endParaRPr lang="en-GB"/>
          </a:p>
        </p:txBody>
      </p:sp>
    </p:spTree>
    <p:extLst>
      <p:ext uri="{BB962C8B-B14F-4D97-AF65-F5344CB8AC3E}">
        <p14:creationId xmlns:p14="http://schemas.microsoft.com/office/powerpoint/2010/main" val="275757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AAA6-D3B2-473D-827D-E91EBEC28E8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C473FC-96F4-480D-A0F7-66FFDA57A4C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47B59-5187-4395-B225-37D723A0095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E07053-05CA-4F0E-9205-A81D03FE339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1BC41C-412D-4ECD-8651-66CC79BE8D4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17B89D-8517-44FD-9888-D0166A017BE8}"/>
              </a:ext>
            </a:extLst>
          </p:cNvPr>
          <p:cNvSpPr>
            <a:spLocks noGrp="1"/>
          </p:cNvSpPr>
          <p:nvPr>
            <p:ph type="dt" sz="half" idx="10"/>
          </p:nvPr>
        </p:nvSpPr>
        <p:spPr/>
        <p:txBody>
          <a:bodyPr/>
          <a:lstStyle/>
          <a:p>
            <a:fld id="{CD53A3F0-2BA5-4F3E-9020-C521B12EDED4}" type="datetimeFigureOut">
              <a:rPr lang="en-GB" smtClean="0"/>
              <a:t>13/01/2021</a:t>
            </a:fld>
            <a:endParaRPr lang="en-GB"/>
          </a:p>
        </p:txBody>
      </p:sp>
      <p:sp>
        <p:nvSpPr>
          <p:cNvPr id="8" name="Footer Placeholder 7">
            <a:extLst>
              <a:ext uri="{FF2B5EF4-FFF2-40B4-BE49-F238E27FC236}">
                <a16:creationId xmlns:a16="http://schemas.microsoft.com/office/drawing/2014/main" id="{D5A80273-FF11-481E-9796-F68D6F8B1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1D0001-34C8-4AF9-9AA1-07D11713559D}"/>
              </a:ext>
            </a:extLst>
          </p:cNvPr>
          <p:cNvSpPr>
            <a:spLocks noGrp="1"/>
          </p:cNvSpPr>
          <p:nvPr>
            <p:ph type="sldNum" sz="quarter" idx="12"/>
          </p:nvPr>
        </p:nvSpPr>
        <p:spPr/>
        <p:txBody>
          <a:bodyPr/>
          <a:lstStyle/>
          <a:p>
            <a:fld id="{0EC3F993-95A5-455B-8AAF-2BBC294A19F2}" type="slidenum">
              <a:rPr lang="en-GB" smtClean="0"/>
              <a:t>‹#›</a:t>
            </a:fld>
            <a:endParaRPr lang="en-GB"/>
          </a:p>
        </p:txBody>
      </p:sp>
    </p:spTree>
    <p:extLst>
      <p:ext uri="{BB962C8B-B14F-4D97-AF65-F5344CB8AC3E}">
        <p14:creationId xmlns:p14="http://schemas.microsoft.com/office/powerpoint/2010/main" val="2135453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3018-5954-463F-BE17-8F5E1DA2D8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E8A9AD-E7AF-4AA4-8833-0D61C72174B7}"/>
              </a:ext>
            </a:extLst>
          </p:cNvPr>
          <p:cNvSpPr>
            <a:spLocks noGrp="1"/>
          </p:cNvSpPr>
          <p:nvPr>
            <p:ph type="dt" sz="half" idx="10"/>
          </p:nvPr>
        </p:nvSpPr>
        <p:spPr/>
        <p:txBody>
          <a:bodyPr/>
          <a:lstStyle/>
          <a:p>
            <a:fld id="{CD53A3F0-2BA5-4F3E-9020-C521B12EDED4}" type="datetimeFigureOut">
              <a:rPr lang="en-GB" smtClean="0"/>
              <a:t>13/01/2021</a:t>
            </a:fld>
            <a:endParaRPr lang="en-GB"/>
          </a:p>
        </p:txBody>
      </p:sp>
      <p:sp>
        <p:nvSpPr>
          <p:cNvPr id="4" name="Footer Placeholder 3">
            <a:extLst>
              <a:ext uri="{FF2B5EF4-FFF2-40B4-BE49-F238E27FC236}">
                <a16:creationId xmlns:a16="http://schemas.microsoft.com/office/drawing/2014/main" id="{533A3EDC-AAFE-49EE-A846-6E0F013606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06B552-DB84-4956-9F2D-E98D975CF24E}"/>
              </a:ext>
            </a:extLst>
          </p:cNvPr>
          <p:cNvSpPr>
            <a:spLocks noGrp="1"/>
          </p:cNvSpPr>
          <p:nvPr>
            <p:ph type="sldNum" sz="quarter" idx="12"/>
          </p:nvPr>
        </p:nvSpPr>
        <p:spPr/>
        <p:txBody>
          <a:bodyPr/>
          <a:lstStyle/>
          <a:p>
            <a:fld id="{0EC3F993-95A5-455B-8AAF-2BBC294A19F2}" type="slidenum">
              <a:rPr lang="en-GB" smtClean="0"/>
              <a:t>‹#›</a:t>
            </a:fld>
            <a:endParaRPr lang="en-GB"/>
          </a:p>
        </p:txBody>
      </p:sp>
    </p:spTree>
    <p:extLst>
      <p:ext uri="{BB962C8B-B14F-4D97-AF65-F5344CB8AC3E}">
        <p14:creationId xmlns:p14="http://schemas.microsoft.com/office/powerpoint/2010/main" val="4177667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47B00A-DD70-4307-AE45-64FCD56D2DB4}"/>
              </a:ext>
            </a:extLst>
          </p:cNvPr>
          <p:cNvSpPr>
            <a:spLocks noGrp="1"/>
          </p:cNvSpPr>
          <p:nvPr>
            <p:ph type="dt" sz="half" idx="10"/>
          </p:nvPr>
        </p:nvSpPr>
        <p:spPr/>
        <p:txBody>
          <a:bodyPr/>
          <a:lstStyle/>
          <a:p>
            <a:fld id="{CD53A3F0-2BA5-4F3E-9020-C521B12EDED4}" type="datetimeFigureOut">
              <a:rPr lang="en-GB" smtClean="0"/>
              <a:t>13/01/2021</a:t>
            </a:fld>
            <a:endParaRPr lang="en-GB"/>
          </a:p>
        </p:txBody>
      </p:sp>
      <p:sp>
        <p:nvSpPr>
          <p:cNvPr id="3" name="Footer Placeholder 2">
            <a:extLst>
              <a:ext uri="{FF2B5EF4-FFF2-40B4-BE49-F238E27FC236}">
                <a16:creationId xmlns:a16="http://schemas.microsoft.com/office/drawing/2014/main" id="{35E82853-279C-450A-BD5B-65E4A5C6C6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D46E9F5-ABD9-4340-AA2A-B4D7520BF58C}"/>
              </a:ext>
            </a:extLst>
          </p:cNvPr>
          <p:cNvSpPr>
            <a:spLocks noGrp="1"/>
          </p:cNvSpPr>
          <p:nvPr>
            <p:ph type="sldNum" sz="quarter" idx="12"/>
          </p:nvPr>
        </p:nvSpPr>
        <p:spPr/>
        <p:txBody>
          <a:bodyPr/>
          <a:lstStyle/>
          <a:p>
            <a:fld id="{0EC3F993-95A5-455B-8AAF-2BBC294A19F2}" type="slidenum">
              <a:rPr lang="en-GB" smtClean="0"/>
              <a:t>‹#›</a:t>
            </a:fld>
            <a:endParaRPr lang="en-GB"/>
          </a:p>
        </p:txBody>
      </p:sp>
    </p:spTree>
    <p:extLst>
      <p:ext uri="{BB962C8B-B14F-4D97-AF65-F5344CB8AC3E}">
        <p14:creationId xmlns:p14="http://schemas.microsoft.com/office/powerpoint/2010/main" val="741012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47D4E-8949-4D52-963C-88B7BC4E946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CC819E-1499-44F5-BF09-FB62E35FE1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966D2A-9515-4503-BBF1-A56AD811D0C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57DA18-8FA1-4045-A1D7-959EEEEA3D8B}"/>
              </a:ext>
            </a:extLst>
          </p:cNvPr>
          <p:cNvSpPr>
            <a:spLocks noGrp="1"/>
          </p:cNvSpPr>
          <p:nvPr>
            <p:ph type="dt" sz="half" idx="10"/>
          </p:nvPr>
        </p:nvSpPr>
        <p:spPr/>
        <p:txBody>
          <a:bodyPr/>
          <a:lstStyle/>
          <a:p>
            <a:fld id="{CD53A3F0-2BA5-4F3E-9020-C521B12EDED4}" type="datetimeFigureOut">
              <a:rPr lang="en-GB" smtClean="0"/>
              <a:t>13/01/2021</a:t>
            </a:fld>
            <a:endParaRPr lang="en-GB"/>
          </a:p>
        </p:txBody>
      </p:sp>
      <p:sp>
        <p:nvSpPr>
          <p:cNvPr id="6" name="Footer Placeholder 5">
            <a:extLst>
              <a:ext uri="{FF2B5EF4-FFF2-40B4-BE49-F238E27FC236}">
                <a16:creationId xmlns:a16="http://schemas.microsoft.com/office/drawing/2014/main" id="{1BCF3356-2523-4576-BD27-77A9692D15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12AA64-DCF9-4877-A0DB-5DD690AE7C3B}"/>
              </a:ext>
            </a:extLst>
          </p:cNvPr>
          <p:cNvSpPr>
            <a:spLocks noGrp="1"/>
          </p:cNvSpPr>
          <p:nvPr>
            <p:ph type="sldNum" sz="quarter" idx="12"/>
          </p:nvPr>
        </p:nvSpPr>
        <p:spPr/>
        <p:txBody>
          <a:bodyPr/>
          <a:lstStyle/>
          <a:p>
            <a:fld id="{0EC3F993-95A5-455B-8AAF-2BBC294A19F2}" type="slidenum">
              <a:rPr lang="en-GB" smtClean="0"/>
              <a:t>‹#›</a:t>
            </a:fld>
            <a:endParaRPr lang="en-GB"/>
          </a:p>
        </p:txBody>
      </p:sp>
    </p:spTree>
    <p:extLst>
      <p:ext uri="{BB962C8B-B14F-4D97-AF65-F5344CB8AC3E}">
        <p14:creationId xmlns:p14="http://schemas.microsoft.com/office/powerpoint/2010/main" val="391608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17F030-F789-4E70-B849-8EACDBF84E1C}"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2634387068"/>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3EFB-0A8A-4E02-A7A2-BC1D6903DD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F58643-611B-4F98-A3AB-B6E51224593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55F20F-91EF-4D61-A637-BCDCEB6747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4D35D0-C32B-4331-85A0-EB24B0B4B2BB}"/>
              </a:ext>
            </a:extLst>
          </p:cNvPr>
          <p:cNvSpPr>
            <a:spLocks noGrp="1"/>
          </p:cNvSpPr>
          <p:nvPr>
            <p:ph type="dt" sz="half" idx="10"/>
          </p:nvPr>
        </p:nvSpPr>
        <p:spPr/>
        <p:txBody>
          <a:bodyPr/>
          <a:lstStyle/>
          <a:p>
            <a:fld id="{CD53A3F0-2BA5-4F3E-9020-C521B12EDED4}" type="datetimeFigureOut">
              <a:rPr lang="en-GB" smtClean="0"/>
              <a:t>13/01/2021</a:t>
            </a:fld>
            <a:endParaRPr lang="en-GB"/>
          </a:p>
        </p:txBody>
      </p:sp>
      <p:sp>
        <p:nvSpPr>
          <p:cNvPr id="6" name="Footer Placeholder 5">
            <a:extLst>
              <a:ext uri="{FF2B5EF4-FFF2-40B4-BE49-F238E27FC236}">
                <a16:creationId xmlns:a16="http://schemas.microsoft.com/office/drawing/2014/main" id="{954550B5-7179-4738-96B4-DE1EDF9BF9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ED4EF6-F821-46A7-8B91-F2FED2C44F06}"/>
              </a:ext>
            </a:extLst>
          </p:cNvPr>
          <p:cNvSpPr>
            <a:spLocks noGrp="1"/>
          </p:cNvSpPr>
          <p:nvPr>
            <p:ph type="sldNum" sz="quarter" idx="12"/>
          </p:nvPr>
        </p:nvSpPr>
        <p:spPr/>
        <p:txBody>
          <a:bodyPr/>
          <a:lstStyle/>
          <a:p>
            <a:fld id="{0EC3F993-95A5-455B-8AAF-2BBC294A19F2}" type="slidenum">
              <a:rPr lang="en-GB" smtClean="0"/>
              <a:t>‹#›</a:t>
            </a:fld>
            <a:endParaRPr lang="en-GB"/>
          </a:p>
        </p:txBody>
      </p:sp>
    </p:spTree>
    <p:extLst>
      <p:ext uri="{BB962C8B-B14F-4D97-AF65-F5344CB8AC3E}">
        <p14:creationId xmlns:p14="http://schemas.microsoft.com/office/powerpoint/2010/main" val="942772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2825-94F2-46FD-9A83-524E9C8FDE8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8003BA-D3AB-4D21-8C89-D2C3511A5F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8A2C2C-643F-4D59-B5A8-B03F06D6A5F0}"/>
              </a:ext>
            </a:extLst>
          </p:cNvPr>
          <p:cNvSpPr>
            <a:spLocks noGrp="1"/>
          </p:cNvSpPr>
          <p:nvPr>
            <p:ph type="dt" sz="half" idx="10"/>
          </p:nvPr>
        </p:nvSpPr>
        <p:spPr/>
        <p:txBody>
          <a:bodyPr/>
          <a:lstStyle/>
          <a:p>
            <a:fld id="{CD53A3F0-2BA5-4F3E-9020-C521B12EDED4}" type="datetimeFigureOut">
              <a:rPr lang="en-GB" smtClean="0"/>
              <a:t>13/01/2021</a:t>
            </a:fld>
            <a:endParaRPr lang="en-GB"/>
          </a:p>
        </p:txBody>
      </p:sp>
      <p:sp>
        <p:nvSpPr>
          <p:cNvPr id="5" name="Footer Placeholder 4">
            <a:extLst>
              <a:ext uri="{FF2B5EF4-FFF2-40B4-BE49-F238E27FC236}">
                <a16:creationId xmlns:a16="http://schemas.microsoft.com/office/drawing/2014/main" id="{536926CC-E574-45AB-A004-E083E79931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8E930A-492E-458D-8053-25CF6EC9A40F}"/>
              </a:ext>
            </a:extLst>
          </p:cNvPr>
          <p:cNvSpPr>
            <a:spLocks noGrp="1"/>
          </p:cNvSpPr>
          <p:nvPr>
            <p:ph type="sldNum" sz="quarter" idx="12"/>
          </p:nvPr>
        </p:nvSpPr>
        <p:spPr/>
        <p:txBody>
          <a:bodyPr/>
          <a:lstStyle/>
          <a:p>
            <a:fld id="{0EC3F993-95A5-455B-8AAF-2BBC294A19F2}" type="slidenum">
              <a:rPr lang="en-GB" smtClean="0"/>
              <a:t>‹#›</a:t>
            </a:fld>
            <a:endParaRPr lang="en-GB"/>
          </a:p>
        </p:txBody>
      </p:sp>
    </p:spTree>
    <p:extLst>
      <p:ext uri="{BB962C8B-B14F-4D97-AF65-F5344CB8AC3E}">
        <p14:creationId xmlns:p14="http://schemas.microsoft.com/office/powerpoint/2010/main" val="2064954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757810-9CD6-4891-AE75-28E85EB3937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90786C-DCD7-4D7E-B7D1-C7E7F490105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2153A3-B819-487C-8F15-3D7E6440ACC2}"/>
              </a:ext>
            </a:extLst>
          </p:cNvPr>
          <p:cNvSpPr>
            <a:spLocks noGrp="1"/>
          </p:cNvSpPr>
          <p:nvPr>
            <p:ph type="dt" sz="half" idx="10"/>
          </p:nvPr>
        </p:nvSpPr>
        <p:spPr/>
        <p:txBody>
          <a:bodyPr/>
          <a:lstStyle/>
          <a:p>
            <a:fld id="{CD53A3F0-2BA5-4F3E-9020-C521B12EDED4}" type="datetimeFigureOut">
              <a:rPr lang="en-GB" smtClean="0"/>
              <a:t>13/01/2021</a:t>
            </a:fld>
            <a:endParaRPr lang="en-GB"/>
          </a:p>
        </p:txBody>
      </p:sp>
      <p:sp>
        <p:nvSpPr>
          <p:cNvPr id="5" name="Footer Placeholder 4">
            <a:extLst>
              <a:ext uri="{FF2B5EF4-FFF2-40B4-BE49-F238E27FC236}">
                <a16:creationId xmlns:a16="http://schemas.microsoft.com/office/drawing/2014/main" id="{0254E9D2-733B-4A95-9A6E-4141535157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6F079C-B592-4044-95F1-79137907FF4D}"/>
              </a:ext>
            </a:extLst>
          </p:cNvPr>
          <p:cNvSpPr>
            <a:spLocks noGrp="1"/>
          </p:cNvSpPr>
          <p:nvPr>
            <p:ph type="sldNum" sz="quarter" idx="12"/>
          </p:nvPr>
        </p:nvSpPr>
        <p:spPr/>
        <p:txBody>
          <a:bodyPr/>
          <a:lstStyle/>
          <a:p>
            <a:fld id="{0EC3F993-95A5-455B-8AAF-2BBC294A19F2}" type="slidenum">
              <a:rPr lang="en-GB" smtClean="0"/>
              <a:t>‹#›</a:t>
            </a:fld>
            <a:endParaRPr lang="en-GB"/>
          </a:p>
        </p:txBody>
      </p:sp>
    </p:spTree>
    <p:extLst>
      <p:ext uri="{BB962C8B-B14F-4D97-AF65-F5344CB8AC3E}">
        <p14:creationId xmlns:p14="http://schemas.microsoft.com/office/powerpoint/2010/main" val="3759798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13/01/2021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1495517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13/01/2021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3812734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13/01/2021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3014922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13/01/2021</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1416090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13/01/2021</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827850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13/01/2021</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4142275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13/01/2021</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114841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160965"/>
      </p:ext>
    </p:extLst>
  </p:cSld>
  <p:clrMapOvr>
    <a:masterClrMapping/>
  </p:clrMapOvr>
  <p:transition spd="slow">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13/01/2021</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2787498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13/01/2021</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3857728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13/01/2021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2676891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13/01/2021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855532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575684"/>
      </p:ext>
    </p:extLst>
  </p:cSld>
  <p:clrMapOvr>
    <a:masterClrMapping/>
  </p:clrMapOvr>
  <p:transition spd="slow">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3">
            <a:extLst>
              <a:ext uri="{FF2B5EF4-FFF2-40B4-BE49-F238E27FC236}">
                <a16:creationId xmlns:a16="http://schemas.microsoft.com/office/drawing/2014/main" id="{282CC11A-A913-4719-8C03-5C5DF036620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8344" y="5946817"/>
            <a:ext cx="1382040" cy="7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485124"/>
      </p:ext>
    </p:extLst>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7F030-F789-4E70-B849-8EACDBF84E1C}"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1349082184"/>
      </p:ext>
    </p:extLst>
  </p:cSld>
  <p:clrMapOvr>
    <a:masterClrMapping/>
  </p:clrMapOvr>
  <p:transition spd="slow">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17F030-F789-4E70-B849-8EACDBF84E1C}"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1019160110"/>
      </p:ext>
    </p:extLst>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17F030-F789-4E70-B849-8EACDBF84E1C}"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1371626211"/>
      </p:ext>
    </p:extLst>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17F030-F789-4E70-B849-8EACDBF84E1C}"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3586185641"/>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8DC3655D-666C-428D-A1BE-756A005FAB9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8344" y="5946817"/>
            <a:ext cx="1382040" cy="7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573691"/>
      </p:ext>
    </p:extLst>
  </p:cSld>
  <p:clrMapOvr>
    <a:masterClrMapping/>
  </p:clrMapOvr>
  <p:transition spd="slow">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717F030-F789-4E70-B849-8EACDBF84E1C}"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721599868"/>
      </p:ext>
    </p:extLst>
  </p:cSld>
  <p:clrMapOvr>
    <a:masterClrMapping/>
  </p:clrMapOvr>
  <p:transition spd="slow">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7F030-F789-4E70-B849-8EACDBF84E1C}"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193065926"/>
      </p:ext>
    </p:extLst>
  </p:cSld>
  <p:clrMapOvr>
    <a:masterClrMapping/>
  </p:clrMapOvr>
  <p:transition spd="slow">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17F030-F789-4E70-B849-8EACDBF84E1C}"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1379939195"/>
      </p:ext>
    </p:extLst>
  </p:cSld>
  <p:clrMapOvr>
    <a:masterClrMapping/>
  </p:clrMapOvr>
  <p:transition spd="slow">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17F030-F789-4E70-B849-8EACDBF84E1C}"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2854133648"/>
      </p:ext>
    </p:extLst>
  </p:cSld>
  <p:clrMapOvr>
    <a:masterClrMapping/>
  </p:clrMapOvr>
  <p:transition spd="slow">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7F030-F789-4E70-B849-8EACDBF84E1C}"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4211607618"/>
      </p:ext>
    </p:extLst>
  </p:cSld>
  <p:clrMapOvr>
    <a:masterClrMapping/>
  </p:clrMapOvr>
  <p:transition spd="slow">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7F030-F789-4E70-B849-8EACDBF84E1C}"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0D7976-7048-40D1-9D81-C255A1B6531F}" type="slidenum">
              <a:rPr lang="en-GB" smtClean="0"/>
              <a:t>‹#›</a:t>
            </a:fld>
            <a:endParaRPr lang="en-GB"/>
          </a:p>
        </p:txBody>
      </p:sp>
    </p:spTree>
    <p:extLst>
      <p:ext uri="{BB962C8B-B14F-4D97-AF65-F5344CB8AC3E}">
        <p14:creationId xmlns:p14="http://schemas.microsoft.com/office/powerpoint/2010/main" val="1614789513"/>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3">
            <a:extLst>
              <a:ext uri="{FF2B5EF4-FFF2-40B4-BE49-F238E27FC236}">
                <a16:creationId xmlns:a16="http://schemas.microsoft.com/office/drawing/2014/main" id="{282CC11A-A913-4719-8C03-5C5DF036620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8344" y="5946817"/>
            <a:ext cx="1382040" cy="7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623580"/>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8DC3655D-666C-428D-A1BE-756A005FAB9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8344" y="5946817"/>
            <a:ext cx="1382040" cy="7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619407"/>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042486"/>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a:defRPr/>
            </a:pPr>
            <a:fld id="{5FA5C32F-0222-45F3-9426-8A5154B19317}" type="slidenum">
              <a:rPr lang="en-US" smtClean="0">
                <a:solidFill>
                  <a:srgbClr val="FFFFFF"/>
                </a:solidFill>
              </a:rPr>
              <a:pPr>
                <a:defRPr/>
              </a:pPr>
              <a:t>‹#›</a:t>
            </a:fld>
            <a:endParaRPr lang="en-US" dirty="0">
              <a:solidFill>
                <a:srgbClr val="FFFFFF"/>
              </a:solidFill>
            </a:endParaRPr>
          </a:p>
        </p:txBody>
      </p:sp>
      <p:sp>
        <p:nvSpPr>
          <p:cNvPr id="10" name="Picture Placeholder 9"/>
          <p:cNvSpPr>
            <a:spLocks noGrp="1"/>
          </p:cNvSpPr>
          <p:nvPr>
            <p:ph type="pic" sz="quarter" idx="13"/>
          </p:nvPr>
        </p:nvSpPr>
        <p:spPr>
          <a:xfrm>
            <a:off x="6372225" y="6453188"/>
            <a:ext cx="914400" cy="914400"/>
          </a:xfrm>
        </p:spPr>
        <p:txBody>
          <a:bodyPr/>
          <a:lstStyle/>
          <a:p>
            <a:endParaRPr lang="en-GB"/>
          </a:p>
        </p:txBody>
      </p:sp>
    </p:spTree>
    <p:extLst>
      <p:ext uri="{BB962C8B-B14F-4D97-AF65-F5344CB8AC3E}">
        <p14:creationId xmlns:p14="http://schemas.microsoft.com/office/powerpoint/2010/main" val="3823544579"/>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a:defRPr/>
            </a:pPr>
            <a:fld id="{5FA5C32F-0222-45F3-9426-8A5154B19317}" type="slidenum">
              <a:rPr lang="en-US" smtClean="0">
                <a:solidFill>
                  <a:srgbClr val="FFFFFF"/>
                </a:solidFill>
              </a:rPr>
              <a:pPr>
                <a:defRPr/>
              </a:pPr>
              <a:t>‹#›</a:t>
            </a:fld>
            <a:endParaRPr lang="en-US" dirty="0">
              <a:solidFill>
                <a:srgbClr val="FFFFFF"/>
              </a:solidFill>
            </a:endParaRPr>
          </a:p>
        </p:txBody>
      </p:sp>
      <p:sp>
        <p:nvSpPr>
          <p:cNvPr id="10" name="Picture Placeholder 9"/>
          <p:cNvSpPr>
            <a:spLocks noGrp="1"/>
          </p:cNvSpPr>
          <p:nvPr>
            <p:ph type="pic" sz="quarter" idx="13"/>
          </p:nvPr>
        </p:nvSpPr>
        <p:spPr>
          <a:xfrm>
            <a:off x="6372225" y="6453188"/>
            <a:ext cx="914400" cy="914400"/>
          </a:xfrm>
        </p:spPr>
        <p:txBody>
          <a:bodyPr/>
          <a:lstStyle/>
          <a:p>
            <a:endParaRPr lang="en-GB"/>
          </a:p>
        </p:txBody>
      </p:sp>
    </p:spTree>
    <p:extLst>
      <p:ext uri="{BB962C8B-B14F-4D97-AF65-F5344CB8AC3E}">
        <p14:creationId xmlns:p14="http://schemas.microsoft.com/office/powerpoint/2010/main" val="3579630145"/>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7F030-F789-4E70-B849-8EACDBF84E1C}" type="datetimeFigureOut">
              <a:rPr lang="en-GB" smtClean="0"/>
              <a:t>13/01/2021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D7976-7048-40D1-9D81-C255A1B6531F}" type="slidenum">
              <a:rPr lang="en-GB" smtClean="0"/>
              <a:t>‹#›</a:t>
            </a:fld>
            <a:endParaRPr lang="en-GB"/>
          </a:p>
        </p:txBody>
      </p:sp>
    </p:spTree>
    <p:extLst>
      <p:ext uri="{BB962C8B-B14F-4D97-AF65-F5344CB8AC3E}">
        <p14:creationId xmlns:p14="http://schemas.microsoft.com/office/powerpoint/2010/main" val="1437478782"/>
      </p:ext>
    </p:extLst>
  </p:cSld>
  <p:clrMap bg1="lt1" tx1="dk1" bg2="lt2" tx2="dk2" accent1="accent1" accent2="accent2" accent3="accent3" accent4="accent4" accent5="accent5" accent6="accent6" hlink="hlink" folHlink="folHlink"/>
  <p:sldLayoutIdLst>
    <p:sldLayoutId id="2147483711" r:id="rId1"/>
    <p:sldLayoutId id="2147483729" r:id="rId2"/>
    <p:sldLayoutId id="2147483730" r:id="rId3"/>
    <p:sldLayoutId id="2147483731" r:id="rId4"/>
  </p:sldLayoutIdLst>
  <p:transition spd="slow">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lumMod val="60000"/>
                <a:lumOff val="40000"/>
              </a:schemeClr>
            </a:gs>
            <a:gs pos="0">
              <a:schemeClr val="accent5">
                <a:lumMod val="75000"/>
              </a:schemeClr>
            </a:gs>
            <a:gs pos="31000">
              <a:schemeClr val="accent5">
                <a:lumMod val="60000"/>
                <a:lumOff val="40000"/>
              </a:schemeClr>
            </a:gs>
            <a:gs pos="85000">
              <a:schemeClr val="bg1"/>
            </a:gs>
            <a:gs pos="49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717F030-F789-4E70-B849-8EACDBF84E1C}"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13/01/2021</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0D7976-7048-40D1-9D81-C255A1B6531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2290488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27" r:id="rId3"/>
    <p:sldLayoutId id="2147483694" r:id="rId4"/>
    <p:sldLayoutId id="2147483668" r:id="rId5"/>
    <p:sldLayoutId id="2147483672" r:id="rId6"/>
    <p:sldLayoutId id="2147483728" r:id="rId7"/>
  </p:sldLayoutIdLst>
  <p:transition spd="slow">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EBB05C-E6D5-46E5-B893-0FFA5C1C216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BEA1E2-8D5F-432C-ACCB-C1743FF8450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98D239-6AD6-4816-85E6-D02D28418C4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3A3F0-2BA5-4F3E-9020-C521B12EDED4}" type="datetimeFigureOut">
              <a:rPr lang="en-GB" smtClean="0"/>
              <a:t>13/01/2021</a:t>
            </a:fld>
            <a:endParaRPr lang="en-GB"/>
          </a:p>
        </p:txBody>
      </p:sp>
      <p:sp>
        <p:nvSpPr>
          <p:cNvPr id="5" name="Footer Placeholder 4">
            <a:extLst>
              <a:ext uri="{FF2B5EF4-FFF2-40B4-BE49-F238E27FC236}">
                <a16:creationId xmlns:a16="http://schemas.microsoft.com/office/drawing/2014/main" id="{CFB50D25-E327-43DB-93F7-2049B504BB9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C01A15-9602-49D0-AAC5-4CD16C022CF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3F993-95A5-455B-8AAF-2BBC294A19F2}" type="slidenum">
              <a:rPr lang="en-GB" smtClean="0"/>
              <a:t>‹#›</a:t>
            </a:fld>
            <a:endParaRPr lang="en-GB"/>
          </a:p>
        </p:txBody>
      </p:sp>
    </p:spTree>
    <p:extLst>
      <p:ext uri="{BB962C8B-B14F-4D97-AF65-F5344CB8AC3E}">
        <p14:creationId xmlns:p14="http://schemas.microsoft.com/office/powerpoint/2010/main" val="32503344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82000" y="6119813"/>
            <a:ext cx="7620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5862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7F030-F789-4E70-B849-8EACDBF84E1C}" type="datetimeFigureOut">
              <a:rPr lang="en-GB" smtClean="0"/>
              <a:t>13/01/2021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D7976-7048-40D1-9D81-C255A1B6531F}" type="slidenum">
              <a:rPr lang="en-GB" smtClean="0"/>
              <a:t>‹#›</a:t>
            </a:fld>
            <a:endParaRPr lang="en-GB"/>
          </a:p>
        </p:txBody>
      </p:sp>
    </p:spTree>
    <p:extLst>
      <p:ext uri="{BB962C8B-B14F-4D97-AF65-F5344CB8AC3E}">
        <p14:creationId xmlns:p14="http://schemas.microsoft.com/office/powerpoint/2010/main" val="13431567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spd="slow">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publications/misuse-of-illicit-drugs-and-medicines-applying-all-our-health/misuse-of-illicit-drugs-and-medicines-applying-all-our-health"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www.drugwise.org.uk/which-drugs-are-used-mos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5.xml"/><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57200" y="274638"/>
            <a:ext cx="8229600" cy="1143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gn="ctr">
              <a:lnSpc>
                <a:spcPct val="90000"/>
              </a:lnSpc>
              <a:spcBef>
                <a:spcPct val="0"/>
              </a:spcBef>
              <a:spcAft>
                <a:spcPts val="600"/>
              </a:spcAft>
              <a:defRPr/>
            </a:pPr>
            <a:r>
              <a:rPr lang="en-GB" sz="3200" b="1" dirty="0">
                <a:solidFill>
                  <a:srgbClr val="002060"/>
                </a:solidFill>
                <a:latin typeface="+mj-lt"/>
                <a:ea typeface="+mj-ea"/>
                <a:cs typeface="+mj-cs"/>
              </a:rPr>
              <a:t>DDRC Healthcare – Looking at Illicit Drugs</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2522914"/>
            <a:ext cx="4860032" cy="3287464"/>
          </a:xfrm>
          <a:prstGeom prst="rect">
            <a:avLst/>
          </a:prstGeom>
          <a:solidFill>
            <a:schemeClr val="accent1"/>
          </a:solidFill>
          <a:ln>
            <a:noFill/>
          </a:ln>
          <a:effectLst>
            <a:outerShdw dist="35921" dir="2700000" algn="ctr" rotWithShape="0">
              <a:schemeClr val="bg2"/>
            </a:outerShdw>
            <a:softEdge rad="457200"/>
          </a:effectLst>
          <a:extLst>
            <a:ext uri="{91240B29-F687-4F45-9708-019B960494DF}">
              <a14:hiddenLine xmlns:a14="http://schemas.microsoft.com/office/drawing/2010/main" w="9525">
                <a:solidFill>
                  <a:schemeClr val="tx1"/>
                </a:solidFill>
                <a:miter lim="800000"/>
                <a:headEnd/>
                <a:tailEnd/>
              </a14:hiddenLine>
            </a:ext>
          </a:extLst>
        </p:spPr>
      </p:pic>
      <p:sp>
        <p:nvSpPr>
          <p:cNvPr id="8" name="Text Box 3"/>
          <p:cNvSpPr txBox="1">
            <a:spLocks noChangeArrowheads="1"/>
          </p:cNvSpPr>
          <p:nvPr/>
        </p:nvSpPr>
        <p:spPr bwMode="auto">
          <a:xfrm>
            <a:off x="4572000" y="2337353"/>
            <a:ext cx="4283968" cy="4246009"/>
          </a:xfrm>
          <a:prstGeom prst="rect">
            <a:avLst/>
          </a:prstGeom>
        </p:spPr>
        <p:txBody>
          <a:bodyPr vert="horz" lIns="91440" tIns="45720" rIns="91440" bIns="45720" rtlCol="0">
            <a:noAutofit/>
          </a:bodyPr>
          <a:lstStyle/>
          <a:p>
            <a:pPr algn="ctr">
              <a:spcBef>
                <a:spcPct val="20000"/>
              </a:spcBef>
              <a:buFont typeface="Arial" pitchFamily="34" charset="0"/>
            </a:pPr>
            <a:r>
              <a:rPr lang="en-GB" sz="2400" b="1" dirty="0">
                <a:solidFill>
                  <a:srgbClr val="002060"/>
                </a:solidFill>
              </a:rPr>
              <a:t>Compiled by the </a:t>
            </a:r>
          </a:p>
          <a:p>
            <a:pPr algn="ctr">
              <a:spcBef>
                <a:spcPct val="20000"/>
              </a:spcBef>
              <a:buFont typeface="Arial" pitchFamily="34" charset="0"/>
            </a:pPr>
            <a:r>
              <a:rPr lang="en-GB" sz="2400" b="1" dirty="0">
                <a:solidFill>
                  <a:srgbClr val="002060"/>
                </a:solidFill>
                <a:effectLst/>
              </a:rPr>
              <a:t>DDRC Healthcare </a:t>
            </a:r>
          </a:p>
          <a:p>
            <a:pPr algn="ctr">
              <a:spcBef>
                <a:spcPct val="20000"/>
              </a:spcBef>
              <a:buFont typeface="Arial" pitchFamily="34" charset="0"/>
            </a:pPr>
            <a:r>
              <a:rPr lang="en-GB" sz="2400" b="1" dirty="0">
                <a:solidFill>
                  <a:srgbClr val="002060"/>
                </a:solidFill>
                <a:effectLst/>
              </a:rPr>
              <a:t>research team </a:t>
            </a:r>
          </a:p>
          <a:p>
            <a:pPr algn="ctr">
              <a:spcBef>
                <a:spcPct val="20000"/>
              </a:spcBef>
              <a:buFont typeface="Arial" pitchFamily="34" charset="0"/>
            </a:pPr>
            <a:endParaRPr lang="en-GB" b="1" dirty="0">
              <a:solidFill>
                <a:srgbClr val="002060"/>
              </a:solidFill>
              <a:effectLst/>
            </a:endParaRPr>
          </a:p>
          <a:p>
            <a:pPr algn="ctr">
              <a:spcBef>
                <a:spcPct val="20000"/>
              </a:spcBef>
              <a:buFont typeface="Arial" pitchFamily="34" charset="0"/>
            </a:pPr>
            <a:r>
              <a:rPr lang="en-GB" b="1" dirty="0">
                <a:solidFill>
                  <a:srgbClr val="002060"/>
                </a:solidFill>
                <a:effectLst/>
              </a:rPr>
              <a:t>www.ddrc.org</a:t>
            </a:r>
          </a:p>
          <a:p>
            <a:pPr algn="ctr">
              <a:spcBef>
                <a:spcPct val="20000"/>
              </a:spcBef>
              <a:buFont typeface="Arial" pitchFamily="34" charset="0"/>
            </a:pPr>
            <a:endParaRPr lang="en-GB" b="1" dirty="0">
              <a:solidFill>
                <a:srgbClr val="002060"/>
              </a:solidFill>
              <a:effectLst/>
            </a:endParaRPr>
          </a:p>
          <a:p>
            <a:pPr algn="ctr">
              <a:spcBef>
                <a:spcPct val="20000"/>
              </a:spcBef>
              <a:buFont typeface="Arial" pitchFamily="34" charset="0"/>
            </a:pPr>
            <a:r>
              <a:rPr lang="en-GB" b="1" dirty="0">
                <a:solidFill>
                  <a:srgbClr val="002060"/>
                </a:solidFill>
              </a:rPr>
              <a:t>info@ddrc.org</a:t>
            </a:r>
          </a:p>
          <a:p>
            <a:pPr algn="ctr">
              <a:spcBef>
                <a:spcPct val="20000"/>
              </a:spcBef>
              <a:buFont typeface="Arial" pitchFamily="34" charset="0"/>
            </a:pPr>
            <a:endParaRPr lang="en-GB" b="1" dirty="0">
              <a:solidFill>
                <a:srgbClr val="002060"/>
              </a:solidFill>
            </a:endParaRPr>
          </a:p>
          <a:p>
            <a:pPr algn="ctr">
              <a:spcBef>
                <a:spcPct val="20000"/>
              </a:spcBef>
              <a:buFont typeface="Arial" pitchFamily="34" charset="0"/>
            </a:pPr>
            <a:r>
              <a:rPr lang="en-GB" b="1" dirty="0" err="1">
                <a:solidFill>
                  <a:srgbClr val="002060"/>
                </a:solidFill>
                <a:effectLst/>
              </a:rPr>
              <a:t>facebook</a:t>
            </a:r>
            <a:r>
              <a:rPr lang="en-GB" b="1" dirty="0">
                <a:solidFill>
                  <a:srgbClr val="002060"/>
                </a:solidFill>
                <a:effectLst/>
              </a:rPr>
              <a:t> and twitter - @</a:t>
            </a:r>
            <a:r>
              <a:rPr lang="en-GB" b="1" dirty="0" err="1">
                <a:solidFill>
                  <a:srgbClr val="002060"/>
                </a:solidFill>
                <a:effectLst/>
              </a:rPr>
              <a:t>DDRCPlymouth</a:t>
            </a:r>
            <a:endParaRPr lang="en-GB" b="1" dirty="0">
              <a:solidFill>
                <a:srgbClr val="002060"/>
              </a:solidFill>
              <a:effectLst/>
            </a:endParaRPr>
          </a:p>
        </p:txBody>
      </p:sp>
      <p:pic>
        <p:nvPicPr>
          <p:cNvPr id="5" name="Picture 13">
            <a:extLst>
              <a:ext uri="{FF2B5EF4-FFF2-40B4-BE49-F238E27FC236}">
                <a16:creationId xmlns:a16="http://schemas.microsoft.com/office/drawing/2014/main" id="{AD061B57-6BF1-4BB5-8EF9-4D28FD8216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5946817"/>
            <a:ext cx="1382040" cy="7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268417"/>
      </p:ext>
    </p:extLst>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258888" y="1773238"/>
            <a:ext cx="7010400" cy="3455987"/>
          </a:xfrm>
          <a:prstGeom prst="rect">
            <a:avLst/>
          </a:prstGeom>
          <a:noFill/>
          <a:ln w="12700">
            <a:noFill/>
            <a:miter lim="800000"/>
            <a:headEnd/>
            <a:tailEnd/>
          </a:ln>
          <a:effectLst/>
        </p:spPr>
        <p:txBody>
          <a:bodyPr lIns="90488" tIns="44450" rIns="90488" bIns="44450"/>
          <a:lstStyle/>
          <a:p>
            <a:pPr marL="342900" indent="-342900" eaLnBrk="0" fontAlgn="base" hangingPunct="0">
              <a:spcBef>
                <a:spcPct val="20000"/>
              </a:spcBef>
              <a:spcAft>
                <a:spcPct val="0"/>
              </a:spcAft>
            </a:pPr>
            <a:endParaRPr lang="en-GB" sz="1000" b="1">
              <a:solidFill>
                <a:srgbClr val="3366CC"/>
              </a:solidFill>
              <a:latin typeface="Arial" charset="0"/>
            </a:endParaRPr>
          </a:p>
        </p:txBody>
      </p:sp>
      <p:sp>
        <p:nvSpPr>
          <p:cNvPr id="2" name="Rectangle 1"/>
          <p:cNvSpPr/>
          <p:nvPr/>
        </p:nvSpPr>
        <p:spPr>
          <a:xfrm>
            <a:off x="782411" y="2182237"/>
            <a:ext cx="8254085" cy="3046988"/>
          </a:xfrm>
          <a:prstGeom prst="rect">
            <a:avLst/>
          </a:prstGeom>
        </p:spPr>
        <p:txBody>
          <a:bodyPr wrap="square">
            <a:spAutoFit/>
          </a:bodyPr>
          <a:lstStyle/>
          <a:p>
            <a:pPr eaLnBrk="0" fontAlgn="base" hangingPunct="0">
              <a:spcBef>
                <a:spcPct val="50000"/>
              </a:spcBef>
              <a:spcAft>
                <a:spcPct val="0"/>
              </a:spcAft>
              <a:defRPr/>
            </a:pPr>
            <a:r>
              <a:rPr lang="en-GB" sz="2400" b="1" dirty="0">
                <a:solidFill>
                  <a:srgbClr val="002060"/>
                </a:solidFill>
                <a:latin typeface="Arial" charset="0"/>
              </a:rPr>
              <a:t>DDRC collected data from 531 divers</a:t>
            </a:r>
          </a:p>
          <a:p>
            <a:pPr marL="342900" indent="-342900" eaLnBrk="0" fontAlgn="base" hangingPunct="0">
              <a:spcBef>
                <a:spcPct val="50000"/>
              </a:spcBef>
              <a:spcAft>
                <a:spcPct val="0"/>
              </a:spcAft>
              <a:buFont typeface="Arial" panose="020B0604020202020204" pitchFamily="34" charset="0"/>
              <a:buChar char="•"/>
              <a:defRPr/>
            </a:pPr>
            <a:r>
              <a:rPr lang="en-GB" sz="2400" b="1" dirty="0">
                <a:solidFill>
                  <a:srgbClr val="002060"/>
                </a:solidFill>
                <a:latin typeface="Arial" charset="0"/>
              </a:rPr>
              <a:t>68% males, 32% females </a:t>
            </a:r>
          </a:p>
          <a:p>
            <a:pPr marL="342900" indent="-342900" eaLnBrk="0" fontAlgn="base" hangingPunct="0">
              <a:spcBef>
                <a:spcPct val="50000"/>
              </a:spcBef>
              <a:spcAft>
                <a:spcPct val="0"/>
              </a:spcAft>
              <a:buFont typeface="Arial" panose="020B0604020202020204" pitchFamily="34" charset="0"/>
              <a:buChar char="•"/>
              <a:defRPr/>
            </a:pPr>
            <a:r>
              <a:rPr lang="en-GB" sz="2400" b="1" dirty="0">
                <a:solidFill>
                  <a:srgbClr val="002060"/>
                </a:solidFill>
                <a:latin typeface="Arial" charset="0"/>
              </a:rPr>
              <a:t>Age ranged 13-70 years (median 43)  </a:t>
            </a:r>
          </a:p>
          <a:p>
            <a:pPr marL="342900" indent="-342900" eaLnBrk="0" fontAlgn="base" hangingPunct="0">
              <a:spcBef>
                <a:spcPct val="50000"/>
              </a:spcBef>
              <a:spcAft>
                <a:spcPct val="0"/>
              </a:spcAft>
              <a:buFont typeface="Arial" panose="020B0604020202020204" pitchFamily="34" charset="0"/>
              <a:buChar char="•"/>
              <a:defRPr/>
            </a:pPr>
            <a:r>
              <a:rPr lang="en-GB" sz="2400" b="1" dirty="0">
                <a:solidFill>
                  <a:srgbClr val="002060"/>
                </a:solidFill>
                <a:latin typeface="Arial" charset="0"/>
              </a:rPr>
              <a:t>45% of divers had more than 10yrs diving experience </a:t>
            </a:r>
          </a:p>
          <a:p>
            <a:pPr marL="342900" indent="-342900" eaLnBrk="0" fontAlgn="base" hangingPunct="0">
              <a:spcBef>
                <a:spcPct val="50000"/>
              </a:spcBef>
              <a:spcAft>
                <a:spcPct val="0"/>
              </a:spcAft>
              <a:buFont typeface="Arial" panose="020B0604020202020204" pitchFamily="34" charset="0"/>
              <a:buChar char="•"/>
              <a:defRPr/>
            </a:pPr>
            <a:r>
              <a:rPr lang="en-GB" sz="2400" b="1" dirty="0">
                <a:solidFill>
                  <a:srgbClr val="002060"/>
                </a:solidFill>
                <a:latin typeface="Arial" charset="0"/>
              </a:rPr>
              <a:t>388,209 dives (322,773 male, 65,436 female) since learning to dive</a:t>
            </a:r>
          </a:p>
        </p:txBody>
      </p:sp>
      <p:sp>
        <p:nvSpPr>
          <p:cNvPr id="5" name="Rectangle 6">
            <a:extLst>
              <a:ext uri="{FF2B5EF4-FFF2-40B4-BE49-F238E27FC236}">
                <a16:creationId xmlns:a16="http://schemas.microsoft.com/office/drawing/2014/main" id="{8A418F3F-00E6-4C6C-A389-CC53562774D4}"/>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
        <p:nvSpPr>
          <p:cNvPr id="6" name="Rectangle 6">
            <a:extLst>
              <a:ext uri="{FF2B5EF4-FFF2-40B4-BE49-F238E27FC236}">
                <a16:creationId xmlns:a16="http://schemas.microsoft.com/office/drawing/2014/main" id="{C49643CD-015F-4C04-804B-76A1470A7E8F}"/>
              </a:ext>
            </a:extLst>
          </p:cNvPr>
          <p:cNvSpPr>
            <a:spLocks noChangeArrowheads="1"/>
          </p:cNvSpPr>
          <p:nvPr/>
        </p:nvSpPr>
        <p:spPr bwMode="auto">
          <a:xfrm>
            <a:off x="782411" y="1002645"/>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Research results</a:t>
            </a:r>
            <a:endParaRPr lang="en-GB" sz="1200" b="1" dirty="0">
              <a:solidFill>
                <a:srgbClr val="002060"/>
              </a:solidFill>
              <a:latin typeface="Arial" charset="0"/>
            </a:endParaRPr>
          </a:p>
        </p:txBody>
      </p:sp>
    </p:spTree>
    <p:extLst>
      <p:ext uri="{BB962C8B-B14F-4D97-AF65-F5344CB8AC3E}">
        <p14:creationId xmlns:p14="http://schemas.microsoft.com/office/powerpoint/2010/main" val="3335626462"/>
      </p:ext>
    </p:extLst>
  </p:cSld>
  <p:clrMapOvr>
    <a:masterClrMapping/>
  </p:clrMapOvr>
  <p:transition spd="slow">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pic>
        <p:nvPicPr>
          <p:cNvPr id="39936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628775"/>
            <a:ext cx="431800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07796003-CFBD-46A8-9ABC-2E4F7C2777F9}"/>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
        <p:nvSpPr>
          <p:cNvPr id="6" name="Rectangle 6">
            <a:extLst>
              <a:ext uri="{FF2B5EF4-FFF2-40B4-BE49-F238E27FC236}">
                <a16:creationId xmlns:a16="http://schemas.microsoft.com/office/drawing/2014/main" id="{FAFCAB6E-4825-4361-9B9A-38DFAD518DF3}"/>
              </a:ext>
            </a:extLst>
          </p:cNvPr>
          <p:cNvSpPr>
            <a:spLocks noChangeArrowheads="1"/>
          </p:cNvSpPr>
          <p:nvPr/>
        </p:nvSpPr>
        <p:spPr bwMode="auto">
          <a:xfrm>
            <a:off x="782411" y="1002645"/>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Research results</a:t>
            </a:r>
            <a:endParaRPr lang="en-GB" sz="1200" b="1" dirty="0">
              <a:solidFill>
                <a:srgbClr val="002060"/>
              </a:solidFill>
              <a:latin typeface="Arial" charset="0"/>
            </a:endParaRPr>
          </a:p>
        </p:txBody>
      </p:sp>
      <p:sp>
        <p:nvSpPr>
          <p:cNvPr id="8" name="Text Box 9">
            <a:extLst>
              <a:ext uri="{FF2B5EF4-FFF2-40B4-BE49-F238E27FC236}">
                <a16:creationId xmlns:a16="http://schemas.microsoft.com/office/drawing/2014/main" id="{3583F6B4-FFE2-458C-A5EC-CB265214725B}"/>
              </a:ext>
            </a:extLst>
          </p:cNvPr>
          <p:cNvSpPr txBox="1">
            <a:spLocks noChangeArrowheads="1"/>
          </p:cNvSpPr>
          <p:nvPr/>
        </p:nvSpPr>
        <p:spPr bwMode="auto">
          <a:xfrm>
            <a:off x="3975708" y="4133245"/>
            <a:ext cx="522007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eaLnBrk="0" fontAlgn="base" hangingPunct="0">
              <a:spcBef>
                <a:spcPct val="50000"/>
              </a:spcBef>
              <a:spcAft>
                <a:spcPct val="0"/>
              </a:spcAft>
              <a:buFont typeface="Arial" panose="020B0604020202020204" pitchFamily="34" charset="0"/>
              <a:buChar char="•"/>
            </a:pPr>
            <a:r>
              <a:rPr lang="en-GB" sz="1400" b="1" dirty="0">
                <a:solidFill>
                  <a:srgbClr val="002060"/>
                </a:solidFill>
                <a:latin typeface="Arial" charset="0"/>
              </a:rPr>
              <a:t>22% had used one or more illicit/recreational drugs   since learning to dive (62% males, 38% females)</a:t>
            </a:r>
          </a:p>
          <a:p>
            <a:pPr marL="742950" lvl="1" indent="-285750" eaLnBrk="0" fontAlgn="base" hangingPunct="0">
              <a:spcBef>
                <a:spcPct val="50000"/>
              </a:spcBef>
              <a:spcAft>
                <a:spcPct val="0"/>
              </a:spcAft>
              <a:buFont typeface="Arial" panose="020B0604020202020204" pitchFamily="34" charset="0"/>
              <a:buChar char="•"/>
            </a:pPr>
            <a:r>
              <a:rPr lang="en-US" sz="1400" b="1" dirty="0">
                <a:solidFill>
                  <a:srgbClr val="002060"/>
                </a:solidFill>
                <a:latin typeface="Arial" charset="0"/>
              </a:rPr>
              <a:t>3.5% used one or more drugs in the last 12 months</a:t>
            </a:r>
          </a:p>
          <a:p>
            <a:pPr marL="742950" lvl="1" indent="-285750" eaLnBrk="0" fontAlgn="base" hangingPunct="0">
              <a:spcBef>
                <a:spcPct val="50000"/>
              </a:spcBef>
              <a:spcAft>
                <a:spcPct val="0"/>
              </a:spcAft>
              <a:buFont typeface="Arial" panose="020B0604020202020204" pitchFamily="34" charset="0"/>
              <a:buChar char="•"/>
            </a:pPr>
            <a:r>
              <a:rPr lang="en-US" sz="1400" b="1" dirty="0">
                <a:solidFill>
                  <a:srgbClr val="002060"/>
                </a:solidFill>
                <a:latin typeface="Arial" charset="0"/>
              </a:rPr>
              <a:t>3% in the last month</a:t>
            </a:r>
          </a:p>
        </p:txBody>
      </p:sp>
    </p:spTree>
    <p:extLst>
      <p:ext uri="{BB962C8B-B14F-4D97-AF65-F5344CB8AC3E}">
        <p14:creationId xmlns:p14="http://schemas.microsoft.com/office/powerpoint/2010/main" val="2936488608"/>
      </p:ext>
    </p:extLst>
  </p:cSld>
  <p:clrMapOvr>
    <a:masterClrMapping/>
  </p:clrMapOvr>
  <p:transition spd="slow">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628775"/>
            <a:ext cx="431800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550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638" y="1628775"/>
            <a:ext cx="4318000" cy="252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a:extLst>
              <a:ext uri="{FF2B5EF4-FFF2-40B4-BE49-F238E27FC236}">
                <a16:creationId xmlns:a16="http://schemas.microsoft.com/office/drawing/2014/main" id="{7391BFE0-27C3-42A4-AC37-6F937478505E}"/>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
        <p:nvSpPr>
          <p:cNvPr id="9" name="Text Box 9">
            <a:extLst>
              <a:ext uri="{FF2B5EF4-FFF2-40B4-BE49-F238E27FC236}">
                <a16:creationId xmlns:a16="http://schemas.microsoft.com/office/drawing/2014/main" id="{FB196878-4914-40E0-BD1E-528D45B79EEE}"/>
              </a:ext>
            </a:extLst>
          </p:cNvPr>
          <p:cNvSpPr txBox="1">
            <a:spLocks noChangeArrowheads="1"/>
          </p:cNvSpPr>
          <p:nvPr/>
        </p:nvSpPr>
        <p:spPr bwMode="auto">
          <a:xfrm>
            <a:off x="3975708" y="4133245"/>
            <a:ext cx="5220072"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eaLnBrk="0" fontAlgn="base" hangingPunct="0">
              <a:spcBef>
                <a:spcPct val="50000"/>
              </a:spcBef>
              <a:spcAft>
                <a:spcPct val="0"/>
              </a:spcAft>
              <a:buFont typeface="Arial" panose="020B0604020202020204" pitchFamily="34" charset="0"/>
              <a:buChar char="•"/>
            </a:pPr>
            <a:r>
              <a:rPr lang="en-GB" sz="1400" b="1" dirty="0">
                <a:solidFill>
                  <a:srgbClr val="002060"/>
                </a:solidFill>
                <a:latin typeface="Arial" charset="0"/>
              </a:rPr>
              <a:t>22% had used one or more illicit/recreational drugs   since learning to dive (62% males, 38% females)</a:t>
            </a:r>
          </a:p>
          <a:p>
            <a:pPr marL="742950" lvl="1" indent="-285750" eaLnBrk="0" fontAlgn="base" hangingPunct="0">
              <a:spcBef>
                <a:spcPct val="50000"/>
              </a:spcBef>
              <a:spcAft>
                <a:spcPct val="0"/>
              </a:spcAft>
              <a:buFont typeface="Arial" panose="020B0604020202020204" pitchFamily="34" charset="0"/>
              <a:buChar char="•"/>
            </a:pPr>
            <a:r>
              <a:rPr lang="en-US" sz="1400" b="1" dirty="0">
                <a:solidFill>
                  <a:srgbClr val="002060"/>
                </a:solidFill>
                <a:latin typeface="Arial" charset="0"/>
              </a:rPr>
              <a:t>3.5% used one or more drugs in the last 12 months</a:t>
            </a:r>
          </a:p>
          <a:p>
            <a:pPr marL="742950" lvl="1" indent="-285750" eaLnBrk="0" fontAlgn="base" hangingPunct="0">
              <a:spcBef>
                <a:spcPct val="50000"/>
              </a:spcBef>
              <a:spcAft>
                <a:spcPct val="0"/>
              </a:spcAft>
              <a:buFont typeface="Arial" panose="020B0604020202020204" pitchFamily="34" charset="0"/>
              <a:buChar char="•"/>
            </a:pPr>
            <a:r>
              <a:rPr lang="en-US" sz="1400" b="1" dirty="0">
                <a:solidFill>
                  <a:srgbClr val="002060"/>
                </a:solidFill>
                <a:latin typeface="Arial" charset="0"/>
              </a:rPr>
              <a:t>3% in the last month</a:t>
            </a:r>
          </a:p>
          <a:p>
            <a:pPr marL="742950" lvl="1" indent="-285750" eaLnBrk="0" fontAlgn="base" hangingPunct="0">
              <a:spcBef>
                <a:spcPct val="50000"/>
              </a:spcBef>
              <a:spcAft>
                <a:spcPct val="0"/>
              </a:spcAft>
              <a:buFont typeface="Arial" panose="020B0604020202020204" pitchFamily="34" charset="0"/>
              <a:buChar char="•"/>
            </a:pPr>
            <a:r>
              <a:rPr lang="en-US" sz="1400" b="1" dirty="0">
                <a:solidFill>
                  <a:srgbClr val="002060"/>
                </a:solidFill>
                <a:latin typeface="Arial" charset="0"/>
              </a:rPr>
              <a:t>Cannabis was the most used drug</a:t>
            </a:r>
          </a:p>
        </p:txBody>
      </p:sp>
      <p:sp>
        <p:nvSpPr>
          <p:cNvPr id="10" name="Rectangle 6">
            <a:extLst>
              <a:ext uri="{FF2B5EF4-FFF2-40B4-BE49-F238E27FC236}">
                <a16:creationId xmlns:a16="http://schemas.microsoft.com/office/drawing/2014/main" id="{F83D3FEA-ACB6-4796-A950-B10E41F37632}"/>
              </a:ext>
            </a:extLst>
          </p:cNvPr>
          <p:cNvSpPr>
            <a:spLocks noChangeArrowheads="1"/>
          </p:cNvSpPr>
          <p:nvPr/>
        </p:nvSpPr>
        <p:spPr bwMode="auto">
          <a:xfrm>
            <a:off x="782411" y="1002645"/>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Research results</a:t>
            </a:r>
            <a:endParaRPr lang="en-GB" sz="1200" b="1" dirty="0">
              <a:solidFill>
                <a:srgbClr val="002060"/>
              </a:solidFill>
              <a:latin typeface="Arial" charset="0"/>
            </a:endParaRPr>
          </a:p>
        </p:txBody>
      </p:sp>
    </p:spTree>
    <p:extLst>
      <p:ext uri="{BB962C8B-B14F-4D97-AF65-F5344CB8AC3E}">
        <p14:creationId xmlns:p14="http://schemas.microsoft.com/office/powerpoint/2010/main" val="3758156789"/>
      </p:ext>
    </p:extLst>
  </p:cSld>
  <p:clrMapOvr>
    <a:masterClrMapping/>
  </p:clrMapOvr>
  <p:transition spd="slow">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6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392" y="4133245"/>
            <a:ext cx="3742705" cy="219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3458" name="Text Box 2"/>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pic>
        <p:nvPicPr>
          <p:cNvPr id="4034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1628775"/>
            <a:ext cx="431800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346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638" y="1628775"/>
            <a:ext cx="4318000" cy="252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a:extLst>
              <a:ext uri="{FF2B5EF4-FFF2-40B4-BE49-F238E27FC236}">
                <a16:creationId xmlns:a16="http://schemas.microsoft.com/office/drawing/2014/main" id="{2CD9515D-4421-4911-A053-1CA6B193A552}"/>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
        <p:nvSpPr>
          <p:cNvPr id="8" name="Text Box 9">
            <a:extLst>
              <a:ext uri="{FF2B5EF4-FFF2-40B4-BE49-F238E27FC236}">
                <a16:creationId xmlns:a16="http://schemas.microsoft.com/office/drawing/2014/main" id="{3D73C9D2-6B49-48A6-AC83-FA3E502C6793}"/>
              </a:ext>
            </a:extLst>
          </p:cNvPr>
          <p:cNvSpPr txBox="1">
            <a:spLocks noChangeArrowheads="1"/>
          </p:cNvSpPr>
          <p:nvPr/>
        </p:nvSpPr>
        <p:spPr bwMode="auto">
          <a:xfrm>
            <a:off x="3975708" y="4133245"/>
            <a:ext cx="522007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eaLnBrk="0" fontAlgn="base" hangingPunct="0">
              <a:spcBef>
                <a:spcPct val="50000"/>
              </a:spcBef>
              <a:spcAft>
                <a:spcPct val="0"/>
              </a:spcAft>
              <a:buFont typeface="Arial" panose="020B0604020202020204" pitchFamily="34" charset="0"/>
              <a:buChar char="•"/>
            </a:pPr>
            <a:r>
              <a:rPr lang="en-GB" sz="1400" b="1" dirty="0">
                <a:solidFill>
                  <a:srgbClr val="002060"/>
                </a:solidFill>
                <a:latin typeface="Arial" charset="0"/>
              </a:rPr>
              <a:t>22% had used one or more illicit/recreational drugs   since learning to dive (62% males, 38% females)</a:t>
            </a:r>
          </a:p>
          <a:p>
            <a:pPr marL="742950" lvl="1" indent="-285750" eaLnBrk="0" fontAlgn="base" hangingPunct="0">
              <a:spcBef>
                <a:spcPct val="50000"/>
              </a:spcBef>
              <a:spcAft>
                <a:spcPct val="0"/>
              </a:spcAft>
              <a:buFont typeface="Arial" panose="020B0604020202020204" pitchFamily="34" charset="0"/>
              <a:buChar char="•"/>
            </a:pPr>
            <a:r>
              <a:rPr lang="en-US" sz="1400" b="1" dirty="0">
                <a:solidFill>
                  <a:srgbClr val="002060"/>
                </a:solidFill>
                <a:latin typeface="Arial" charset="0"/>
              </a:rPr>
              <a:t>3.5% used one or more drugs in the last 12 months</a:t>
            </a:r>
          </a:p>
          <a:p>
            <a:pPr marL="742950" lvl="1" indent="-285750" eaLnBrk="0" fontAlgn="base" hangingPunct="0">
              <a:spcBef>
                <a:spcPct val="50000"/>
              </a:spcBef>
              <a:spcAft>
                <a:spcPct val="0"/>
              </a:spcAft>
              <a:buFont typeface="Arial" panose="020B0604020202020204" pitchFamily="34" charset="0"/>
              <a:buChar char="•"/>
            </a:pPr>
            <a:r>
              <a:rPr lang="en-US" sz="1400" b="1" dirty="0">
                <a:solidFill>
                  <a:srgbClr val="002060"/>
                </a:solidFill>
                <a:latin typeface="Arial" charset="0"/>
              </a:rPr>
              <a:t>3% in the last month</a:t>
            </a:r>
          </a:p>
          <a:p>
            <a:pPr marL="742950" lvl="1" indent="-285750" eaLnBrk="0" fontAlgn="base" hangingPunct="0">
              <a:spcBef>
                <a:spcPct val="50000"/>
              </a:spcBef>
              <a:spcAft>
                <a:spcPct val="0"/>
              </a:spcAft>
              <a:buFont typeface="Arial" panose="020B0604020202020204" pitchFamily="34" charset="0"/>
              <a:buChar char="•"/>
            </a:pPr>
            <a:r>
              <a:rPr lang="en-US" sz="1400" b="1" dirty="0">
                <a:solidFill>
                  <a:srgbClr val="002060"/>
                </a:solidFill>
                <a:latin typeface="Arial" charset="0"/>
              </a:rPr>
              <a:t>Cannabis was the most used drug</a:t>
            </a:r>
          </a:p>
          <a:p>
            <a:pPr marL="742950" lvl="1" indent="-285750" eaLnBrk="0" fontAlgn="base" hangingPunct="0">
              <a:spcBef>
                <a:spcPct val="50000"/>
              </a:spcBef>
              <a:spcAft>
                <a:spcPct val="0"/>
              </a:spcAft>
              <a:buFont typeface="Arial" panose="020B0604020202020204" pitchFamily="34" charset="0"/>
              <a:buChar char="•"/>
            </a:pPr>
            <a:r>
              <a:rPr lang="en-US" sz="1400" b="1" dirty="0">
                <a:solidFill>
                  <a:srgbClr val="002060"/>
                </a:solidFill>
                <a:latin typeface="Arial" charset="0"/>
              </a:rPr>
              <a:t>9% used a class A drug since learning to dive</a:t>
            </a:r>
          </a:p>
        </p:txBody>
      </p:sp>
      <p:sp>
        <p:nvSpPr>
          <p:cNvPr id="10" name="Rectangle 6">
            <a:extLst>
              <a:ext uri="{FF2B5EF4-FFF2-40B4-BE49-F238E27FC236}">
                <a16:creationId xmlns:a16="http://schemas.microsoft.com/office/drawing/2014/main" id="{397F7FE9-561E-42C4-9824-0298710E36F8}"/>
              </a:ext>
            </a:extLst>
          </p:cNvPr>
          <p:cNvSpPr>
            <a:spLocks noChangeArrowheads="1"/>
          </p:cNvSpPr>
          <p:nvPr/>
        </p:nvSpPr>
        <p:spPr bwMode="auto">
          <a:xfrm>
            <a:off x="782411" y="1002645"/>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Research results</a:t>
            </a:r>
            <a:endParaRPr lang="en-GB" sz="1200" b="1" dirty="0">
              <a:solidFill>
                <a:srgbClr val="002060"/>
              </a:solidFill>
              <a:latin typeface="Arial" charset="0"/>
            </a:endParaRPr>
          </a:p>
        </p:txBody>
      </p:sp>
    </p:spTree>
    <p:extLst>
      <p:ext uri="{BB962C8B-B14F-4D97-AF65-F5344CB8AC3E}">
        <p14:creationId xmlns:p14="http://schemas.microsoft.com/office/powerpoint/2010/main" val="2347182903"/>
      </p:ext>
    </p:extLst>
  </p:cSld>
  <p:clrMapOvr>
    <a:masterClrMapping/>
  </p:clrMapOvr>
  <p:transition spd="slow">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387103" name="Text Box 31"/>
          <p:cNvSpPr txBox="1">
            <a:spLocks noChangeArrowheads="1"/>
          </p:cNvSpPr>
          <p:nvPr/>
        </p:nvSpPr>
        <p:spPr bwMode="auto">
          <a:xfrm>
            <a:off x="192088" y="3990975"/>
            <a:ext cx="4321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pPr>
            <a:r>
              <a:rPr lang="en-GB" sz="1200" b="1" dirty="0">
                <a:solidFill>
                  <a:srgbClr val="002060"/>
                </a:solidFill>
                <a:latin typeface="Arial" charset="0"/>
              </a:rPr>
              <a:t>Some divers reported using more than one type of drug</a:t>
            </a:r>
          </a:p>
        </p:txBody>
      </p:sp>
      <p:graphicFrame>
        <p:nvGraphicFramePr>
          <p:cNvPr id="7" name="Chart 6"/>
          <p:cNvGraphicFramePr>
            <a:graphicFrameLocks/>
          </p:cNvGraphicFramePr>
          <p:nvPr>
            <p:extLst>
              <p:ext uri="{D42A27DB-BD31-4B8C-83A1-F6EECF244321}">
                <p14:modId xmlns:p14="http://schemas.microsoft.com/office/powerpoint/2010/main" val="1989554020"/>
              </p:ext>
            </p:extLst>
          </p:nvPr>
        </p:nvGraphicFramePr>
        <p:xfrm>
          <a:off x="192088" y="1540324"/>
          <a:ext cx="4498974"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6">
            <a:extLst>
              <a:ext uri="{FF2B5EF4-FFF2-40B4-BE49-F238E27FC236}">
                <a16:creationId xmlns:a16="http://schemas.microsoft.com/office/drawing/2014/main" id="{4CC2B256-90E3-4916-84D9-7D6E6C8FCC9B}"/>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
        <p:nvSpPr>
          <p:cNvPr id="6" name="Rectangle 6">
            <a:extLst>
              <a:ext uri="{FF2B5EF4-FFF2-40B4-BE49-F238E27FC236}">
                <a16:creationId xmlns:a16="http://schemas.microsoft.com/office/drawing/2014/main" id="{1B819F86-8457-47A1-8D21-74C5AEFC241F}"/>
              </a:ext>
            </a:extLst>
          </p:cNvPr>
          <p:cNvSpPr>
            <a:spLocks noChangeArrowheads="1"/>
          </p:cNvSpPr>
          <p:nvPr/>
        </p:nvSpPr>
        <p:spPr bwMode="auto">
          <a:xfrm>
            <a:off x="782411" y="1002645"/>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Research results</a:t>
            </a:r>
            <a:endParaRPr lang="en-GB" sz="1200" b="1" dirty="0">
              <a:solidFill>
                <a:srgbClr val="002060"/>
              </a:solidFill>
              <a:latin typeface="Arial" charset="0"/>
            </a:endParaRPr>
          </a:p>
        </p:txBody>
      </p:sp>
    </p:spTree>
    <p:extLst>
      <p:ext uri="{BB962C8B-B14F-4D97-AF65-F5344CB8AC3E}">
        <p14:creationId xmlns:p14="http://schemas.microsoft.com/office/powerpoint/2010/main" val="3238774463"/>
      </p:ext>
    </p:extLst>
  </p:cSld>
  <p:clrMapOvr>
    <a:masterClrMapping/>
  </p:clrMapOvr>
  <p:transition spd="slow">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387103" name="Text Box 31"/>
          <p:cNvSpPr txBox="1">
            <a:spLocks noChangeArrowheads="1"/>
          </p:cNvSpPr>
          <p:nvPr/>
        </p:nvSpPr>
        <p:spPr bwMode="auto">
          <a:xfrm>
            <a:off x="192088" y="3990975"/>
            <a:ext cx="4321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pPr>
            <a:r>
              <a:rPr lang="en-GB" sz="1200" b="1" dirty="0">
                <a:solidFill>
                  <a:srgbClr val="002060"/>
                </a:solidFill>
                <a:latin typeface="Arial" charset="0"/>
              </a:rPr>
              <a:t>Some divers reported using more than one type of drug</a:t>
            </a:r>
          </a:p>
        </p:txBody>
      </p:sp>
      <p:graphicFrame>
        <p:nvGraphicFramePr>
          <p:cNvPr id="7" name="Chart 6"/>
          <p:cNvGraphicFramePr>
            <a:graphicFrameLocks/>
          </p:cNvGraphicFramePr>
          <p:nvPr>
            <p:extLst>
              <p:ext uri="{D42A27DB-BD31-4B8C-83A1-F6EECF244321}">
                <p14:modId xmlns:p14="http://schemas.microsoft.com/office/powerpoint/2010/main" val="1465482573"/>
              </p:ext>
            </p:extLst>
          </p:nvPr>
        </p:nvGraphicFramePr>
        <p:xfrm>
          <a:off x="192088" y="1540324"/>
          <a:ext cx="4320000"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4124255098"/>
              </p:ext>
            </p:extLst>
          </p:nvPr>
        </p:nvGraphicFramePr>
        <p:xfrm>
          <a:off x="4716016" y="1542975"/>
          <a:ext cx="4320000" cy="244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6">
            <a:extLst>
              <a:ext uri="{FF2B5EF4-FFF2-40B4-BE49-F238E27FC236}">
                <a16:creationId xmlns:a16="http://schemas.microsoft.com/office/drawing/2014/main" id="{DAB903B0-830A-42AB-8535-A57DBC36BC16}"/>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
        <p:nvSpPr>
          <p:cNvPr id="8" name="Rectangle 6">
            <a:extLst>
              <a:ext uri="{FF2B5EF4-FFF2-40B4-BE49-F238E27FC236}">
                <a16:creationId xmlns:a16="http://schemas.microsoft.com/office/drawing/2014/main" id="{E348B2AD-A10D-4103-A3B1-FC85D00AADFA}"/>
              </a:ext>
            </a:extLst>
          </p:cNvPr>
          <p:cNvSpPr>
            <a:spLocks noChangeArrowheads="1"/>
          </p:cNvSpPr>
          <p:nvPr/>
        </p:nvSpPr>
        <p:spPr bwMode="auto">
          <a:xfrm>
            <a:off x="782411" y="1002645"/>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Research results</a:t>
            </a:r>
            <a:endParaRPr lang="en-GB" sz="1200" b="1" dirty="0">
              <a:solidFill>
                <a:srgbClr val="002060"/>
              </a:solidFill>
              <a:latin typeface="Arial" charset="0"/>
            </a:endParaRPr>
          </a:p>
        </p:txBody>
      </p:sp>
    </p:spTree>
    <p:extLst>
      <p:ext uri="{BB962C8B-B14F-4D97-AF65-F5344CB8AC3E}">
        <p14:creationId xmlns:p14="http://schemas.microsoft.com/office/powerpoint/2010/main" val="2488311205"/>
      </p:ext>
    </p:extLst>
  </p:cSld>
  <p:clrMapOvr>
    <a:masterClrMapping/>
  </p:clrMapOvr>
  <p:transition spd="slow">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116510410"/>
              </p:ext>
            </p:extLst>
          </p:nvPr>
        </p:nvGraphicFramePr>
        <p:xfrm>
          <a:off x="192088" y="1540324"/>
          <a:ext cx="4320000"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189299952"/>
              </p:ext>
            </p:extLst>
          </p:nvPr>
        </p:nvGraphicFramePr>
        <p:xfrm>
          <a:off x="4716016" y="1542975"/>
          <a:ext cx="4320000" cy="24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4075440556"/>
              </p:ext>
            </p:extLst>
          </p:nvPr>
        </p:nvGraphicFramePr>
        <p:xfrm>
          <a:off x="192088" y="4198279"/>
          <a:ext cx="3801589" cy="2084987"/>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 Box 4"/>
          <p:cNvSpPr txBox="1">
            <a:spLocks noChangeArrowheads="1"/>
          </p:cNvSpPr>
          <p:nvPr/>
        </p:nvSpPr>
        <p:spPr bwMode="auto">
          <a:xfrm>
            <a:off x="4283968" y="4221163"/>
            <a:ext cx="475204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eaLnBrk="0" fontAlgn="base" hangingPunct="0">
              <a:spcBef>
                <a:spcPct val="50000"/>
              </a:spcBef>
              <a:spcAft>
                <a:spcPct val="0"/>
              </a:spcAft>
              <a:buFont typeface="Arial" panose="020B0604020202020204" pitchFamily="34" charset="0"/>
              <a:buChar char="•"/>
            </a:pPr>
            <a:r>
              <a:rPr lang="en-GB" sz="1600" b="1" dirty="0">
                <a:solidFill>
                  <a:srgbClr val="002060"/>
                </a:solidFill>
                <a:latin typeface="Arial" charset="0"/>
              </a:rPr>
              <a:t>21% of the illicit drug group had used a class A or B drug between 5 minutes to 24 hours before diving</a:t>
            </a:r>
          </a:p>
          <a:p>
            <a:pPr marL="285750" indent="-285750" eaLnBrk="0" fontAlgn="base" hangingPunct="0">
              <a:spcBef>
                <a:spcPct val="50000"/>
              </a:spcBef>
              <a:spcAft>
                <a:spcPct val="0"/>
              </a:spcAft>
              <a:buFont typeface="Arial" panose="020B0604020202020204" pitchFamily="34" charset="0"/>
              <a:buChar char="•"/>
            </a:pPr>
            <a:r>
              <a:rPr lang="en-GB" sz="1600" b="1" dirty="0">
                <a:solidFill>
                  <a:srgbClr val="002060"/>
                </a:solidFill>
                <a:latin typeface="Arial" charset="0"/>
              </a:rPr>
              <a:t>Cannabis, cocaine, and ecstasy were reported between 5 minutes and 6 hours before diving</a:t>
            </a:r>
          </a:p>
          <a:p>
            <a:pPr marL="285750" indent="-285750" eaLnBrk="0" fontAlgn="base" hangingPunct="0">
              <a:spcBef>
                <a:spcPct val="50000"/>
              </a:spcBef>
              <a:spcAft>
                <a:spcPct val="0"/>
              </a:spcAft>
              <a:buFont typeface="Arial" panose="020B0604020202020204" pitchFamily="34" charset="0"/>
              <a:buChar char="•"/>
            </a:pPr>
            <a:r>
              <a:rPr lang="en-GB" sz="1600" b="1" dirty="0">
                <a:solidFill>
                  <a:srgbClr val="002060"/>
                </a:solidFill>
                <a:latin typeface="Arial" charset="0"/>
              </a:rPr>
              <a:t>40% Class A use</a:t>
            </a:r>
          </a:p>
        </p:txBody>
      </p:sp>
      <p:sp>
        <p:nvSpPr>
          <p:cNvPr id="11" name="Rectangle 6">
            <a:extLst>
              <a:ext uri="{FF2B5EF4-FFF2-40B4-BE49-F238E27FC236}">
                <a16:creationId xmlns:a16="http://schemas.microsoft.com/office/drawing/2014/main" id="{6F6C06DD-BFF4-43BB-A272-8416D77E3352}"/>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
        <p:nvSpPr>
          <p:cNvPr id="10" name="Rectangle 6">
            <a:extLst>
              <a:ext uri="{FF2B5EF4-FFF2-40B4-BE49-F238E27FC236}">
                <a16:creationId xmlns:a16="http://schemas.microsoft.com/office/drawing/2014/main" id="{330546EE-0E15-4323-BBC8-7090BF149630}"/>
              </a:ext>
            </a:extLst>
          </p:cNvPr>
          <p:cNvSpPr>
            <a:spLocks noChangeArrowheads="1"/>
          </p:cNvSpPr>
          <p:nvPr/>
        </p:nvSpPr>
        <p:spPr bwMode="auto">
          <a:xfrm>
            <a:off x="782411" y="1002645"/>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Research results</a:t>
            </a:r>
            <a:endParaRPr lang="en-GB" sz="1200" b="1" dirty="0">
              <a:solidFill>
                <a:srgbClr val="002060"/>
              </a:solidFill>
              <a:latin typeface="Arial" charset="0"/>
            </a:endParaRPr>
          </a:p>
        </p:txBody>
      </p:sp>
    </p:spTree>
    <p:extLst>
      <p:ext uri="{BB962C8B-B14F-4D97-AF65-F5344CB8AC3E}">
        <p14:creationId xmlns:p14="http://schemas.microsoft.com/office/powerpoint/2010/main" val="3341979922"/>
      </p:ext>
    </p:extLst>
  </p:cSld>
  <p:clrMapOvr>
    <a:masterClrMapping/>
  </p:clrMapOvr>
  <p:transition spd="slow">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Text Box 2"/>
          <p:cNvSpPr txBox="1">
            <a:spLocks noChangeArrowheads="1"/>
          </p:cNvSpPr>
          <p:nvPr/>
        </p:nvSpPr>
        <p:spPr bwMode="auto">
          <a:xfrm>
            <a:off x="1835696" y="1837795"/>
            <a:ext cx="7128792" cy="318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30000"/>
              </a:spcBef>
              <a:spcAft>
                <a:spcPct val="0"/>
              </a:spcAft>
            </a:pPr>
            <a:r>
              <a:rPr lang="en-GB" sz="2400" b="1" dirty="0">
                <a:solidFill>
                  <a:srgbClr val="002060"/>
                </a:solidFill>
                <a:latin typeface="Arial" charset="0"/>
              </a:rPr>
              <a:t>What do </a:t>
            </a:r>
            <a:r>
              <a:rPr lang="en-GB" sz="2400" b="1" i="1" dirty="0">
                <a:solidFill>
                  <a:srgbClr val="002060"/>
                </a:solidFill>
                <a:latin typeface="Arial" charset="0"/>
              </a:rPr>
              <a:t>you</a:t>
            </a:r>
            <a:r>
              <a:rPr lang="en-GB" sz="2400" b="1" dirty="0">
                <a:solidFill>
                  <a:srgbClr val="002060"/>
                </a:solidFill>
                <a:latin typeface="Arial" charset="0"/>
              </a:rPr>
              <a:t> know about illicit drugs?</a:t>
            </a:r>
          </a:p>
          <a:p>
            <a:pPr eaLnBrk="0" fontAlgn="base" hangingPunct="0">
              <a:spcBef>
                <a:spcPct val="30000"/>
              </a:spcBef>
              <a:spcAft>
                <a:spcPct val="0"/>
              </a:spcAft>
            </a:pPr>
            <a:endParaRPr lang="en-GB" sz="1600" b="1" dirty="0">
              <a:solidFill>
                <a:srgbClr val="002060"/>
              </a:solidFill>
              <a:latin typeface="Arial" charset="0"/>
            </a:endParaRPr>
          </a:p>
          <a:p>
            <a:pPr marL="342900" indent="-342900" eaLnBrk="0" fontAlgn="base" hangingPunct="0">
              <a:spcBef>
                <a:spcPct val="30000"/>
              </a:spcBef>
              <a:spcAft>
                <a:spcPct val="0"/>
              </a:spcAft>
              <a:buFont typeface="Arial" panose="020B0604020202020204" pitchFamily="34" charset="0"/>
              <a:buChar char="•"/>
            </a:pPr>
            <a:r>
              <a:rPr lang="en-GB" sz="2400" b="1" dirty="0">
                <a:solidFill>
                  <a:srgbClr val="002060"/>
                </a:solidFill>
                <a:latin typeface="Arial" charset="0"/>
              </a:rPr>
              <a:t>Detection time in urine</a:t>
            </a:r>
          </a:p>
          <a:p>
            <a:pPr marL="342900" indent="-342900" eaLnBrk="0" fontAlgn="base" hangingPunct="0">
              <a:spcBef>
                <a:spcPct val="30000"/>
              </a:spcBef>
              <a:spcAft>
                <a:spcPct val="0"/>
              </a:spcAft>
              <a:buFont typeface="Arial" panose="020B0604020202020204" pitchFamily="34" charset="0"/>
              <a:buChar char="•"/>
            </a:pPr>
            <a:r>
              <a:rPr lang="en-GB" sz="2400" b="1" dirty="0">
                <a:solidFill>
                  <a:srgbClr val="002060"/>
                </a:solidFill>
                <a:latin typeface="Arial" charset="0"/>
              </a:rPr>
              <a:t>Residual time – time it stays in your body</a:t>
            </a:r>
          </a:p>
          <a:p>
            <a:pPr marL="342900" indent="-342900" eaLnBrk="0" fontAlgn="base" hangingPunct="0">
              <a:spcBef>
                <a:spcPct val="30000"/>
              </a:spcBef>
              <a:spcAft>
                <a:spcPct val="0"/>
              </a:spcAft>
              <a:buFont typeface="Arial" panose="020B0604020202020204" pitchFamily="34" charset="0"/>
              <a:buChar char="•"/>
            </a:pPr>
            <a:r>
              <a:rPr lang="en-GB" sz="2400" b="1" dirty="0">
                <a:solidFill>
                  <a:srgbClr val="002060"/>
                </a:solidFill>
                <a:latin typeface="Arial" charset="0"/>
              </a:rPr>
              <a:t>Onset of effects – how soon you get a trip…</a:t>
            </a:r>
          </a:p>
          <a:p>
            <a:pPr marL="342900" indent="-342900" eaLnBrk="0" fontAlgn="base" hangingPunct="0">
              <a:spcBef>
                <a:spcPct val="30000"/>
              </a:spcBef>
              <a:spcAft>
                <a:spcPct val="0"/>
              </a:spcAft>
              <a:buFont typeface="Arial" panose="020B0604020202020204" pitchFamily="34" charset="0"/>
              <a:buChar char="•"/>
            </a:pPr>
            <a:r>
              <a:rPr lang="en-GB" sz="2400" b="1" dirty="0">
                <a:solidFill>
                  <a:srgbClr val="002060"/>
                </a:solidFill>
                <a:latin typeface="Arial" charset="0"/>
              </a:rPr>
              <a:t>How it effects you physiologically</a:t>
            </a:r>
          </a:p>
          <a:p>
            <a:pPr marL="342900" indent="-342900" eaLnBrk="0" fontAlgn="base" hangingPunct="0">
              <a:spcBef>
                <a:spcPct val="30000"/>
              </a:spcBef>
              <a:spcAft>
                <a:spcPct val="0"/>
              </a:spcAft>
              <a:buFont typeface="Arial" panose="020B0604020202020204" pitchFamily="34" charset="0"/>
              <a:buChar char="•"/>
            </a:pPr>
            <a:r>
              <a:rPr lang="en-GB" sz="2400" b="1" dirty="0">
                <a:solidFill>
                  <a:srgbClr val="002060"/>
                </a:solidFill>
                <a:latin typeface="Arial" charset="0"/>
              </a:rPr>
              <a:t>How it effects you psychologically  </a:t>
            </a:r>
          </a:p>
        </p:txBody>
      </p:sp>
      <p:sp>
        <p:nvSpPr>
          <p:cNvPr id="4" name="Rectangle 6">
            <a:extLst>
              <a:ext uri="{FF2B5EF4-FFF2-40B4-BE49-F238E27FC236}">
                <a16:creationId xmlns:a16="http://schemas.microsoft.com/office/drawing/2014/main" id="{0082215E-DCE7-4BA1-9B5B-E316F6B297D3}"/>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Tree>
    <p:extLst>
      <p:ext uri="{BB962C8B-B14F-4D97-AF65-F5344CB8AC3E}">
        <p14:creationId xmlns:p14="http://schemas.microsoft.com/office/powerpoint/2010/main" val="2021051750"/>
      </p:ext>
    </p:extLst>
  </p:cSld>
  <p:clrMapOvr>
    <a:masterClrMapping/>
  </p:clrMapOvr>
  <p:transition spd="slow">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082215E-DCE7-4BA1-9B5B-E316F6B297D3}"/>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graphicFrame>
        <p:nvGraphicFramePr>
          <p:cNvPr id="2" name="Table 1">
            <a:extLst>
              <a:ext uri="{FF2B5EF4-FFF2-40B4-BE49-F238E27FC236}">
                <a16:creationId xmlns:a16="http://schemas.microsoft.com/office/drawing/2014/main" id="{F7709D3A-7AB3-4899-BF9F-12827DE70784}"/>
              </a:ext>
            </a:extLst>
          </p:cNvPr>
          <p:cNvGraphicFramePr>
            <a:graphicFrameLocks noGrp="1"/>
          </p:cNvGraphicFramePr>
          <p:nvPr>
            <p:extLst>
              <p:ext uri="{D42A27DB-BD31-4B8C-83A1-F6EECF244321}">
                <p14:modId xmlns:p14="http://schemas.microsoft.com/office/powerpoint/2010/main" val="3176167703"/>
              </p:ext>
            </p:extLst>
          </p:nvPr>
        </p:nvGraphicFramePr>
        <p:xfrm>
          <a:off x="169259" y="981075"/>
          <a:ext cx="8805482" cy="5710238"/>
        </p:xfrm>
        <a:graphic>
          <a:graphicData uri="http://schemas.openxmlformats.org/drawingml/2006/table">
            <a:tbl>
              <a:tblPr firstRow="1" firstCol="1" bandRow="1"/>
              <a:tblGrid>
                <a:gridCol w="1035939">
                  <a:extLst>
                    <a:ext uri="{9D8B030D-6E8A-4147-A177-3AD203B41FA5}">
                      <a16:colId xmlns:a16="http://schemas.microsoft.com/office/drawing/2014/main" val="3428311675"/>
                    </a:ext>
                  </a:extLst>
                </a:gridCol>
                <a:gridCol w="3942866">
                  <a:extLst>
                    <a:ext uri="{9D8B030D-6E8A-4147-A177-3AD203B41FA5}">
                      <a16:colId xmlns:a16="http://schemas.microsoft.com/office/drawing/2014/main" val="2383167595"/>
                    </a:ext>
                  </a:extLst>
                </a:gridCol>
                <a:gridCol w="1728192">
                  <a:extLst>
                    <a:ext uri="{9D8B030D-6E8A-4147-A177-3AD203B41FA5}">
                      <a16:colId xmlns:a16="http://schemas.microsoft.com/office/drawing/2014/main" val="2258182298"/>
                    </a:ext>
                  </a:extLst>
                </a:gridCol>
                <a:gridCol w="2098485">
                  <a:extLst>
                    <a:ext uri="{9D8B030D-6E8A-4147-A177-3AD203B41FA5}">
                      <a16:colId xmlns:a16="http://schemas.microsoft.com/office/drawing/2014/main" val="3804287944"/>
                    </a:ext>
                  </a:extLst>
                </a:gridCol>
              </a:tblGrid>
              <a:tr h="333375">
                <a:tc>
                  <a:txBody>
                    <a:bodyPr/>
                    <a:lstStyle/>
                    <a:p>
                      <a:pPr algn="ctr">
                        <a:lnSpc>
                          <a:spcPct val="107000"/>
                        </a:lnSpc>
                        <a:spcAft>
                          <a:spcPts val="0"/>
                        </a:spcAft>
                      </a:pP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Class</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B3B3B3"/>
                    </a:solidFill>
                  </a:tcPr>
                </a:tc>
                <a:tc>
                  <a:txBody>
                    <a:bodyPr/>
                    <a:lstStyle/>
                    <a:p>
                      <a:pPr algn="ctr">
                        <a:lnSpc>
                          <a:spcPct val="107000"/>
                        </a:lnSpc>
                        <a:spcAft>
                          <a:spcPts val="0"/>
                        </a:spcAft>
                      </a:pP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Drug</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B3B3B3"/>
                    </a:solidFill>
                  </a:tcPr>
                </a:tc>
                <a:tc>
                  <a:txBody>
                    <a:bodyPr/>
                    <a:lstStyle/>
                    <a:p>
                      <a:pPr algn="ctr">
                        <a:lnSpc>
                          <a:spcPct val="107000"/>
                        </a:lnSpc>
                        <a:spcAft>
                          <a:spcPts val="0"/>
                        </a:spcAft>
                      </a:pP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Possession</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B3B3B3"/>
                    </a:solidFill>
                  </a:tcPr>
                </a:tc>
                <a:tc>
                  <a:txBody>
                    <a:bodyPr/>
                    <a:lstStyle/>
                    <a:p>
                      <a:pPr algn="ctr">
                        <a:lnSpc>
                          <a:spcPct val="107000"/>
                        </a:lnSpc>
                        <a:spcAft>
                          <a:spcPts val="0"/>
                        </a:spcAft>
                      </a:pPr>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Supply (selling, dealing or sharing) &amp; production</a:t>
                      </a:r>
                    </a:p>
                    <a:p>
                      <a:pPr algn="ctr">
                        <a:lnSpc>
                          <a:spcPct val="107000"/>
                        </a:lnSpc>
                        <a:spcAft>
                          <a:spcPts val="0"/>
                        </a:spcAft>
                      </a:pPr>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B3B3B3"/>
                    </a:solidFill>
                  </a:tcPr>
                </a:tc>
                <a:extLst>
                  <a:ext uri="{0D108BD9-81ED-4DB2-BD59-A6C34878D82A}">
                    <a16:rowId xmlns:a16="http://schemas.microsoft.com/office/drawing/2014/main" val="399591666"/>
                  </a:ext>
                </a:extLst>
              </a:tr>
              <a:tr h="344170">
                <a:tc>
                  <a:txBody>
                    <a:bodyPr/>
                    <a:lstStyle/>
                    <a:p>
                      <a:pPr algn="ctr">
                        <a:lnSpc>
                          <a:spcPct val="107000"/>
                        </a:lnSpc>
                        <a:spcAft>
                          <a:spcPts val="0"/>
                        </a:spcAft>
                      </a:pPr>
                      <a:r>
                        <a:rPr lang="en-GB" sz="13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b="1">
                          <a:solidFill>
                            <a:srgbClr val="002060"/>
                          </a:solidFill>
                          <a:effectLst/>
                          <a:latin typeface="Arial" panose="020B0604020202020204" pitchFamily="34" charset="0"/>
                          <a:ea typeface="Calibri" panose="020F0502020204030204" pitchFamily="34" charset="0"/>
                          <a:cs typeface="Arial" panose="020B0604020202020204" pitchFamily="34" charset="0"/>
                        </a:rPr>
                        <a:t>Crack cocaine, cocaine, ecstasy (MDMA), heroin, LSD, magic mushrooms, methadone, methamphetamine (crystal meth)</a:t>
                      </a:r>
                    </a:p>
                    <a:p>
                      <a:pPr>
                        <a:lnSpc>
                          <a:spcPct val="107000"/>
                        </a:lnSpc>
                        <a:spcAft>
                          <a:spcPts val="0"/>
                        </a:spcAft>
                      </a:pPr>
                      <a:r>
                        <a:rPr lang="en-GB" sz="1300" b="1">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b="1">
                          <a:solidFill>
                            <a:srgbClr val="002060"/>
                          </a:solidFill>
                          <a:effectLst/>
                          <a:latin typeface="Arial" panose="020B0604020202020204" pitchFamily="34" charset="0"/>
                          <a:ea typeface="Calibri" panose="020F0502020204030204" pitchFamily="34" charset="0"/>
                          <a:cs typeface="Arial" panose="020B0604020202020204" pitchFamily="34" charset="0"/>
                        </a:rPr>
                        <a:t>Up to 7 years in prison, an unlimited fine or both</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b="1">
                          <a:solidFill>
                            <a:srgbClr val="002060"/>
                          </a:solidFill>
                          <a:effectLst/>
                          <a:latin typeface="Arial" panose="020B0604020202020204" pitchFamily="34" charset="0"/>
                          <a:ea typeface="Calibri" panose="020F0502020204030204" pitchFamily="34" charset="0"/>
                          <a:cs typeface="Arial" panose="020B0604020202020204" pitchFamily="34" charset="0"/>
                        </a:rPr>
                        <a:t>Up to life in prison, an unlimited fine or both</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65997"/>
                  </a:ext>
                </a:extLst>
              </a:tr>
              <a:tr h="333375">
                <a:tc>
                  <a:txBody>
                    <a:bodyPr/>
                    <a:lstStyle/>
                    <a:p>
                      <a:pPr algn="ctr">
                        <a:lnSpc>
                          <a:spcPct val="107000"/>
                        </a:lnSpc>
                        <a:spcAft>
                          <a:spcPts val="0"/>
                        </a:spcAft>
                      </a:pPr>
                      <a:r>
                        <a:rPr lang="en-GB" sz="13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B</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b="1">
                          <a:solidFill>
                            <a:srgbClr val="002060"/>
                          </a:solidFill>
                          <a:effectLst/>
                          <a:latin typeface="Arial" panose="020B0604020202020204" pitchFamily="34" charset="0"/>
                          <a:ea typeface="Calibri" panose="020F0502020204030204" pitchFamily="34" charset="0"/>
                          <a:cs typeface="Arial" panose="020B0604020202020204" pitchFamily="34" charset="0"/>
                        </a:rPr>
                        <a:t>Amphetamines, barbiturates, cannabis, codeine, ketamine, methylphenidate (Ritalin), synthetic cannabinoids, synthetic cathinones (for example mephedrone, methoxetamine)</a:t>
                      </a:r>
                    </a:p>
                    <a:p>
                      <a:pPr>
                        <a:lnSpc>
                          <a:spcPct val="107000"/>
                        </a:lnSpc>
                        <a:spcAft>
                          <a:spcPts val="0"/>
                        </a:spcAft>
                      </a:pPr>
                      <a:r>
                        <a:rPr lang="en-GB" sz="1300" b="1">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Up to 5 years in prison, an unlimited fine or both</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b="1">
                          <a:solidFill>
                            <a:srgbClr val="002060"/>
                          </a:solidFill>
                          <a:effectLst/>
                          <a:latin typeface="Arial" panose="020B0604020202020204" pitchFamily="34" charset="0"/>
                          <a:ea typeface="Calibri" panose="020F0502020204030204" pitchFamily="34" charset="0"/>
                          <a:cs typeface="Arial" panose="020B0604020202020204" pitchFamily="34" charset="0"/>
                        </a:rPr>
                        <a:t>Up to 14 years in prison, an unlimited fine or both</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438393"/>
                  </a:ext>
                </a:extLst>
              </a:tr>
              <a:tr h="333375">
                <a:tc>
                  <a:txBody>
                    <a:bodyPr/>
                    <a:lstStyle/>
                    <a:p>
                      <a:pPr algn="ctr">
                        <a:lnSpc>
                          <a:spcPct val="107000"/>
                        </a:lnSpc>
                        <a:spcAft>
                          <a:spcPts val="0"/>
                        </a:spcAft>
                      </a:pPr>
                      <a:r>
                        <a:rPr lang="en-GB" sz="13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b="1">
                          <a:solidFill>
                            <a:srgbClr val="002060"/>
                          </a:solidFill>
                          <a:effectLst/>
                          <a:latin typeface="Arial" panose="020B0604020202020204" pitchFamily="34" charset="0"/>
                          <a:ea typeface="Calibri" panose="020F0502020204030204" pitchFamily="34" charset="0"/>
                          <a:cs typeface="Arial" panose="020B0604020202020204" pitchFamily="34" charset="0"/>
                        </a:rPr>
                        <a:t>Anabolic steroids, benzodiazepines (diazepam), gamma hydroxybutyrate (GHB), gamma-butyrolactone (GBL), piperazines (BZP), khat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b="1">
                          <a:solidFill>
                            <a:srgbClr val="002060"/>
                          </a:solidFill>
                          <a:effectLst/>
                          <a:latin typeface="Arial" panose="020B0604020202020204" pitchFamily="34" charset="0"/>
                          <a:ea typeface="Calibri" panose="020F0502020204030204" pitchFamily="34" charset="0"/>
                          <a:cs typeface="Arial" panose="020B0604020202020204" pitchFamily="34" charset="0"/>
                        </a:rPr>
                        <a:t>Up to 2 years in prison, an unlimited fine or both (except anabolic steroids - it’s not an offence to possess them for personal use)</a:t>
                      </a:r>
                    </a:p>
                    <a:p>
                      <a:pPr>
                        <a:lnSpc>
                          <a:spcPct val="107000"/>
                        </a:lnSpc>
                        <a:spcAft>
                          <a:spcPts val="0"/>
                        </a:spcAft>
                      </a:pPr>
                      <a:r>
                        <a:rPr lang="en-GB" sz="1300" b="1">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b="1">
                          <a:solidFill>
                            <a:srgbClr val="002060"/>
                          </a:solidFill>
                          <a:effectLst/>
                          <a:latin typeface="Arial" panose="020B0604020202020204" pitchFamily="34" charset="0"/>
                          <a:ea typeface="Calibri" panose="020F0502020204030204" pitchFamily="34" charset="0"/>
                          <a:cs typeface="Arial" panose="020B0604020202020204" pitchFamily="34" charset="0"/>
                        </a:rPr>
                        <a:t>Up to 14 years in prison, an unlimited fine or both</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786394"/>
                  </a:ext>
                </a:extLst>
              </a:tr>
              <a:tr h="344170">
                <a:tc>
                  <a:txBody>
                    <a:bodyPr/>
                    <a:lstStyle/>
                    <a:p>
                      <a:pPr algn="ctr">
                        <a:lnSpc>
                          <a:spcPct val="107000"/>
                        </a:lnSpc>
                        <a:spcAft>
                          <a:spcPts val="0"/>
                        </a:spcAft>
                      </a:pPr>
                      <a:r>
                        <a:rPr lang="en-GB" sz="13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Temp:</a:t>
                      </a:r>
                    </a:p>
                    <a:p>
                      <a:pPr algn="ctr">
                        <a:lnSpc>
                          <a:spcPct val="107000"/>
                        </a:lnSpc>
                        <a:spcAft>
                          <a:spcPts val="0"/>
                        </a:spcAft>
                      </a:pPr>
                      <a:r>
                        <a:rPr lang="en-GB" sz="13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class</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n-GB" sz="13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Some methylphenidate substances (</a:t>
                      </a:r>
                      <a:r>
                        <a:rPr lang="en-GB" sz="13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ethylphenidate</a:t>
                      </a:r>
                      <a:r>
                        <a:rPr lang="en-GB" sz="13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3,4-dichloromethylphenidate (3,4-DCMP), </a:t>
                      </a:r>
                      <a:r>
                        <a:rPr lang="en-GB" sz="13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methylnaphthidate</a:t>
                      </a:r>
                      <a:r>
                        <a:rPr lang="en-GB" sz="13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(HDMP-28), </a:t>
                      </a:r>
                      <a:r>
                        <a:rPr lang="en-GB" sz="13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isopropylphenidate</a:t>
                      </a:r>
                      <a:r>
                        <a:rPr lang="en-GB" sz="13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(IPP or IPPD), 4-methylmethylphenidate, </a:t>
                      </a:r>
                      <a:r>
                        <a:rPr lang="en-GB" sz="13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ethylnaphthidate</a:t>
                      </a:r>
                      <a:r>
                        <a:rPr lang="en-GB" sz="13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3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propylphenidate</a:t>
                      </a:r>
                      <a:r>
                        <a:rPr lang="en-GB" sz="13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and their simple derivatives</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n-GB" sz="1300" b="1">
                          <a:solidFill>
                            <a:srgbClr val="002060"/>
                          </a:solidFill>
                          <a:effectLst/>
                          <a:latin typeface="Arial" panose="020B0604020202020204" pitchFamily="34" charset="0"/>
                          <a:ea typeface="Calibri" panose="020F0502020204030204" pitchFamily="34" charset="0"/>
                          <a:cs typeface="Arial" panose="020B0604020202020204" pitchFamily="34" charset="0"/>
                        </a:rPr>
                        <a:t>None, but police can take away a suspected temporary class drug</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n-GB" sz="13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Up to 14 years in prison, an unlimited fine or both</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91586780"/>
                  </a:ext>
                </a:extLst>
              </a:tr>
            </a:tbl>
          </a:graphicData>
        </a:graphic>
      </p:graphicFrame>
    </p:spTree>
    <p:extLst>
      <p:ext uri="{BB962C8B-B14F-4D97-AF65-F5344CB8AC3E}">
        <p14:creationId xmlns:p14="http://schemas.microsoft.com/office/powerpoint/2010/main" val="1520263027"/>
      </p:ext>
    </p:extLst>
  </p:cSld>
  <p:clrMapOvr>
    <a:masterClrMapping/>
  </p:clrMapOvr>
  <p:transition spd="slow">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2"/>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graphicFrame>
        <p:nvGraphicFramePr>
          <p:cNvPr id="421980" name="Group 92"/>
          <p:cNvGraphicFramePr>
            <a:graphicFrameLocks noGrp="1"/>
          </p:cNvGraphicFramePr>
          <p:nvPr>
            <p:extLst>
              <p:ext uri="{D42A27DB-BD31-4B8C-83A1-F6EECF244321}">
                <p14:modId xmlns:p14="http://schemas.microsoft.com/office/powerpoint/2010/main" val="2683658353"/>
              </p:ext>
            </p:extLst>
          </p:nvPr>
        </p:nvGraphicFramePr>
        <p:xfrm>
          <a:off x="395287" y="1247298"/>
          <a:ext cx="8353425" cy="4363403"/>
        </p:xfrm>
        <a:graphic>
          <a:graphicData uri="http://schemas.openxmlformats.org/drawingml/2006/table">
            <a:tbl>
              <a:tblPr/>
              <a:tblGrid>
                <a:gridCol w="2041525">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3441700">
                  <a:extLst>
                    <a:ext uri="{9D8B030D-6E8A-4147-A177-3AD203B41FA5}">
                      <a16:colId xmlns:a16="http://schemas.microsoft.com/office/drawing/2014/main" val="20002"/>
                    </a:ext>
                  </a:extLst>
                </a:gridCol>
              </a:tblGrid>
              <a:tr h="8350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1" u="none" strike="noStrike" cap="none" normalizeH="0" baseline="0" dirty="0">
                          <a:ln>
                            <a:noFill/>
                          </a:ln>
                          <a:solidFill>
                            <a:srgbClr val="000066"/>
                          </a:solidFill>
                          <a:effectLst/>
                          <a:latin typeface="Arial" charset="0"/>
                          <a:ea typeface="Times New Roman" pitchFamily="18" charset="0"/>
                          <a:cs typeface="Arial" charset="0"/>
                        </a:rPr>
                        <a:t>Stimulants</a:t>
                      </a: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 &amp; </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Detection time in urine*</a:t>
                      </a:r>
                      <a:endParaRPr kumimoji="0" lang="en-GB" sz="32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cap="flat">
                      <a:noFill/>
                    </a:lnT>
                    <a:lnB>
                      <a:noFill/>
                    </a:lnB>
                    <a:lnTlToBr>
                      <a:noFill/>
                    </a:lnTlToBr>
                    <a:lnBlToTr>
                      <a:noFill/>
                    </a:lnBlToTr>
                    <a:solidFill>
                      <a:srgbClr val="B3B3B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66"/>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Onset/duration of effects*</a:t>
                      </a:r>
                      <a:endParaRPr kumimoji="0" lang="en-GB" sz="32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cap="flat">
                      <a:noFill/>
                    </a:lnT>
                    <a:lnB>
                      <a:noFill/>
                    </a:lnB>
                    <a:lnTlToBr>
                      <a:noFill/>
                    </a:lnTlToBr>
                    <a:lnBlToTr>
                      <a:noFill/>
                    </a:lnBlToTr>
                    <a:solidFill>
                      <a:srgbClr val="B3B3B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66"/>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Effects</a:t>
                      </a:r>
                      <a:endParaRPr kumimoji="0" lang="en-GB" sz="32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cap="flat">
                      <a:noFill/>
                    </a:lnT>
                    <a:lnB>
                      <a:noFill/>
                    </a:lnB>
                    <a:lnTlToBr>
                      <a:noFill/>
                    </a:lnTlToBr>
                    <a:lnBlToTr>
                      <a:noFill/>
                    </a:lnBlToTr>
                    <a:solidFill>
                      <a:srgbClr val="B3B3B3"/>
                    </a:solidFill>
                  </a:tcPr>
                </a:tc>
                <a:extLst>
                  <a:ext uri="{0D108BD9-81ED-4DB2-BD59-A6C34878D82A}">
                    <a16:rowId xmlns:a16="http://schemas.microsoft.com/office/drawing/2014/main" val="10000"/>
                  </a:ext>
                </a:extLst>
              </a:tr>
              <a:tr h="10683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Amphetamine                1 to 4 days</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UK Class A/B</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a:ln>
                            <a:noFill/>
                          </a:ln>
                          <a:solidFill>
                            <a:srgbClr val="000066"/>
                          </a:solidFill>
                          <a:effectLst/>
                          <a:latin typeface="Arial" charset="0"/>
                          <a:ea typeface="Times New Roman" pitchFamily="18" charset="0"/>
                          <a:cs typeface="Arial" charset="0"/>
                        </a:rPr>
                        <a:t>Rapid effect with intravenous and smoking use, slower by oral, overall effect 4 to 8 hours, residual up to 12 hours</a:t>
                      </a:r>
                      <a:endParaRPr kumimoji="0" lang="en-GB" sz="1400" b="1"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CNS stimulation, increased heart rate, elevated BP, delusions, light sensitivity, anxiety, insomnia, irrational behaviour, delusions, headache</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1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Cocaine                         2 to 4 days</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UK Class A</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Within 5 minutes,  with high lasting 15 to 30 minutes, general effects 1 to 2 hours, up to several days for late phase following a binge</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CNS stimulation, elevated BP, increased body temperature, disorientated behaviour, euphoria, improved performance in simple tasks, dizziness, nausea and vomiting</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83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Ecstasy (MDMA)          Up to 4 days</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UK Class A</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Within 20 to 30 minutes, desired effect one hour, general effect 2 to 3 hours</a:t>
                      </a:r>
                      <a:endParaRPr kumimoji="0" lang="en-GB" sz="32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CNS stimulation, relaxation, euphoria, changes in perception, impaired performance, visual disturbance, anxiety</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21976" name="Rectangle 88"/>
          <p:cNvSpPr>
            <a:spLocks noChangeArrowheads="1"/>
          </p:cNvSpPr>
          <p:nvPr/>
        </p:nvSpPr>
        <p:spPr bwMode="auto">
          <a:xfrm>
            <a:off x="0" y="8134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GB" sz="2400">
              <a:solidFill>
                <a:srgbClr val="FFFFFF"/>
              </a:solidFill>
            </a:endParaRPr>
          </a:p>
        </p:txBody>
      </p:sp>
      <p:sp>
        <p:nvSpPr>
          <p:cNvPr id="421981" name="Rectangle 93"/>
          <p:cNvSpPr>
            <a:spLocks noChangeArrowheads="1"/>
          </p:cNvSpPr>
          <p:nvPr/>
        </p:nvSpPr>
        <p:spPr bwMode="auto">
          <a:xfrm>
            <a:off x="1187450" y="5589588"/>
            <a:ext cx="665956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GB" sz="900">
                <a:solidFill>
                  <a:srgbClr val="000066"/>
                </a:solidFill>
                <a:latin typeface="Arial" charset="0"/>
              </a:rPr>
              <a:t>Detection times of a drug in urine are often expressed in lower and upper limits because the times are dependent on a number of variables such as the amount and frequency of use, which is then related to drug tolerance, body mass index, overall health, age, metabolic rate, and urine pH. The times of detection and duration of effect shown here are therefore approximate.</a:t>
            </a:r>
          </a:p>
        </p:txBody>
      </p:sp>
      <p:sp>
        <p:nvSpPr>
          <p:cNvPr id="6" name="Rectangle 6">
            <a:extLst>
              <a:ext uri="{FF2B5EF4-FFF2-40B4-BE49-F238E27FC236}">
                <a16:creationId xmlns:a16="http://schemas.microsoft.com/office/drawing/2014/main" id="{21C6EB62-E417-4C7D-A255-57946B7B79A1}"/>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Tree>
    <p:extLst>
      <p:ext uri="{BB962C8B-B14F-4D97-AF65-F5344CB8AC3E}">
        <p14:creationId xmlns:p14="http://schemas.microsoft.com/office/powerpoint/2010/main" val="3379169355"/>
      </p:ext>
    </p:extLst>
  </p:cSld>
  <p:clrMapOvr>
    <a:masterClrMapping/>
  </p:clrMapOvr>
  <p:transition spd="slow">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258888" y="1773238"/>
            <a:ext cx="7010400" cy="3455987"/>
          </a:xfrm>
          <a:prstGeom prst="rect">
            <a:avLst/>
          </a:prstGeom>
          <a:noFill/>
          <a:ln w="12700">
            <a:noFill/>
            <a:miter lim="800000"/>
            <a:headEnd/>
            <a:tailEnd/>
          </a:ln>
          <a:effectLst/>
        </p:spPr>
        <p:txBody>
          <a:bodyPr lIns="90488" tIns="44450" rIns="90488" bIns="44450"/>
          <a:lstStyle/>
          <a:p>
            <a:pPr marL="342900" indent="-342900" eaLnBrk="0" fontAlgn="base" hangingPunct="0">
              <a:spcBef>
                <a:spcPct val="20000"/>
              </a:spcBef>
              <a:spcAft>
                <a:spcPct val="0"/>
              </a:spcAft>
            </a:pPr>
            <a:endParaRPr lang="en-GB" sz="1000" b="1">
              <a:solidFill>
                <a:srgbClr val="3366CC"/>
              </a:solidFill>
              <a:latin typeface="Arial" charset="0"/>
            </a:endParaRPr>
          </a:p>
        </p:txBody>
      </p:sp>
      <p:sp>
        <p:nvSpPr>
          <p:cNvPr id="4" name="Rectangle 6"/>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
        <p:nvSpPr>
          <p:cNvPr id="2" name="Rectangle 1"/>
          <p:cNvSpPr/>
          <p:nvPr/>
        </p:nvSpPr>
        <p:spPr>
          <a:xfrm>
            <a:off x="179512" y="1556792"/>
            <a:ext cx="8784976" cy="3677930"/>
          </a:xfrm>
          <a:prstGeom prst="rect">
            <a:avLst/>
          </a:prstGeom>
        </p:spPr>
        <p:txBody>
          <a:bodyPr wrap="square">
            <a:spAutoFit/>
          </a:bodyPr>
          <a:lstStyle/>
          <a:p>
            <a:pPr algn="ctr" eaLnBrk="0" fontAlgn="base" hangingPunct="0">
              <a:spcBef>
                <a:spcPct val="50000"/>
              </a:spcBef>
              <a:spcAft>
                <a:spcPct val="0"/>
              </a:spcAft>
              <a:defRPr/>
            </a:pPr>
            <a:r>
              <a:rPr lang="en-GB" sz="2800" b="1" dirty="0">
                <a:solidFill>
                  <a:srgbClr val="002060"/>
                </a:solidFill>
                <a:latin typeface="Arial" charset="0"/>
              </a:rPr>
              <a:t>Why do we need to attend this presentation, and what will we learn?</a:t>
            </a:r>
            <a:endParaRPr lang="en-GB" sz="1400" b="1" dirty="0">
              <a:solidFill>
                <a:srgbClr val="002060"/>
              </a:solidFill>
              <a:latin typeface="Arial" charset="0"/>
            </a:endParaRPr>
          </a:p>
          <a:p>
            <a:pPr eaLnBrk="0" fontAlgn="base" hangingPunct="0">
              <a:spcBef>
                <a:spcPct val="50000"/>
              </a:spcBef>
              <a:spcAft>
                <a:spcPct val="0"/>
              </a:spcAft>
              <a:defRPr/>
            </a:pPr>
            <a:endParaRPr lang="en-GB" sz="1400" b="1" dirty="0">
              <a:solidFill>
                <a:srgbClr val="002060"/>
              </a:solidFill>
              <a:latin typeface="Arial" charset="0"/>
            </a:endParaRPr>
          </a:p>
          <a:p>
            <a:pPr marL="342900" indent="-342900" eaLnBrk="0" fontAlgn="base" hangingPunct="0">
              <a:spcBef>
                <a:spcPct val="50000"/>
              </a:spcBef>
              <a:spcAft>
                <a:spcPct val="0"/>
              </a:spcAft>
              <a:buFont typeface="Arial" panose="020B0604020202020204" pitchFamily="34" charset="0"/>
              <a:buChar char="•"/>
              <a:defRPr/>
            </a:pPr>
            <a:r>
              <a:rPr lang="en-GB" sz="2400" b="1" dirty="0">
                <a:solidFill>
                  <a:srgbClr val="002060"/>
                </a:solidFill>
                <a:latin typeface="Arial" charset="0"/>
              </a:rPr>
              <a:t>Learn about illicit (recreational) drugs and understand why it may not be a good idea to “do drugs and dive”</a:t>
            </a:r>
          </a:p>
          <a:p>
            <a:pPr marL="342900" indent="-342900" eaLnBrk="0" fontAlgn="base" hangingPunct="0">
              <a:spcBef>
                <a:spcPct val="50000"/>
              </a:spcBef>
              <a:spcAft>
                <a:spcPct val="0"/>
              </a:spcAft>
              <a:buFont typeface="Arial" panose="020B0604020202020204" pitchFamily="34" charset="0"/>
              <a:buChar char="•"/>
              <a:defRPr/>
            </a:pPr>
            <a:r>
              <a:rPr lang="en-GB" sz="2400" b="1" dirty="0">
                <a:solidFill>
                  <a:srgbClr val="002060"/>
                </a:solidFill>
                <a:latin typeface="Arial" charset="0"/>
              </a:rPr>
              <a:t>Results of real research from DDRC concerning the use of illicit drugs by divers</a:t>
            </a:r>
          </a:p>
          <a:p>
            <a:pPr eaLnBrk="0" fontAlgn="base" hangingPunct="0">
              <a:spcBef>
                <a:spcPct val="50000"/>
              </a:spcBef>
              <a:spcAft>
                <a:spcPct val="0"/>
              </a:spcAft>
              <a:defRPr/>
            </a:pPr>
            <a:endParaRPr lang="en-GB" sz="2400" b="1" dirty="0">
              <a:solidFill>
                <a:srgbClr val="002060"/>
              </a:solidFill>
              <a:latin typeface="Arial" charset="0"/>
            </a:endParaRPr>
          </a:p>
        </p:txBody>
      </p:sp>
      <p:pic>
        <p:nvPicPr>
          <p:cNvPr id="6" name="Picture 13">
            <a:extLst>
              <a:ext uri="{FF2B5EF4-FFF2-40B4-BE49-F238E27FC236}">
                <a16:creationId xmlns:a16="http://schemas.microsoft.com/office/drawing/2014/main" id="{E898B36E-1611-4805-B839-C20C516D15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5946817"/>
            <a:ext cx="1382040" cy="7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386780"/>
      </p:ext>
    </p:extLst>
  </p:cSld>
  <p:clrMapOvr>
    <a:masterClrMapping/>
  </p:clrMapOvr>
  <p:transition spd="slow">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Text Box 2"/>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graphicFrame>
        <p:nvGraphicFramePr>
          <p:cNvPr id="424029" name="Group 93"/>
          <p:cNvGraphicFramePr>
            <a:graphicFrameLocks noGrp="1"/>
          </p:cNvGraphicFramePr>
          <p:nvPr>
            <p:extLst>
              <p:ext uri="{D42A27DB-BD31-4B8C-83A1-F6EECF244321}">
                <p14:modId xmlns:p14="http://schemas.microsoft.com/office/powerpoint/2010/main" val="2878151549"/>
              </p:ext>
            </p:extLst>
          </p:nvPr>
        </p:nvGraphicFramePr>
        <p:xfrm>
          <a:off x="751135" y="1340768"/>
          <a:ext cx="7795306" cy="5766215"/>
        </p:xfrm>
        <a:graphic>
          <a:graphicData uri="http://schemas.openxmlformats.org/drawingml/2006/table">
            <a:tbl>
              <a:tblPr/>
              <a:tblGrid>
                <a:gridCol w="1890742">
                  <a:extLst>
                    <a:ext uri="{9D8B030D-6E8A-4147-A177-3AD203B41FA5}">
                      <a16:colId xmlns:a16="http://schemas.microsoft.com/office/drawing/2014/main" val="20000"/>
                    </a:ext>
                  </a:extLst>
                </a:gridCol>
                <a:gridCol w="2685185">
                  <a:extLst>
                    <a:ext uri="{9D8B030D-6E8A-4147-A177-3AD203B41FA5}">
                      <a16:colId xmlns:a16="http://schemas.microsoft.com/office/drawing/2014/main" val="20001"/>
                    </a:ext>
                  </a:extLst>
                </a:gridCol>
                <a:gridCol w="3219379">
                  <a:extLst>
                    <a:ext uri="{9D8B030D-6E8A-4147-A177-3AD203B41FA5}">
                      <a16:colId xmlns:a16="http://schemas.microsoft.com/office/drawing/2014/main" val="20002"/>
                    </a:ext>
                  </a:extLst>
                </a:gridCol>
              </a:tblGrid>
              <a:tr h="64328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1" u="none" strike="noStrike" cap="none" normalizeH="0" baseline="0" dirty="0">
                          <a:ln>
                            <a:noFill/>
                          </a:ln>
                          <a:solidFill>
                            <a:srgbClr val="000066"/>
                          </a:solidFill>
                          <a:effectLst/>
                          <a:latin typeface="Arial" charset="0"/>
                          <a:ea typeface="Times New Roman" pitchFamily="18" charset="0"/>
                          <a:cs typeface="Arial" charset="0"/>
                        </a:rPr>
                        <a:t>Hallucinogens</a:t>
                      </a: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 &amp;</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Detection time in urine*</a:t>
                      </a:r>
                      <a:endParaRPr kumimoji="0" lang="en-GB" sz="32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cap="flat">
                      <a:noFill/>
                    </a:lnT>
                    <a:lnB>
                      <a:noFill/>
                    </a:lnB>
                    <a:lnTlToBr>
                      <a:noFill/>
                    </a:lnTlToBr>
                    <a:lnBlToTr>
                      <a:noFill/>
                    </a:lnBlToTr>
                    <a:solidFill>
                      <a:srgbClr val="B3B3B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66"/>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Onset/duration of effects</a:t>
                      </a:r>
                      <a:endParaRPr kumimoji="0" lang="en-GB" sz="32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cap="flat">
                      <a:noFill/>
                    </a:lnT>
                    <a:lnB>
                      <a:noFill/>
                    </a:lnB>
                    <a:lnTlToBr>
                      <a:noFill/>
                    </a:lnTlToBr>
                    <a:lnBlToTr>
                      <a:noFill/>
                    </a:lnBlToTr>
                    <a:solidFill>
                      <a:srgbClr val="B3B3B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66"/>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Effects</a:t>
                      </a:r>
                      <a:endParaRPr kumimoji="0" lang="en-GB" sz="32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cap="flat">
                      <a:noFill/>
                    </a:lnT>
                    <a:lnB>
                      <a:noFill/>
                    </a:lnB>
                    <a:lnTlToBr>
                      <a:noFill/>
                    </a:lnTlToBr>
                    <a:lnBlToTr>
                      <a:noFill/>
                    </a:lnBlToTr>
                    <a:solidFill>
                      <a:srgbClr val="B3B3B3"/>
                    </a:solidFill>
                  </a:tcPr>
                </a:tc>
                <a:extLst>
                  <a:ext uri="{0D108BD9-81ED-4DB2-BD59-A6C34878D82A}">
                    <a16:rowId xmlns:a16="http://schemas.microsoft.com/office/drawing/2014/main" val="10000"/>
                  </a:ext>
                </a:extLst>
              </a:tr>
              <a:tr h="13937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Cannabis/Marijuana</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1 to 3 days but may be 20 days or longer</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UK Class B</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Within 10 minutes, high may last up to 2 </a:t>
                      </a:r>
                      <a:r>
                        <a:rPr kumimoji="0" lang="en-GB" sz="1400" b="1" i="0" u="none" strike="noStrike" cap="none" normalizeH="0" baseline="0" dirty="0" err="1">
                          <a:ln>
                            <a:noFill/>
                          </a:ln>
                          <a:solidFill>
                            <a:srgbClr val="000066"/>
                          </a:solidFill>
                          <a:effectLst/>
                          <a:latin typeface="Arial" charset="0"/>
                          <a:ea typeface="Times New Roman" pitchFamily="18" charset="0"/>
                          <a:cs typeface="Arial" charset="0"/>
                        </a:rPr>
                        <a:t>hrs</a:t>
                      </a: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 behavioural and physiological effects return to baseline within 3 to 5 hours, residual effects in specific behaviours up to 24 hours</a:t>
                      </a:r>
                      <a:endParaRPr kumimoji="0" lang="en-GB" sz="32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Increased cardiac output, vasodilatation,  decreased coordination, impaired memory,  euphoria, relaxed inhibitions, subjective slowing of time, apathy</a:t>
                      </a:r>
                      <a:endParaRPr kumimoji="0" lang="en-GB" sz="32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937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LSD                                   2 to 5 days</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UK Class A</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a:ln>
                            <a:noFill/>
                          </a:ln>
                          <a:solidFill>
                            <a:srgbClr val="000066"/>
                          </a:solidFill>
                          <a:effectLst/>
                          <a:latin typeface="Arial" charset="0"/>
                          <a:ea typeface="Times New Roman" pitchFamily="18" charset="0"/>
                          <a:cs typeface="Arial" charset="0"/>
                        </a:rPr>
                        <a:t>Intravenous 10 minutes, oral 20 to 30 minutes with high at 2 to 4 hours and diminishing over 6 to 8 hours, flashbacks may occur within a few days or more than one year after use</a:t>
                      </a:r>
                      <a:endParaRPr kumimoji="0" lang="en-GB" sz="1400" b="1"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Changes in perception and mood, decreased coordination, subjective slowing of time, hypertension, increased heart rate,  panic attacks, loss of personal boundaries</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647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Magic mushrooms (</a:t>
                      </a:r>
                      <a:r>
                        <a:rPr kumimoji="0" lang="en-GB" sz="1400" b="1" i="0" u="none" strike="noStrike" cap="none" normalizeH="0" baseline="0" dirty="0" err="1">
                          <a:ln>
                            <a:noFill/>
                          </a:ln>
                          <a:solidFill>
                            <a:srgbClr val="000066"/>
                          </a:solidFill>
                          <a:effectLst/>
                          <a:latin typeface="Arial" charset="0"/>
                          <a:ea typeface="Times New Roman" pitchFamily="18" charset="0"/>
                          <a:cs typeface="Arial" charset="0"/>
                        </a:rPr>
                        <a:t>Psilocybe</a:t>
                      </a: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 &amp; Amanita </a:t>
                      </a:r>
                      <a:r>
                        <a:rPr kumimoji="0" lang="en-GB" sz="1400" b="1" i="0" u="none" strike="noStrike" cap="none" normalizeH="0" baseline="0" dirty="0" err="1">
                          <a:ln>
                            <a:noFill/>
                          </a:ln>
                          <a:solidFill>
                            <a:srgbClr val="000066"/>
                          </a:solidFill>
                          <a:effectLst/>
                          <a:latin typeface="Arial" charset="0"/>
                          <a:ea typeface="Times New Roman" pitchFamily="18" charset="0"/>
                          <a:cs typeface="Arial" charset="0"/>
                        </a:rPr>
                        <a:t>Muscaria</a:t>
                      </a: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 mushrooms)</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err="1">
                          <a:ln>
                            <a:noFill/>
                          </a:ln>
                          <a:solidFill>
                            <a:srgbClr val="000066"/>
                          </a:solidFill>
                          <a:effectLst/>
                          <a:latin typeface="Arial" charset="0"/>
                          <a:ea typeface="Times New Roman" pitchFamily="18" charset="0"/>
                          <a:cs typeface="Arial" charset="0"/>
                        </a:rPr>
                        <a:t>Approx</a:t>
                      </a: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 8 hours </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UK Class A</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Within 30 minutes to 2 hours, high at about 4 to 10 hours, after effects a further 2 to 6 hours</a:t>
                      </a:r>
                      <a:endParaRPr kumimoji="0" lang="en-GB" sz="32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Increased confidence, distortion of colour, sound and objects, changes in sense of time and movement</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24021" name="Rectangle 85"/>
          <p:cNvSpPr>
            <a:spLocks noChangeArrowheads="1"/>
          </p:cNvSpPr>
          <p:nvPr/>
        </p:nvSpPr>
        <p:spPr bwMode="auto">
          <a:xfrm>
            <a:off x="0" y="8134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GB" sz="2400">
              <a:solidFill>
                <a:srgbClr val="FFFFFF"/>
              </a:solidFill>
            </a:endParaRPr>
          </a:p>
        </p:txBody>
      </p:sp>
      <p:sp>
        <p:nvSpPr>
          <p:cNvPr id="5" name="Rectangle 6">
            <a:extLst>
              <a:ext uri="{FF2B5EF4-FFF2-40B4-BE49-F238E27FC236}">
                <a16:creationId xmlns:a16="http://schemas.microsoft.com/office/drawing/2014/main" id="{7C5FD53E-0D12-497A-9F92-630A3A5FB9E1}"/>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Tree>
    <p:extLst>
      <p:ext uri="{BB962C8B-B14F-4D97-AF65-F5344CB8AC3E}">
        <p14:creationId xmlns:p14="http://schemas.microsoft.com/office/powerpoint/2010/main" val="3018076902"/>
      </p:ext>
    </p:extLst>
  </p:cSld>
  <p:clrMapOvr>
    <a:masterClrMapping/>
  </p:clrMapOvr>
  <p:transition spd="slow">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7"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graphicFrame>
        <p:nvGraphicFramePr>
          <p:cNvPr id="415836" name="Group 92"/>
          <p:cNvGraphicFramePr>
            <a:graphicFrameLocks noGrp="1"/>
          </p:cNvGraphicFramePr>
          <p:nvPr>
            <p:extLst>
              <p:ext uri="{D42A27DB-BD31-4B8C-83A1-F6EECF244321}">
                <p14:modId xmlns:p14="http://schemas.microsoft.com/office/powerpoint/2010/main" val="2988060980"/>
              </p:ext>
            </p:extLst>
          </p:nvPr>
        </p:nvGraphicFramePr>
        <p:xfrm>
          <a:off x="672873" y="1692551"/>
          <a:ext cx="7991475" cy="4176713"/>
        </p:xfrm>
        <a:graphic>
          <a:graphicData uri="http://schemas.openxmlformats.org/drawingml/2006/table">
            <a:tbl>
              <a:tblPr/>
              <a:tblGrid>
                <a:gridCol w="1952625">
                  <a:extLst>
                    <a:ext uri="{9D8B030D-6E8A-4147-A177-3AD203B41FA5}">
                      <a16:colId xmlns:a16="http://schemas.microsoft.com/office/drawing/2014/main" val="20000"/>
                    </a:ext>
                  </a:extLst>
                </a:gridCol>
                <a:gridCol w="2746375">
                  <a:extLst>
                    <a:ext uri="{9D8B030D-6E8A-4147-A177-3AD203B41FA5}">
                      <a16:colId xmlns:a16="http://schemas.microsoft.com/office/drawing/2014/main" val="20001"/>
                    </a:ext>
                  </a:extLst>
                </a:gridCol>
                <a:gridCol w="3292475">
                  <a:extLst>
                    <a:ext uri="{9D8B030D-6E8A-4147-A177-3AD203B41FA5}">
                      <a16:colId xmlns:a16="http://schemas.microsoft.com/office/drawing/2014/main" val="20002"/>
                    </a:ext>
                  </a:extLst>
                </a:gridCol>
              </a:tblGrid>
              <a:tr h="4349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1" u="none" strike="noStrike" cap="none" normalizeH="0" baseline="0" dirty="0">
                          <a:ln>
                            <a:noFill/>
                          </a:ln>
                          <a:solidFill>
                            <a:srgbClr val="000066"/>
                          </a:solidFill>
                          <a:effectLst/>
                          <a:latin typeface="Arial" charset="0"/>
                          <a:ea typeface="Times New Roman" pitchFamily="18" charset="0"/>
                          <a:cs typeface="Arial" charset="0"/>
                        </a:rPr>
                        <a:t>Opiates</a:t>
                      </a:r>
                      <a:endParaRPr kumimoji="0" lang="en-GB" sz="3200" b="1" i="1"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cap="flat">
                      <a:noFill/>
                    </a:lnT>
                    <a:lnB>
                      <a:noFill/>
                    </a:lnB>
                    <a:lnTlToBr>
                      <a:noFill/>
                    </a:lnTlToBr>
                    <a:lnBlToTr>
                      <a:noFill/>
                    </a:lnBlToTr>
                    <a:solidFill>
                      <a:srgbClr val="B3B3B3"/>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a:ln>
                            <a:noFill/>
                          </a:ln>
                          <a:solidFill>
                            <a:srgbClr val="000066"/>
                          </a:solidFill>
                          <a:effectLst/>
                          <a:latin typeface="Arial" charset="0"/>
                          <a:ea typeface="Times New Roman" pitchFamily="18" charset="0"/>
                          <a:cs typeface="Arial" charset="0"/>
                        </a:rPr>
                        <a:t>Onset/duration of effects</a:t>
                      </a:r>
                      <a:endParaRPr kumimoji="0" lang="en-GB" sz="3200" b="1"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cap="flat">
                      <a:noFill/>
                    </a:lnT>
                    <a:lnB>
                      <a:noFill/>
                    </a:lnB>
                    <a:lnTlToBr>
                      <a:noFill/>
                    </a:lnTlToBr>
                    <a:lnBlToTr>
                      <a:noFill/>
                    </a:lnBlToTr>
                    <a:solidFill>
                      <a:srgbClr val="B3B3B3"/>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a:ln>
                            <a:noFill/>
                          </a:ln>
                          <a:solidFill>
                            <a:srgbClr val="000066"/>
                          </a:solidFill>
                          <a:effectLst/>
                          <a:latin typeface="Arial" charset="0"/>
                          <a:ea typeface="Times New Roman" pitchFamily="18" charset="0"/>
                          <a:cs typeface="Arial" charset="0"/>
                        </a:rPr>
                        <a:t>Effects</a:t>
                      </a:r>
                      <a:endParaRPr kumimoji="0" lang="en-GB" sz="3200" b="1"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cap="flat">
                      <a:noFill/>
                    </a:lnT>
                    <a:lnB>
                      <a:noFill/>
                    </a:lnB>
                    <a:lnTlToBr>
                      <a:noFill/>
                    </a:lnTlToBr>
                    <a:lnBlToTr>
                      <a:noFill/>
                    </a:lnBlToTr>
                    <a:solidFill>
                      <a:srgbClr val="B3B3B3"/>
                    </a:solidFill>
                  </a:tcPr>
                </a:tc>
                <a:extLst>
                  <a:ext uri="{0D108BD9-81ED-4DB2-BD59-A6C34878D82A}">
                    <a16:rowId xmlns:a16="http://schemas.microsoft.com/office/drawing/2014/main" val="10000"/>
                  </a:ext>
                </a:extLst>
              </a:tr>
              <a:tr h="15176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Heroin                               2 to 3 days</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UK Class A</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a:ln>
                            <a:noFill/>
                          </a:ln>
                          <a:solidFill>
                            <a:srgbClr val="000066"/>
                          </a:solidFill>
                          <a:effectLst/>
                          <a:latin typeface="Arial" charset="0"/>
                          <a:ea typeface="Times New Roman" pitchFamily="18" charset="0"/>
                          <a:cs typeface="Arial" charset="0"/>
                        </a:rPr>
                        <a:t>Dependent on route and dosage, from 45 seconds to several minutes, peak effects 1 to 2 hours, overall effect 3 to 5 hours</a:t>
                      </a:r>
                      <a:endParaRPr kumimoji="0" lang="en-GB" sz="1400" b="1"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a:ln>
                            <a:noFill/>
                          </a:ln>
                          <a:solidFill>
                            <a:srgbClr val="000066"/>
                          </a:solidFill>
                          <a:effectLst/>
                          <a:latin typeface="Arial" charset="0"/>
                          <a:ea typeface="Times New Roman" pitchFamily="18" charset="0"/>
                          <a:cs typeface="Arial" charset="0"/>
                        </a:rPr>
                        <a:t>CNS depression, light-headedness, reduced respiratory rate, dizziness, euphoria, nausea and vomiting, sedation, intense euphoria, mental clouding</a:t>
                      </a:r>
                      <a:endParaRPr kumimoji="0" lang="en-GB" sz="1400" b="1"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0643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1" u="none" strike="noStrike" cap="none" normalizeH="0" baseline="0">
                          <a:ln>
                            <a:noFill/>
                          </a:ln>
                          <a:solidFill>
                            <a:srgbClr val="000066"/>
                          </a:solidFill>
                          <a:effectLst/>
                          <a:latin typeface="Arial" charset="0"/>
                          <a:ea typeface="Times New Roman" pitchFamily="18" charset="0"/>
                          <a:cs typeface="Arial" charset="0"/>
                        </a:rPr>
                        <a:t>Depressants</a:t>
                      </a:r>
                      <a:endParaRPr kumimoji="0" lang="en-GB" sz="1400" b="1" i="1"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1" u="none" strike="noStrike" cap="none" normalizeH="0" baseline="0">
                          <a:ln>
                            <a:noFill/>
                          </a:ln>
                          <a:solidFill>
                            <a:srgbClr val="000066"/>
                          </a:solidFill>
                          <a:effectLst/>
                          <a:latin typeface="Arial" charset="0"/>
                          <a:ea typeface="Times New Roman" pitchFamily="18" charset="0"/>
                          <a:cs typeface="Arial" charset="0"/>
                        </a:rPr>
                        <a:t>Sedatives/Hypnotics</a:t>
                      </a:r>
                      <a:endParaRPr kumimoji="0" lang="en-GB" sz="3200" b="1" i="1"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a:noFill/>
                    </a:lnT>
                    <a:lnB>
                      <a:noFill/>
                    </a:lnB>
                    <a:lnTlToBr>
                      <a:noFill/>
                    </a:lnTlToBr>
                    <a:lnBlToTr>
                      <a:noFill/>
                    </a:lnBlToTr>
                    <a:solidFill>
                      <a:srgbClr val="B3B3B3"/>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a:ln>
                            <a:noFill/>
                          </a:ln>
                          <a:solidFill>
                            <a:srgbClr val="000066"/>
                          </a:solidFill>
                          <a:effectLst/>
                          <a:latin typeface="Arial" charset="0"/>
                          <a:ea typeface="Times New Roman" pitchFamily="18" charset="0"/>
                          <a:cs typeface="Arial" charset="0"/>
                        </a:rPr>
                        <a:t>Onset/duration of effects</a:t>
                      </a:r>
                      <a:endParaRPr kumimoji="0" lang="en-GB" sz="3200" b="1"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a:noFill/>
                    </a:lnT>
                    <a:lnB>
                      <a:noFill/>
                    </a:lnB>
                    <a:lnTlToBr>
                      <a:noFill/>
                    </a:lnTlToBr>
                    <a:lnBlToTr>
                      <a:noFill/>
                    </a:lnBlToTr>
                    <a:solidFill>
                      <a:srgbClr val="B3B3B3"/>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Effects</a:t>
                      </a:r>
                      <a:endParaRPr kumimoji="0" lang="en-GB" sz="32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a:noFill/>
                    </a:lnT>
                    <a:lnB>
                      <a:noFill/>
                    </a:lnB>
                    <a:lnTlToBr>
                      <a:noFill/>
                    </a:lnTlToBr>
                    <a:lnBlToTr>
                      <a:noFill/>
                    </a:lnBlToTr>
                    <a:solidFill>
                      <a:srgbClr val="B3B3B3"/>
                    </a:solidFill>
                  </a:tcPr>
                </a:tc>
                <a:extLst>
                  <a:ext uri="{0D108BD9-81ED-4DB2-BD59-A6C34878D82A}">
                    <a16:rowId xmlns:a16="http://schemas.microsoft.com/office/drawing/2014/main" val="10002"/>
                  </a:ext>
                </a:extLst>
              </a:tr>
              <a:tr h="15176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Barbiturates           Short acting 1 day Long acting 2 to 3 weeks</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UK Class B </a:t>
                      </a:r>
                      <a:endParaRPr kumimoji="0" lang="en-GB"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a:ln>
                            <a:noFill/>
                          </a:ln>
                          <a:solidFill>
                            <a:srgbClr val="000066"/>
                          </a:solidFill>
                          <a:effectLst/>
                          <a:latin typeface="Arial" charset="0"/>
                          <a:ea typeface="Times New Roman" pitchFamily="18" charset="0"/>
                          <a:cs typeface="Arial" charset="0"/>
                        </a:rPr>
                        <a:t>Long acting effect within 1 to 2 hours, total effect 12 hours or longer</a:t>
                      </a:r>
                      <a:endParaRPr kumimoji="0" lang="en-GB" sz="3200" b="1"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66"/>
                          </a:solidFill>
                          <a:effectLst/>
                          <a:latin typeface="Arial" charset="0"/>
                          <a:ea typeface="Times New Roman" pitchFamily="18" charset="0"/>
                          <a:cs typeface="Arial" charset="0"/>
                        </a:rPr>
                        <a:t>CNS depression, cardiovascular system depression, decreased mental acuity, euphoria, depressed respiratory function, anxiety suppression</a:t>
                      </a:r>
                      <a:endParaRPr kumimoji="0" lang="en-GB" sz="32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15831" name="Rectangle 87"/>
          <p:cNvSpPr>
            <a:spLocks noChangeArrowheads="1"/>
          </p:cNvSpPr>
          <p:nvPr/>
        </p:nvSpPr>
        <p:spPr bwMode="auto">
          <a:xfrm>
            <a:off x="0" y="8134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GB" sz="2400">
              <a:solidFill>
                <a:srgbClr val="FFFFFF"/>
              </a:solidFill>
            </a:endParaRPr>
          </a:p>
        </p:txBody>
      </p:sp>
      <p:sp>
        <p:nvSpPr>
          <p:cNvPr id="5" name="Rectangle 6">
            <a:extLst>
              <a:ext uri="{FF2B5EF4-FFF2-40B4-BE49-F238E27FC236}">
                <a16:creationId xmlns:a16="http://schemas.microsoft.com/office/drawing/2014/main" id="{DBCEF32D-DB95-4227-A514-A60FCA649403}"/>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Tree>
    <p:extLst>
      <p:ext uri="{BB962C8B-B14F-4D97-AF65-F5344CB8AC3E}">
        <p14:creationId xmlns:p14="http://schemas.microsoft.com/office/powerpoint/2010/main" val="1159678153"/>
      </p:ext>
    </p:extLst>
  </p:cSld>
  <p:clrMapOvr>
    <a:masterClrMapping/>
  </p:clrMapOvr>
  <p:transition spd="slow">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647056" y="1772816"/>
            <a:ext cx="849694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GB" sz="2200" b="1" dirty="0">
                <a:solidFill>
                  <a:srgbClr val="002060"/>
                </a:solidFill>
                <a:latin typeface="Arial" charset="0"/>
              </a:rPr>
              <a:t>The timings before diving of some drug use should be of concern to the educators in the diving industry</a:t>
            </a:r>
          </a:p>
          <a:p>
            <a:pPr fontAlgn="base">
              <a:spcBef>
                <a:spcPct val="0"/>
              </a:spcBef>
              <a:spcAft>
                <a:spcPct val="0"/>
              </a:spcAft>
            </a:pPr>
            <a:endParaRPr lang="en-GB" sz="2200" b="1" dirty="0">
              <a:solidFill>
                <a:srgbClr val="002060"/>
              </a:solidFill>
              <a:latin typeface="Arial" charset="0"/>
            </a:endParaRPr>
          </a:p>
          <a:p>
            <a:pPr marL="342900" indent="-342900" fontAlgn="base">
              <a:spcBef>
                <a:spcPct val="0"/>
              </a:spcBef>
              <a:spcAft>
                <a:spcPct val="0"/>
              </a:spcAft>
              <a:buFont typeface="Arial" panose="020B0604020202020204" pitchFamily="34" charset="0"/>
              <a:buChar char="•"/>
            </a:pPr>
            <a:r>
              <a:rPr lang="en-GB" sz="2200" b="1" dirty="0">
                <a:solidFill>
                  <a:srgbClr val="002060"/>
                </a:solidFill>
                <a:latin typeface="Arial" charset="0"/>
              </a:rPr>
              <a:t>Cannabis (B), cocaine (A), and ecstasy (A) </a:t>
            </a:r>
          </a:p>
          <a:p>
            <a:pPr marL="800100" lvl="1" indent="-342900" fontAlgn="base">
              <a:spcBef>
                <a:spcPct val="0"/>
              </a:spcBef>
              <a:spcAft>
                <a:spcPct val="0"/>
              </a:spcAft>
              <a:buFont typeface="Arial" panose="020B0604020202020204" pitchFamily="34" charset="0"/>
              <a:buChar char="•"/>
            </a:pPr>
            <a:r>
              <a:rPr lang="en-GB" sz="2200" b="1" dirty="0">
                <a:solidFill>
                  <a:srgbClr val="002060"/>
                </a:solidFill>
                <a:latin typeface="Arial" charset="0"/>
              </a:rPr>
              <a:t>use reported 5 minutes to 24 hours before a dive </a:t>
            </a:r>
          </a:p>
          <a:p>
            <a:pPr fontAlgn="base">
              <a:spcBef>
                <a:spcPct val="0"/>
              </a:spcBef>
              <a:spcAft>
                <a:spcPct val="0"/>
              </a:spcAft>
            </a:pPr>
            <a:endParaRPr lang="en-GB" sz="2200" b="1" dirty="0">
              <a:solidFill>
                <a:srgbClr val="002060"/>
              </a:solidFill>
              <a:latin typeface="Arial" charset="0"/>
            </a:endParaRPr>
          </a:p>
          <a:p>
            <a:pPr marL="342900" indent="-342900" fontAlgn="base">
              <a:spcBef>
                <a:spcPct val="0"/>
              </a:spcBef>
              <a:spcAft>
                <a:spcPct val="0"/>
              </a:spcAft>
              <a:buFont typeface="Arial" panose="020B0604020202020204" pitchFamily="34" charset="0"/>
              <a:buChar char="•"/>
            </a:pPr>
            <a:r>
              <a:rPr lang="en-GB" sz="2200" b="1" dirty="0">
                <a:solidFill>
                  <a:srgbClr val="002060"/>
                </a:solidFill>
                <a:latin typeface="Arial" charset="0"/>
              </a:rPr>
              <a:t>The effects of cannabis start within 10 minutes, a high can last up to 2 </a:t>
            </a:r>
            <a:r>
              <a:rPr lang="en-GB" sz="2200" b="1" dirty="0" err="1">
                <a:solidFill>
                  <a:srgbClr val="002060"/>
                </a:solidFill>
                <a:latin typeface="Arial" charset="0"/>
              </a:rPr>
              <a:t>hrs</a:t>
            </a:r>
            <a:r>
              <a:rPr lang="en-GB" sz="2200" b="1" dirty="0">
                <a:solidFill>
                  <a:srgbClr val="002060"/>
                </a:solidFill>
                <a:latin typeface="Arial" charset="0"/>
              </a:rPr>
              <a:t>, and residual effects in specific behaviours evident up to 24 hours</a:t>
            </a:r>
          </a:p>
          <a:p>
            <a:pPr fontAlgn="base">
              <a:spcBef>
                <a:spcPct val="0"/>
              </a:spcBef>
              <a:spcAft>
                <a:spcPct val="0"/>
              </a:spcAft>
            </a:pPr>
            <a:endParaRPr lang="en-GB" sz="2200" b="1" dirty="0">
              <a:solidFill>
                <a:srgbClr val="002060"/>
              </a:solidFill>
              <a:latin typeface="Arial" charset="0"/>
            </a:endParaRPr>
          </a:p>
          <a:p>
            <a:pPr fontAlgn="base">
              <a:spcBef>
                <a:spcPct val="0"/>
              </a:spcBef>
              <a:spcAft>
                <a:spcPct val="0"/>
              </a:spcAft>
            </a:pPr>
            <a:r>
              <a:rPr lang="en-GB" sz="2200" b="1" dirty="0">
                <a:solidFill>
                  <a:srgbClr val="002060"/>
                </a:solidFill>
                <a:latin typeface="Arial" charset="0"/>
              </a:rPr>
              <a:t>Are divers potentially increasing the risk of a diving incident?</a:t>
            </a:r>
          </a:p>
          <a:p>
            <a:pPr fontAlgn="base">
              <a:spcBef>
                <a:spcPct val="0"/>
              </a:spcBef>
              <a:spcAft>
                <a:spcPct val="0"/>
              </a:spcAft>
            </a:pPr>
            <a:endParaRPr lang="en-GB" sz="2200" b="1" dirty="0">
              <a:solidFill>
                <a:srgbClr val="002060"/>
              </a:solidFill>
              <a:latin typeface="Arial" charset="0"/>
            </a:endParaRPr>
          </a:p>
        </p:txBody>
      </p:sp>
      <p:sp>
        <p:nvSpPr>
          <p:cNvPr id="393219"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6" name="Rectangle 6">
            <a:extLst>
              <a:ext uri="{FF2B5EF4-FFF2-40B4-BE49-F238E27FC236}">
                <a16:creationId xmlns:a16="http://schemas.microsoft.com/office/drawing/2014/main" id="{1F0E3223-2F4D-4BEE-BB46-A998BCF6B244}"/>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
        <p:nvSpPr>
          <p:cNvPr id="5" name="Rectangle 6">
            <a:extLst>
              <a:ext uri="{FF2B5EF4-FFF2-40B4-BE49-F238E27FC236}">
                <a16:creationId xmlns:a16="http://schemas.microsoft.com/office/drawing/2014/main" id="{381EA01E-3FDE-467E-9E87-0881CA340D8F}"/>
              </a:ext>
            </a:extLst>
          </p:cNvPr>
          <p:cNvSpPr>
            <a:spLocks noChangeArrowheads="1"/>
          </p:cNvSpPr>
          <p:nvPr/>
        </p:nvSpPr>
        <p:spPr bwMode="auto">
          <a:xfrm>
            <a:off x="782411" y="1002645"/>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Research results</a:t>
            </a:r>
            <a:endParaRPr lang="en-GB" sz="1200" b="1" dirty="0">
              <a:solidFill>
                <a:srgbClr val="002060"/>
              </a:solidFill>
              <a:latin typeface="Arial" charset="0"/>
            </a:endParaRPr>
          </a:p>
        </p:txBody>
      </p:sp>
    </p:spTree>
    <p:extLst>
      <p:ext uri="{BB962C8B-B14F-4D97-AF65-F5344CB8AC3E}">
        <p14:creationId xmlns:p14="http://schemas.microsoft.com/office/powerpoint/2010/main" val="2119390121"/>
      </p:ext>
    </p:extLst>
  </p:cSld>
  <p:clrMapOvr>
    <a:masterClrMapping/>
  </p:clrMapOvr>
  <p:transition spd="slow">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1043608" y="2212558"/>
            <a:ext cx="709898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GB" sz="2400" b="1" dirty="0">
                <a:solidFill>
                  <a:srgbClr val="002060"/>
                </a:solidFill>
                <a:latin typeface="Arial" charset="0"/>
              </a:rPr>
              <a:t>This real life research shows that divers </a:t>
            </a:r>
            <a:r>
              <a:rPr lang="en-GB" sz="2400" b="1" i="1" dirty="0">
                <a:solidFill>
                  <a:srgbClr val="002060"/>
                </a:solidFill>
                <a:latin typeface="Arial" charset="0"/>
              </a:rPr>
              <a:t>do</a:t>
            </a:r>
            <a:r>
              <a:rPr lang="en-GB" sz="2400" b="1" dirty="0">
                <a:solidFill>
                  <a:srgbClr val="002060"/>
                </a:solidFill>
                <a:latin typeface="Arial" charset="0"/>
              </a:rPr>
              <a:t> use illicit drugs around the time of their diving</a:t>
            </a:r>
          </a:p>
          <a:p>
            <a:pPr algn="ctr" fontAlgn="base">
              <a:spcBef>
                <a:spcPct val="0"/>
              </a:spcBef>
              <a:spcAft>
                <a:spcPct val="0"/>
              </a:spcAft>
            </a:pPr>
            <a:endParaRPr lang="en-GB" sz="2400" b="1" dirty="0">
              <a:solidFill>
                <a:srgbClr val="002060"/>
              </a:solidFill>
              <a:latin typeface="Arial" charset="0"/>
            </a:endParaRPr>
          </a:p>
          <a:p>
            <a:pPr algn="ctr" fontAlgn="base">
              <a:spcBef>
                <a:spcPct val="0"/>
              </a:spcBef>
              <a:spcAft>
                <a:spcPct val="0"/>
              </a:spcAft>
            </a:pPr>
            <a:r>
              <a:rPr lang="en-GB" sz="2400" b="1" dirty="0">
                <a:solidFill>
                  <a:srgbClr val="002060"/>
                </a:solidFill>
                <a:latin typeface="Arial" charset="0"/>
              </a:rPr>
              <a:t>Don’t put yourself and other divers at risk</a:t>
            </a:r>
          </a:p>
          <a:p>
            <a:pPr algn="ctr" fontAlgn="base">
              <a:spcBef>
                <a:spcPct val="0"/>
              </a:spcBef>
              <a:spcAft>
                <a:spcPct val="0"/>
              </a:spcAft>
            </a:pPr>
            <a:endParaRPr lang="en-GB" sz="2400" b="1" dirty="0">
              <a:solidFill>
                <a:srgbClr val="002060"/>
              </a:solidFill>
              <a:latin typeface="Arial" charset="0"/>
            </a:endParaRPr>
          </a:p>
          <a:p>
            <a:pPr algn="ctr" fontAlgn="base">
              <a:spcBef>
                <a:spcPct val="0"/>
              </a:spcBef>
              <a:spcAft>
                <a:spcPct val="0"/>
              </a:spcAft>
            </a:pPr>
            <a:r>
              <a:rPr lang="en-GB" sz="3200" b="1" dirty="0">
                <a:solidFill>
                  <a:srgbClr val="002060"/>
                </a:solidFill>
                <a:latin typeface="Arial" charset="0"/>
              </a:rPr>
              <a:t>Don’t do drugs and dive</a:t>
            </a:r>
          </a:p>
          <a:p>
            <a:pPr algn="ctr" fontAlgn="base">
              <a:spcBef>
                <a:spcPct val="0"/>
              </a:spcBef>
              <a:spcAft>
                <a:spcPct val="0"/>
              </a:spcAft>
            </a:pPr>
            <a:endParaRPr lang="en-GB" sz="2400" b="1" dirty="0">
              <a:solidFill>
                <a:srgbClr val="002060"/>
              </a:solidFill>
              <a:latin typeface="Arial" charset="0"/>
            </a:endParaRPr>
          </a:p>
        </p:txBody>
      </p:sp>
      <p:sp>
        <p:nvSpPr>
          <p:cNvPr id="397315"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6" name="Rectangle 6">
            <a:extLst>
              <a:ext uri="{FF2B5EF4-FFF2-40B4-BE49-F238E27FC236}">
                <a16:creationId xmlns:a16="http://schemas.microsoft.com/office/drawing/2014/main" id="{CFBC47C4-B770-47F6-88F9-837633F9B164}"/>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Tree>
    <p:extLst>
      <p:ext uri="{BB962C8B-B14F-4D97-AF65-F5344CB8AC3E}">
        <p14:creationId xmlns:p14="http://schemas.microsoft.com/office/powerpoint/2010/main" val="770652418"/>
      </p:ext>
    </p:extLst>
  </p:cSld>
  <p:clrMapOvr>
    <a:masterClrMapping/>
  </p:clrMapOvr>
  <p:transition spd="slow">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1043608" y="2212558"/>
            <a:ext cx="70989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2400" u="sng" dirty="0">
                <a:hlinkClick r:id="rId3"/>
              </a:rPr>
              <a:t>https://www.gov.uk/government/publications/misuse-of-illicit-drugs-and-medicines-applying-all-our-health/misuse-of-illicit-drugs-and-medicines-applying-all-our-health</a:t>
            </a:r>
            <a:endParaRPr lang="en-GB" sz="2400" u="sng" dirty="0"/>
          </a:p>
          <a:p>
            <a:pPr algn="ctr"/>
            <a:endParaRPr lang="en-GB" sz="2400" dirty="0"/>
          </a:p>
          <a:p>
            <a:pPr algn="ctr"/>
            <a:r>
              <a:rPr lang="en-GB" sz="2400" u="sng" dirty="0">
                <a:hlinkClick r:id="rId4"/>
              </a:rPr>
              <a:t>https://www.drugwise.org.uk/which-drugs-are-used-most/</a:t>
            </a:r>
            <a:endParaRPr lang="en-GB" sz="2400" dirty="0"/>
          </a:p>
        </p:txBody>
      </p:sp>
      <p:sp>
        <p:nvSpPr>
          <p:cNvPr id="397315"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6" name="Rectangle 6">
            <a:extLst>
              <a:ext uri="{FF2B5EF4-FFF2-40B4-BE49-F238E27FC236}">
                <a16:creationId xmlns:a16="http://schemas.microsoft.com/office/drawing/2014/main" id="{CFBC47C4-B770-47F6-88F9-837633F9B164}"/>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Tree>
    <p:extLst>
      <p:ext uri="{BB962C8B-B14F-4D97-AF65-F5344CB8AC3E}">
        <p14:creationId xmlns:p14="http://schemas.microsoft.com/office/powerpoint/2010/main" val="3315933810"/>
      </p:ext>
    </p:extLst>
  </p:cSld>
  <p:clrMapOvr>
    <a:masterClrMapping/>
  </p:clrMapOvr>
  <p:transition spd="slow">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120" y="1412776"/>
            <a:ext cx="748883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a:ea typeface="+mn-ea"/>
                <a:cs typeface="Calibri"/>
              </a:rPr>
              <a:t>Emergency recompression         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a:ea typeface="+mn-ea"/>
                <a:cs typeface="Calibri"/>
              </a:rPr>
              <a:t>Fitness to dive advice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a:ea typeface="+mn-ea"/>
                <a:cs typeface="Calibri"/>
              </a:rPr>
              <a:t>Training                                          Wound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a:ea typeface="+mn-ea"/>
                <a:cs typeface="Calibri"/>
              </a:rPr>
              <a:t>Medicals                                        Building the future</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20" y="4191607"/>
            <a:ext cx="2019781" cy="157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66" y="4185632"/>
            <a:ext cx="2270333" cy="157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
            <a:extLst>
              <a:ext uri="{FF2B5EF4-FFF2-40B4-BE49-F238E27FC236}">
                <a16:creationId xmlns:a16="http://schemas.microsoft.com/office/drawing/2014/main" id="{5BB91D71-9E4D-4C5A-AD6F-68095B33AD53}"/>
              </a:ext>
            </a:extLst>
          </p:cNvPr>
          <p:cNvSpPr txBox="1">
            <a:spLocks noChangeArrowheads="1"/>
          </p:cNvSpPr>
          <p:nvPr/>
        </p:nvSpPr>
        <p:spPr bwMode="auto">
          <a:xfrm>
            <a:off x="539552" y="560874"/>
            <a:ext cx="81973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Calibri"/>
                <a:ea typeface="+mn-ea"/>
                <a:cs typeface="Calibri"/>
              </a:rPr>
              <a:t>Who and what is DDRC Healthcare?</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4221088"/>
            <a:ext cx="2447058" cy="1520780"/>
          </a:xfrm>
          <a:prstGeom prst="rect">
            <a:avLst/>
          </a:prstGeom>
        </p:spPr>
      </p:pic>
    </p:spTree>
    <p:extLst>
      <p:ext uri="{BB962C8B-B14F-4D97-AF65-F5344CB8AC3E}">
        <p14:creationId xmlns:p14="http://schemas.microsoft.com/office/powerpoint/2010/main" val="4045656920"/>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ext Box 2"/>
          <p:cNvSpPr txBox="1">
            <a:spLocks noChangeArrowheads="1"/>
          </p:cNvSpPr>
          <p:nvPr/>
        </p:nvSpPr>
        <p:spPr bwMode="auto">
          <a:xfrm>
            <a:off x="573087" y="1760002"/>
            <a:ext cx="8137525"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Anecdotally some divers are combining illicit drug use with diving activities</a:t>
            </a:r>
          </a:p>
          <a:p>
            <a:pPr marL="342900"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Little or no understanding within diving community </a:t>
            </a:r>
          </a:p>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Residual/detection times </a:t>
            </a:r>
          </a:p>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Interaction of drugs with diving environments</a:t>
            </a:r>
          </a:p>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Physical and psychological effects</a:t>
            </a:r>
          </a:p>
          <a:p>
            <a:pPr eaLnBrk="0" fontAlgn="base" hangingPunct="0">
              <a:spcBef>
                <a:spcPct val="50000"/>
              </a:spcBef>
              <a:spcAft>
                <a:spcPct val="0"/>
              </a:spcAft>
            </a:pPr>
            <a:endParaRPr lang="en-GB" sz="2400" b="1" dirty="0">
              <a:solidFill>
                <a:srgbClr val="002060"/>
              </a:solidFill>
              <a:latin typeface="Arial" charset="0"/>
            </a:endParaRPr>
          </a:p>
        </p:txBody>
      </p:sp>
      <p:sp>
        <p:nvSpPr>
          <p:cNvPr id="325635"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6" name="Rectangle 6">
            <a:extLst>
              <a:ext uri="{FF2B5EF4-FFF2-40B4-BE49-F238E27FC236}">
                <a16:creationId xmlns:a16="http://schemas.microsoft.com/office/drawing/2014/main" id="{5101BC2D-67CC-42FD-BA5B-39180DF2E52A}"/>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Tree>
    <p:extLst>
      <p:ext uri="{BB962C8B-B14F-4D97-AF65-F5344CB8AC3E}">
        <p14:creationId xmlns:p14="http://schemas.microsoft.com/office/powerpoint/2010/main" val="704284029"/>
      </p:ext>
    </p:extLst>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ext Box 2"/>
          <p:cNvSpPr txBox="1">
            <a:spLocks noChangeArrowheads="1"/>
          </p:cNvSpPr>
          <p:nvPr/>
        </p:nvSpPr>
        <p:spPr bwMode="auto">
          <a:xfrm>
            <a:off x="1542902" y="1988840"/>
            <a:ext cx="698514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FAQs about illicit drugs</a:t>
            </a:r>
          </a:p>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How pure are street drugs?</a:t>
            </a:r>
          </a:p>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What are the signs of drug use?</a:t>
            </a:r>
          </a:p>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What are the dangers from using drugs?</a:t>
            </a:r>
          </a:p>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Where do drugs come from?</a:t>
            </a:r>
          </a:p>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What do drugs look like?</a:t>
            </a:r>
          </a:p>
          <a:p>
            <a:pPr eaLnBrk="0" fontAlgn="base" hangingPunct="0">
              <a:spcBef>
                <a:spcPct val="50000"/>
              </a:spcBef>
              <a:spcAft>
                <a:spcPct val="0"/>
              </a:spcAft>
            </a:pPr>
            <a:endParaRPr lang="en-GB" sz="2400" b="1" dirty="0">
              <a:solidFill>
                <a:srgbClr val="002060"/>
              </a:solidFill>
              <a:latin typeface="Arial" charset="0"/>
            </a:endParaRPr>
          </a:p>
        </p:txBody>
      </p:sp>
      <p:sp>
        <p:nvSpPr>
          <p:cNvPr id="325635"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6" name="Rectangle 6">
            <a:extLst>
              <a:ext uri="{FF2B5EF4-FFF2-40B4-BE49-F238E27FC236}">
                <a16:creationId xmlns:a16="http://schemas.microsoft.com/office/drawing/2014/main" id="{5101BC2D-67CC-42FD-BA5B-39180DF2E52A}"/>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Tree>
    <p:extLst>
      <p:ext uri="{BB962C8B-B14F-4D97-AF65-F5344CB8AC3E}">
        <p14:creationId xmlns:p14="http://schemas.microsoft.com/office/powerpoint/2010/main" val="930397058"/>
      </p:ext>
    </p:extLst>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ext Box 2"/>
          <p:cNvSpPr txBox="1">
            <a:spLocks noChangeArrowheads="1"/>
          </p:cNvSpPr>
          <p:nvPr/>
        </p:nvSpPr>
        <p:spPr bwMode="auto">
          <a:xfrm>
            <a:off x="0" y="1536174"/>
            <a:ext cx="914399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How pure are street drugs?</a:t>
            </a:r>
          </a:p>
          <a:p>
            <a:pPr marL="1257300" lvl="2"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You have no way of knowing because there is no quality control</a:t>
            </a:r>
          </a:p>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What are the signs of drug use?</a:t>
            </a:r>
          </a:p>
          <a:p>
            <a:pPr marL="1257300" lvl="2"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These might be </a:t>
            </a:r>
            <a:r>
              <a:rPr lang="en-GB" sz="2400" b="1" dirty="0">
                <a:solidFill>
                  <a:srgbClr val="002060"/>
                </a:solidFill>
                <a:latin typeface="Arial" charset="0"/>
              </a:rPr>
              <a:t>changes mood swings, changes in appearance, excessive tiredness, lack of appetite</a:t>
            </a:r>
          </a:p>
          <a:p>
            <a:pPr marL="1257300" lvl="2" indent="-342900" eaLnBrk="0" fontAlgn="base" hangingPunct="0">
              <a:spcBef>
                <a:spcPct val="50000"/>
              </a:spcBef>
              <a:spcAft>
                <a:spcPct val="0"/>
              </a:spcAft>
              <a:buFont typeface="Arial" panose="020B0604020202020204" pitchFamily="34" charset="0"/>
              <a:buChar char="•"/>
            </a:pPr>
            <a:r>
              <a:rPr lang="en-GB" sz="2400" b="1" dirty="0">
                <a:solidFill>
                  <a:srgbClr val="002060"/>
                </a:solidFill>
                <a:latin typeface="Arial" charset="0"/>
              </a:rPr>
              <a:t>But be careful, any of these signs may be due to other non-drug related issues in a person’s life</a:t>
            </a:r>
            <a:endParaRPr lang="en-US" sz="2400" b="1" dirty="0">
              <a:solidFill>
                <a:srgbClr val="002060"/>
              </a:solidFill>
              <a:latin typeface="Arial" charset="0"/>
            </a:endParaRPr>
          </a:p>
        </p:txBody>
      </p:sp>
      <p:sp>
        <p:nvSpPr>
          <p:cNvPr id="6" name="Rectangle 6">
            <a:extLst>
              <a:ext uri="{FF2B5EF4-FFF2-40B4-BE49-F238E27FC236}">
                <a16:creationId xmlns:a16="http://schemas.microsoft.com/office/drawing/2014/main" id="{5101BC2D-67CC-42FD-BA5B-39180DF2E52A}"/>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Tree>
    <p:extLst>
      <p:ext uri="{BB962C8B-B14F-4D97-AF65-F5344CB8AC3E}">
        <p14:creationId xmlns:p14="http://schemas.microsoft.com/office/powerpoint/2010/main" val="1408098563"/>
      </p:ext>
    </p:extLst>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ext Box 2"/>
          <p:cNvSpPr txBox="1">
            <a:spLocks noChangeArrowheads="1"/>
          </p:cNvSpPr>
          <p:nvPr/>
        </p:nvSpPr>
        <p:spPr bwMode="auto">
          <a:xfrm>
            <a:off x="0" y="1988840"/>
            <a:ext cx="91440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Where do drugs come from?</a:t>
            </a:r>
          </a:p>
          <a:p>
            <a:pPr marL="1257300" lvl="2" indent="-342900" eaLnBrk="0" fontAlgn="base" hangingPunct="0">
              <a:spcBef>
                <a:spcPct val="50000"/>
              </a:spcBef>
              <a:spcAft>
                <a:spcPct val="0"/>
              </a:spcAft>
              <a:buFont typeface="Arial" panose="020B0604020202020204" pitchFamily="34" charset="0"/>
              <a:buChar char="•"/>
            </a:pPr>
            <a:r>
              <a:rPr lang="en-GB" sz="2400" b="1" dirty="0">
                <a:solidFill>
                  <a:srgbClr val="002060"/>
                </a:solidFill>
                <a:latin typeface="Arial" charset="0"/>
              </a:rPr>
              <a:t>Grown in the UK, made in domestic labs, stolen or sold on from chemists or hospital pharmacies, imported from overseas, or bought online</a:t>
            </a:r>
          </a:p>
          <a:p>
            <a:pPr marL="1257300" lvl="2" indent="-342900" eaLnBrk="0" fontAlgn="base" hangingPunct="0">
              <a:spcBef>
                <a:spcPct val="50000"/>
              </a:spcBef>
              <a:spcAft>
                <a:spcPct val="0"/>
              </a:spcAft>
              <a:buFont typeface="Arial" panose="020B0604020202020204" pitchFamily="34" charset="0"/>
              <a:buChar char="•"/>
            </a:pPr>
            <a:r>
              <a:rPr lang="en-GB" sz="2400" b="1" dirty="0">
                <a:solidFill>
                  <a:srgbClr val="002060"/>
                </a:solidFill>
                <a:latin typeface="Arial" charset="0"/>
              </a:rPr>
              <a:t>The Netherlands, Belgium, eastern Europe, China and the Far East</a:t>
            </a:r>
            <a:endParaRPr lang="en-US" sz="2400" b="1" dirty="0">
              <a:solidFill>
                <a:srgbClr val="002060"/>
              </a:solidFill>
              <a:latin typeface="Arial" charset="0"/>
            </a:endParaRPr>
          </a:p>
          <a:p>
            <a:pPr eaLnBrk="0" fontAlgn="base" hangingPunct="0">
              <a:spcBef>
                <a:spcPct val="50000"/>
              </a:spcBef>
              <a:spcAft>
                <a:spcPct val="0"/>
              </a:spcAft>
            </a:pPr>
            <a:endParaRPr lang="en-GB" sz="2400" b="1" dirty="0">
              <a:solidFill>
                <a:srgbClr val="002060"/>
              </a:solidFill>
              <a:latin typeface="Arial" charset="0"/>
            </a:endParaRPr>
          </a:p>
        </p:txBody>
      </p:sp>
      <p:sp>
        <p:nvSpPr>
          <p:cNvPr id="6" name="Rectangle 6">
            <a:extLst>
              <a:ext uri="{FF2B5EF4-FFF2-40B4-BE49-F238E27FC236}">
                <a16:creationId xmlns:a16="http://schemas.microsoft.com/office/drawing/2014/main" id="{5101BC2D-67CC-42FD-BA5B-39180DF2E52A}"/>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Tree>
    <p:extLst>
      <p:ext uri="{BB962C8B-B14F-4D97-AF65-F5344CB8AC3E}">
        <p14:creationId xmlns:p14="http://schemas.microsoft.com/office/powerpoint/2010/main" val="3984276149"/>
      </p:ext>
    </p:extLst>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ext Box 2"/>
          <p:cNvSpPr txBox="1">
            <a:spLocks noChangeArrowheads="1"/>
          </p:cNvSpPr>
          <p:nvPr/>
        </p:nvSpPr>
        <p:spPr bwMode="auto">
          <a:xfrm>
            <a:off x="1" y="1536174"/>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What are the dangers from using drugs</a:t>
            </a:r>
          </a:p>
          <a:p>
            <a:pPr marL="1257300" lvl="2" indent="-342900" eaLnBrk="0" fontAlgn="base" hangingPunct="0">
              <a:spcBef>
                <a:spcPct val="50000"/>
              </a:spcBef>
              <a:spcAft>
                <a:spcPct val="0"/>
              </a:spcAft>
              <a:buFont typeface="Arial" panose="020B0604020202020204" pitchFamily="34" charset="0"/>
              <a:buChar char="•"/>
            </a:pPr>
            <a:r>
              <a:rPr lang="en-GB" sz="2400" b="1" dirty="0">
                <a:solidFill>
                  <a:srgbClr val="002060"/>
                </a:solidFill>
                <a:latin typeface="Arial" charset="0"/>
              </a:rPr>
              <a:t>Heroin and tranquillisers have a sedative effect slowing down the way the body and brain function</a:t>
            </a:r>
          </a:p>
          <a:p>
            <a:pPr marL="1257300" lvl="2" indent="-342900" eaLnBrk="0" fontAlgn="base" hangingPunct="0">
              <a:spcBef>
                <a:spcPct val="50000"/>
              </a:spcBef>
              <a:spcAft>
                <a:spcPct val="0"/>
              </a:spcAft>
              <a:buFont typeface="Arial" panose="020B0604020202020204" pitchFamily="34" charset="0"/>
              <a:buChar char="•"/>
            </a:pPr>
            <a:r>
              <a:rPr lang="en-GB" sz="2400" b="1" dirty="0">
                <a:solidFill>
                  <a:srgbClr val="002060"/>
                </a:solidFill>
                <a:latin typeface="Arial" charset="0"/>
              </a:rPr>
              <a:t>Amphetamines, cocaine, crack and ecstasy have a stimulant effect giving a rush of energy and making people more alert</a:t>
            </a:r>
          </a:p>
          <a:p>
            <a:pPr marL="1257300" lvl="2" indent="-342900" eaLnBrk="0" fontAlgn="base" hangingPunct="0">
              <a:spcBef>
                <a:spcPct val="50000"/>
              </a:spcBef>
              <a:spcAft>
                <a:spcPct val="0"/>
              </a:spcAft>
              <a:buFont typeface="Arial" panose="020B0604020202020204" pitchFamily="34" charset="0"/>
              <a:buChar char="•"/>
            </a:pPr>
            <a:r>
              <a:rPr lang="en-GB" sz="2400" b="1" dirty="0">
                <a:solidFill>
                  <a:srgbClr val="002060"/>
                </a:solidFill>
                <a:latin typeface="Arial" charset="0"/>
              </a:rPr>
              <a:t>LSD, magic mushrooms, and also cannabis and ecstasy have a hallucinogenic effect, altering the way the user feels, sees, hears, tastes or smells</a:t>
            </a:r>
            <a:endParaRPr lang="en-US" sz="2400" b="1" dirty="0">
              <a:solidFill>
                <a:srgbClr val="002060"/>
              </a:solidFill>
              <a:latin typeface="Arial" charset="0"/>
            </a:endParaRPr>
          </a:p>
          <a:p>
            <a:pPr eaLnBrk="0" fontAlgn="base" hangingPunct="0">
              <a:spcBef>
                <a:spcPct val="50000"/>
              </a:spcBef>
              <a:spcAft>
                <a:spcPct val="0"/>
              </a:spcAft>
            </a:pPr>
            <a:endParaRPr lang="en-GB" sz="2400" b="1" dirty="0">
              <a:solidFill>
                <a:srgbClr val="002060"/>
              </a:solidFill>
              <a:latin typeface="Arial" charset="0"/>
            </a:endParaRPr>
          </a:p>
        </p:txBody>
      </p:sp>
      <p:sp>
        <p:nvSpPr>
          <p:cNvPr id="6" name="Rectangle 6">
            <a:extLst>
              <a:ext uri="{FF2B5EF4-FFF2-40B4-BE49-F238E27FC236}">
                <a16:creationId xmlns:a16="http://schemas.microsoft.com/office/drawing/2014/main" id="{5101BC2D-67CC-42FD-BA5B-39180DF2E52A}"/>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Tree>
    <p:extLst>
      <p:ext uri="{BB962C8B-B14F-4D97-AF65-F5344CB8AC3E}">
        <p14:creationId xmlns:p14="http://schemas.microsoft.com/office/powerpoint/2010/main" val="814066989"/>
      </p:ext>
    </p:extLst>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ext Box 2"/>
          <p:cNvSpPr txBox="1">
            <a:spLocks noChangeArrowheads="1"/>
          </p:cNvSpPr>
          <p:nvPr/>
        </p:nvSpPr>
        <p:spPr bwMode="auto">
          <a:xfrm>
            <a:off x="179512" y="1340768"/>
            <a:ext cx="8852520" cy="473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b="1" dirty="0">
                <a:solidFill>
                  <a:srgbClr val="002060"/>
                </a:solidFill>
                <a:latin typeface="Arial" charset="0"/>
              </a:rPr>
              <a:t>National UK Data</a:t>
            </a:r>
          </a:p>
          <a:p>
            <a:pPr eaLnBrk="0" fontAlgn="base" hangingPunct="0">
              <a:spcBef>
                <a:spcPct val="50000"/>
              </a:spcBef>
              <a:spcAft>
                <a:spcPct val="0"/>
              </a:spcAft>
            </a:pPr>
            <a:endParaRPr lang="en-US" sz="900" b="1" dirty="0">
              <a:solidFill>
                <a:srgbClr val="002060"/>
              </a:solidFill>
              <a:latin typeface="Arial" charset="0"/>
            </a:endParaRPr>
          </a:p>
          <a:p>
            <a:pPr eaLnBrk="0" fontAlgn="base" hangingPunct="0">
              <a:spcBef>
                <a:spcPct val="50000"/>
              </a:spcBef>
              <a:spcAft>
                <a:spcPct val="0"/>
              </a:spcAft>
            </a:pPr>
            <a:r>
              <a:rPr lang="en-US" sz="2400" b="1" dirty="0">
                <a:solidFill>
                  <a:srgbClr val="002060"/>
                </a:solidFill>
                <a:latin typeface="Arial" charset="0"/>
              </a:rPr>
              <a:t>The British Crime Survey (BCS) is the most reliable source of illicit drug data in the UK </a:t>
            </a:r>
          </a:p>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In the 2018 survey 18,053 hospital admissions for poisoning by drug misuse</a:t>
            </a:r>
          </a:p>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34.2% had taken an illicit drug in their lifetime</a:t>
            </a:r>
          </a:p>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9.4% in the previous 12 months (adults aged 16-59)</a:t>
            </a:r>
          </a:p>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3.7% in the last 12 months used a Class A drug</a:t>
            </a:r>
          </a:p>
          <a:p>
            <a:pPr marL="800100" lvl="1" indent="-342900" eaLnBrk="0" fontAlgn="base" hangingPunct="0">
              <a:spcBef>
                <a:spcPct val="50000"/>
              </a:spcBef>
              <a:spcAft>
                <a:spcPct val="0"/>
              </a:spcAft>
              <a:buFont typeface="Arial" panose="020B0604020202020204" pitchFamily="34" charset="0"/>
              <a:buChar char="•"/>
            </a:pPr>
            <a:r>
              <a:rPr lang="en-US" sz="2400" b="1" dirty="0">
                <a:solidFill>
                  <a:srgbClr val="002060"/>
                </a:solidFill>
                <a:latin typeface="Arial" charset="0"/>
              </a:rPr>
              <a:t>Cannabis/marijuana the most used drug</a:t>
            </a:r>
            <a:endParaRPr lang="en-GB" sz="2400" b="1" dirty="0">
              <a:solidFill>
                <a:srgbClr val="002060"/>
              </a:solidFill>
              <a:latin typeface="Arial" charset="0"/>
            </a:endParaRPr>
          </a:p>
        </p:txBody>
      </p:sp>
      <p:sp>
        <p:nvSpPr>
          <p:cNvPr id="382979"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6" name="Rectangle 6">
            <a:extLst>
              <a:ext uri="{FF2B5EF4-FFF2-40B4-BE49-F238E27FC236}">
                <a16:creationId xmlns:a16="http://schemas.microsoft.com/office/drawing/2014/main" id="{3F83DFCB-08A1-43CC-B032-D082B83A0424}"/>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Tree>
    <p:extLst>
      <p:ext uri="{BB962C8B-B14F-4D97-AF65-F5344CB8AC3E}">
        <p14:creationId xmlns:p14="http://schemas.microsoft.com/office/powerpoint/2010/main" val="3137316840"/>
      </p:ext>
    </p:extLst>
  </p:cSld>
  <p:clrMapOvr>
    <a:masterClrMapping/>
  </p:clrMapOvr>
  <p:transition spd="slow">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ext Box 2"/>
          <p:cNvSpPr txBox="1">
            <a:spLocks noChangeArrowheads="1"/>
          </p:cNvSpPr>
          <p:nvPr/>
        </p:nvSpPr>
        <p:spPr bwMode="auto">
          <a:xfrm>
            <a:off x="611561" y="1916832"/>
            <a:ext cx="79928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b="1" dirty="0">
                <a:solidFill>
                  <a:srgbClr val="002060"/>
                </a:solidFill>
                <a:latin typeface="Arial" charset="0"/>
              </a:rPr>
              <a:t> What DDRC researchers wanted to know…..</a:t>
            </a:r>
          </a:p>
          <a:p>
            <a:pPr algn="ctr" eaLnBrk="0" fontAlgn="base" hangingPunct="0">
              <a:spcBef>
                <a:spcPct val="50000"/>
              </a:spcBef>
              <a:spcAft>
                <a:spcPct val="0"/>
              </a:spcAft>
            </a:pPr>
            <a:endParaRPr lang="en-US" sz="2400" b="1" dirty="0">
              <a:solidFill>
                <a:srgbClr val="002060"/>
              </a:solidFill>
              <a:latin typeface="Arial" charset="0"/>
            </a:endParaRPr>
          </a:p>
          <a:p>
            <a:pPr algn="ctr" eaLnBrk="0" fontAlgn="base" hangingPunct="0">
              <a:spcBef>
                <a:spcPct val="50000"/>
              </a:spcBef>
              <a:spcAft>
                <a:spcPct val="0"/>
              </a:spcAft>
            </a:pPr>
            <a:r>
              <a:rPr lang="en-US" sz="2400" b="1" dirty="0">
                <a:solidFill>
                  <a:srgbClr val="002060"/>
                </a:solidFill>
                <a:latin typeface="Arial" charset="0"/>
              </a:rPr>
              <a:t>Investigate illicit drug use in UK sport divers</a:t>
            </a:r>
          </a:p>
          <a:p>
            <a:pPr algn="ctr" eaLnBrk="0" fontAlgn="base" hangingPunct="0">
              <a:spcBef>
                <a:spcPct val="50000"/>
              </a:spcBef>
              <a:spcAft>
                <a:spcPct val="0"/>
              </a:spcAft>
            </a:pPr>
            <a:endParaRPr lang="en-US" sz="2400" b="1" dirty="0">
              <a:solidFill>
                <a:srgbClr val="002060"/>
              </a:solidFill>
              <a:latin typeface="Arial" charset="0"/>
            </a:endParaRPr>
          </a:p>
          <a:p>
            <a:pPr algn="ctr" eaLnBrk="0" fontAlgn="base" hangingPunct="0">
              <a:spcBef>
                <a:spcPct val="50000"/>
              </a:spcBef>
              <a:spcAft>
                <a:spcPct val="0"/>
              </a:spcAft>
            </a:pPr>
            <a:r>
              <a:rPr lang="en-US" sz="2400" b="1" dirty="0">
                <a:solidFill>
                  <a:srgbClr val="002060"/>
                </a:solidFill>
                <a:latin typeface="Arial" charset="0"/>
              </a:rPr>
              <a:t>Type, class, and use of drug closest to time of diving</a:t>
            </a:r>
            <a:endParaRPr lang="en-GB" sz="2400" b="1" dirty="0">
              <a:solidFill>
                <a:srgbClr val="002060"/>
              </a:solidFill>
              <a:latin typeface="Arial" charset="0"/>
            </a:endParaRPr>
          </a:p>
        </p:txBody>
      </p:sp>
      <p:sp>
        <p:nvSpPr>
          <p:cNvPr id="380931"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6" name="Rectangle 6">
            <a:extLst>
              <a:ext uri="{FF2B5EF4-FFF2-40B4-BE49-F238E27FC236}">
                <a16:creationId xmlns:a16="http://schemas.microsoft.com/office/drawing/2014/main" id="{2E113B20-E69A-49D1-A043-668E39119986}"/>
              </a:ext>
            </a:extLst>
          </p:cNvPr>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Illicit drugs</a:t>
            </a:r>
            <a:endParaRPr lang="en-GB" sz="1200" b="1" dirty="0">
              <a:solidFill>
                <a:srgbClr val="002060"/>
              </a:solidFill>
              <a:latin typeface="Arial" charset="0"/>
            </a:endParaRPr>
          </a:p>
        </p:txBody>
      </p:sp>
      <p:sp>
        <p:nvSpPr>
          <p:cNvPr id="5" name="Rectangle 6">
            <a:extLst>
              <a:ext uri="{FF2B5EF4-FFF2-40B4-BE49-F238E27FC236}">
                <a16:creationId xmlns:a16="http://schemas.microsoft.com/office/drawing/2014/main" id="{36DD8E4B-206E-4FD8-BA69-8CB33D3D32C3}"/>
              </a:ext>
            </a:extLst>
          </p:cNvPr>
          <p:cNvSpPr>
            <a:spLocks noChangeArrowheads="1"/>
          </p:cNvSpPr>
          <p:nvPr/>
        </p:nvSpPr>
        <p:spPr bwMode="auto">
          <a:xfrm>
            <a:off x="782411" y="1002645"/>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2400" b="1" dirty="0">
                <a:solidFill>
                  <a:srgbClr val="002060"/>
                </a:solidFill>
                <a:latin typeface="Arial" charset="0"/>
              </a:rPr>
              <a:t>Research</a:t>
            </a:r>
            <a:endParaRPr lang="en-GB" sz="1200" b="1" dirty="0">
              <a:solidFill>
                <a:srgbClr val="002060"/>
              </a:solidFill>
              <a:latin typeface="Arial" charset="0"/>
            </a:endParaRPr>
          </a:p>
        </p:txBody>
      </p:sp>
    </p:spTree>
    <p:extLst>
      <p:ext uri="{BB962C8B-B14F-4D97-AF65-F5344CB8AC3E}">
        <p14:creationId xmlns:p14="http://schemas.microsoft.com/office/powerpoint/2010/main" val="1343245120"/>
      </p:ext>
    </p:extLst>
  </p:cSld>
  <p:clrMapOvr>
    <a:masterClrMapping/>
  </p:clrMapOvr>
  <p:transition spd="slow">
    <p:zo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2074</TotalTime>
  <Words>4099</Words>
  <Application>Microsoft Office PowerPoint</Application>
  <PresentationFormat>On-screen Show (4:3)</PresentationFormat>
  <Paragraphs>359</Paragraphs>
  <Slides>25</Slides>
  <Notes>25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25</vt:i4>
      </vt:variant>
    </vt:vector>
  </HeadingPairs>
  <TitlesOfParts>
    <vt:vector size="34" baseType="lpstr">
      <vt:lpstr>Arial</vt:lpstr>
      <vt:lpstr>Calibri</vt:lpstr>
      <vt:lpstr>Calibri Light</vt:lpstr>
      <vt:lpstr>Times New Roman</vt:lpstr>
      <vt:lpstr>Office Theme</vt:lpstr>
      <vt:lpstr>1_Office Theme</vt:lpstr>
      <vt:lpstr>1_Custom Design</vt:lpstr>
      <vt:lpstr>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mstld</dc:creator>
  <cp:lastModifiedBy>Kathryn Epps</cp:lastModifiedBy>
  <cp:revision>94</cp:revision>
  <cp:lastPrinted>2012-10-18T14:32:17Z</cp:lastPrinted>
  <dcterms:created xsi:type="dcterms:W3CDTF">2012-01-27T15:29:52Z</dcterms:created>
  <dcterms:modified xsi:type="dcterms:W3CDTF">2021-01-13T15:21:45Z</dcterms:modified>
  <cp:contentStatus/>
</cp:coreProperties>
</file>