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862" autoAdjust="0"/>
  </p:normalViewPr>
  <p:slideViewPr>
    <p:cSldViewPr snapToGrid="0">
      <p:cViewPr varScale="1">
        <p:scale>
          <a:sx n="38" d="100"/>
          <a:sy n="38" d="100"/>
        </p:scale>
        <p:origin x="2100" y="48"/>
      </p:cViewPr>
      <p:guideLst/>
    </p:cSldViewPr>
  </p:slideViewPr>
  <p:notesTextViewPr>
    <p:cViewPr>
      <p:scale>
        <a:sx n="1" d="1"/>
        <a:sy n="1" d="1"/>
      </p:scale>
      <p:origin x="0" y="0"/>
    </p:cViewPr>
  </p:notesTextViewPr>
  <p:sorterViewPr>
    <p:cViewPr varScale="1">
      <p:scale>
        <a:sx n="100" d="100"/>
        <a:sy n="100" d="100"/>
      </p:scale>
      <p:origin x="0" y="-184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Shape 115"/>
          <p:cNvSpPr>
            <a:spLocks noGrp="1" noRot="1" noChangeAspect="1"/>
          </p:cNvSpPr>
          <p:nvPr>
            <p:ph type="sldImg"/>
          </p:nvPr>
        </p:nvSpPr>
        <p:spPr>
          <a:xfrm>
            <a:off x="1143000" y="685800"/>
            <a:ext cx="4572000" cy="3429000"/>
          </a:xfrm>
          <a:prstGeom prst="rect">
            <a:avLst/>
          </a:prstGeom>
        </p:spPr>
        <p:txBody>
          <a:bodyPr/>
          <a:lstStyle/>
          <a:p>
            <a:endParaRPr/>
          </a:p>
        </p:txBody>
      </p:sp>
      <p:sp>
        <p:nvSpPr>
          <p:cNvPr id="116" name="Shape 11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a:spcBef>
                <a:spcPts val="400"/>
              </a:spcBef>
              <a:defRPr>
                <a:latin typeface="Arial"/>
                <a:ea typeface="Arial"/>
                <a:cs typeface="Arial"/>
                <a:sym typeface="Arial"/>
              </a:defRPr>
            </a:pPr>
            <a:r>
              <a:t>This presentation has been put together by the DDRC Healthcare (formally Diving Diseases Research Centre). It focuses on a basic understanding of diabetes together with the guidelines for divers with diabetes.</a:t>
            </a:r>
          </a:p>
          <a:p>
            <a:pPr>
              <a:spcBef>
                <a:spcPts val="400"/>
              </a:spcBef>
              <a:defRPr>
                <a:latin typeface="Arial"/>
                <a:ea typeface="Arial"/>
                <a:cs typeface="Arial"/>
                <a:sym typeface="Arial"/>
              </a:defRPr>
            </a:pPr>
            <a:endParaRPr/>
          </a:p>
          <a:p>
            <a:pPr>
              <a:spcBef>
                <a:spcPts val="400"/>
              </a:spcBef>
              <a:defRPr>
                <a:latin typeface="Arial"/>
                <a:ea typeface="Arial"/>
                <a:cs typeface="Arial"/>
                <a:sym typeface="Arial"/>
              </a:defRPr>
            </a:pPr>
            <a:r>
              <a:t>This lecture is not intended to be an in depth medical lecture, but merely a “basics lecture” to enable divers to better understand the condition, and to ensure that divers know the guidelines regarding diving and diabetes, and where to source the relevant authoritative reporting and information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lvl1pPr>
              <a:spcBef>
                <a:spcPts val="400"/>
              </a:spcBef>
              <a:defRPr>
                <a:latin typeface="Arial"/>
                <a:ea typeface="Arial"/>
                <a:cs typeface="Arial"/>
                <a:sym typeface="Arial"/>
              </a:defRPr>
            </a:lvl1pPr>
          </a:lstStyle>
          <a:p>
            <a:r>
              <a:t>The primary aim of the treatment regime for diabetes is to achieve normal blood sugar levels.  But of course like many medications sometimes there are side effects, and occasionally some treatments decrease the blood sugar too much and this may then cause other symptoms such as slurred speech, and even in extreme cases coma.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p>
            <a:pPr>
              <a:spcBef>
                <a:spcPts val="400"/>
              </a:spcBef>
              <a:defRPr>
                <a:latin typeface="Arial"/>
                <a:ea typeface="Arial"/>
                <a:cs typeface="Arial"/>
                <a:sym typeface="Arial"/>
              </a:defRPr>
            </a:pPr>
            <a:r>
              <a:rPr dirty="0"/>
              <a:t>So why is it so important for divers – irrespective of whether they have diabetes or not to learn about diabetes and have a basic understanding of the implications surrounding diving safety?</a:t>
            </a:r>
          </a:p>
          <a:p>
            <a:pPr>
              <a:spcBef>
                <a:spcPts val="400"/>
              </a:spcBef>
              <a:defRPr>
                <a:latin typeface="Arial"/>
                <a:ea typeface="Arial"/>
                <a:cs typeface="Arial"/>
                <a:sym typeface="Arial"/>
              </a:defRPr>
            </a:pPr>
            <a:endParaRPr dirty="0"/>
          </a:p>
          <a:p>
            <a:pPr>
              <a:spcBef>
                <a:spcPts val="400"/>
              </a:spcBef>
              <a:defRPr>
                <a:latin typeface="Arial"/>
                <a:ea typeface="Arial"/>
                <a:cs typeface="Arial"/>
                <a:sym typeface="Arial"/>
              </a:defRPr>
            </a:pPr>
            <a:r>
              <a:rPr dirty="0"/>
              <a:t>If someone with diabetes suffers a hypo it means their blood sugar levels fall below an acceptable level – and that can be potentially dangerous.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pPr>
              <a:spcBef>
                <a:spcPts val="400"/>
              </a:spcBef>
              <a:defRPr>
                <a:latin typeface="Arial"/>
                <a:ea typeface="Arial"/>
                <a:cs typeface="Arial"/>
                <a:sym typeface="Arial"/>
              </a:defRPr>
            </a:pPr>
            <a:r>
              <a:t>The symptoms vary from one person to another, but the bottom line is that all these symptoms, along with the subsequent loss of energy and potential altered level of consciousness, can result in a serious risk for diver safety – both for the diver with the diabetes and also their buddies. </a:t>
            </a:r>
          </a:p>
          <a:p>
            <a:pPr>
              <a:spcBef>
                <a:spcPts val="400"/>
              </a:spcBef>
              <a:defRPr>
                <a:latin typeface="Arial"/>
                <a:ea typeface="Arial"/>
                <a:cs typeface="Arial"/>
                <a:sym typeface="Arial"/>
              </a:defRPr>
            </a:pPr>
            <a:endParaRPr/>
          </a:p>
          <a:p>
            <a:pPr>
              <a:spcBef>
                <a:spcPts val="400"/>
              </a:spcBef>
              <a:defRPr>
                <a:latin typeface="Arial"/>
                <a:ea typeface="Arial"/>
                <a:cs typeface="Arial"/>
                <a:sym typeface="Arial"/>
              </a:defRPr>
            </a:pPr>
            <a:r>
              <a:t>Therefore it is </a:t>
            </a:r>
            <a:r>
              <a:rPr i="1"/>
              <a:t>really</a:t>
            </a:r>
            <a:r>
              <a:t> important for the diabetic diver to have a good management of his/her condition, and equally important for the diver’s buddy and fellow divers to understand the basics and what to do in the event of a problem.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noRot="1" noChangeAspect="1"/>
          </p:cNvSpPr>
          <p:nvPr>
            <p:ph type="sldImg"/>
          </p:nvPr>
        </p:nvSpPr>
        <p:spPr>
          <a:prstGeom prst="rect">
            <a:avLst/>
          </a:prstGeom>
        </p:spPr>
        <p:txBody>
          <a:bodyPr/>
          <a:lstStyle/>
          <a:p>
            <a:endParaRPr/>
          </a:p>
        </p:txBody>
      </p:sp>
      <p:sp>
        <p:nvSpPr>
          <p:cNvPr id="197" name="Shape 197"/>
          <p:cNvSpPr>
            <a:spLocks noGrp="1"/>
          </p:cNvSpPr>
          <p:nvPr>
            <p:ph type="body" sz="quarter" idx="1"/>
          </p:nvPr>
        </p:nvSpPr>
        <p:spPr>
          <a:prstGeom prst="rect">
            <a:avLst/>
          </a:prstGeom>
        </p:spPr>
        <p:txBody>
          <a:bodyPr/>
          <a:lstStyle/>
          <a:p>
            <a:pPr>
              <a:spcBef>
                <a:spcPts val="400"/>
              </a:spcBef>
              <a:defRPr>
                <a:latin typeface="Arial"/>
                <a:ea typeface="Arial"/>
                <a:cs typeface="Arial"/>
                <a:sym typeface="Arial"/>
              </a:defRPr>
            </a:pPr>
            <a:r>
              <a:t>Over the years there has been a huge amount of debate as to whether divers with diabetes should be allowed to dive, and in the past this has caused a great deal of confusion and upset to some divers in the past</a:t>
            </a:r>
          </a:p>
          <a:p>
            <a:pPr>
              <a:spcBef>
                <a:spcPts val="400"/>
              </a:spcBef>
              <a:defRPr>
                <a:latin typeface="Arial"/>
                <a:ea typeface="Arial"/>
                <a:cs typeface="Arial"/>
                <a:sym typeface="Arial"/>
              </a:defRPr>
            </a:pPr>
            <a:endParaRPr/>
          </a:p>
          <a:p>
            <a:pPr>
              <a:spcBef>
                <a:spcPts val="400"/>
              </a:spcBef>
              <a:defRPr>
                <a:latin typeface="Arial"/>
                <a:ea typeface="Arial"/>
                <a:cs typeface="Arial"/>
                <a:sym typeface="Arial"/>
              </a:defRPr>
            </a:pPr>
            <a:r>
              <a:t>In 2005 a major workshop came up with a set of guidelines that everyone could agree to.</a:t>
            </a:r>
          </a:p>
          <a:p>
            <a:pPr>
              <a:spcBef>
                <a:spcPts val="400"/>
              </a:spcBef>
              <a:defRPr>
                <a:latin typeface="Arial"/>
                <a:ea typeface="Arial"/>
                <a:cs typeface="Arial"/>
                <a:sym typeface="Arial"/>
              </a:defRPr>
            </a:pPr>
            <a:endParaRPr/>
          </a:p>
          <a:p>
            <a:pPr>
              <a:spcBef>
                <a:spcPts val="400"/>
              </a:spcBef>
              <a:defRPr>
                <a:latin typeface="Arial"/>
                <a:ea typeface="Arial"/>
                <a:cs typeface="Arial"/>
                <a:sym typeface="Arial"/>
              </a:defRPr>
            </a:pPr>
            <a:r>
              <a:t>Since then researchers have continued to study divers with diabetes, both here in the UK and world-wide</a:t>
            </a:r>
          </a:p>
          <a:p>
            <a:pPr>
              <a:spcBef>
                <a:spcPts val="400"/>
              </a:spcBef>
              <a:defRPr>
                <a:latin typeface="Arial"/>
                <a:ea typeface="Arial"/>
                <a:cs typeface="Arial"/>
                <a:sym typeface="Arial"/>
              </a:defRPr>
            </a:pPr>
            <a:endParaRPr/>
          </a:p>
          <a:p>
            <a:pPr>
              <a:spcBef>
                <a:spcPts val="400"/>
              </a:spcBef>
              <a:defRPr>
                <a:latin typeface="Arial"/>
                <a:ea typeface="Arial"/>
                <a:cs typeface="Arial"/>
                <a:sym typeface="Arial"/>
              </a:defRPr>
            </a:pPr>
            <a:r>
              <a:t>The UKDMC and the DDRC websites give the most up to date recommendations and the details of how to access them can be found at the end of this presentation.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noRot="1" noChangeAspect="1"/>
          </p:cNvSpPr>
          <p:nvPr>
            <p:ph type="sldImg"/>
          </p:nvPr>
        </p:nvSpPr>
        <p:spPr>
          <a:prstGeom prst="rect">
            <a:avLst/>
          </a:prstGeom>
        </p:spPr>
        <p:txBody>
          <a:bodyPr/>
          <a:lstStyle/>
          <a:p>
            <a:endParaRPr/>
          </a:p>
        </p:txBody>
      </p:sp>
      <p:sp>
        <p:nvSpPr>
          <p:cNvPr id="203" name="Shape 203"/>
          <p:cNvSpPr>
            <a:spLocks noGrp="1"/>
          </p:cNvSpPr>
          <p:nvPr>
            <p:ph type="body" sz="quarter" idx="1"/>
          </p:nvPr>
        </p:nvSpPr>
        <p:spPr>
          <a:prstGeom prst="rect">
            <a:avLst/>
          </a:prstGeom>
        </p:spPr>
        <p:txBody>
          <a:bodyPr/>
          <a:lstStyle/>
          <a:p>
            <a:pPr>
              <a:spcBef>
                <a:spcPts val="400"/>
              </a:spcBef>
              <a:defRPr>
                <a:latin typeface="Arial"/>
                <a:ea typeface="Arial"/>
                <a:cs typeface="Arial"/>
                <a:sym typeface="Arial"/>
              </a:defRPr>
            </a:pPr>
            <a:r>
              <a:rPr dirty="0"/>
              <a:t>Broadly speaking, certain conditions should be met in order to dive with diabetes. </a:t>
            </a:r>
          </a:p>
          <a:p>
            <a:pPr>
              <a:spcBef>
                <a:spcPts val="400"/>
              </a:spcBef>
              <a:defRPr>
                <a:latin typeface="Arial"/>
                <a:ea typeface="Arial"/>
                <a:cs typeface="Arial"/>
                <a:sym typeface="Arial"/>
              </a:defRPr>
            </a:pPr>
            <a:endParaRPr dirty="0"/>
          </a:p>
          <a:p>
            <a:pPr>
              <a:spcBef>
                <a:spcPts val="400"/>
              </a:spcBef>
              <a:defRPr>
                <a:latin typeface="Arial"/>
                <a:ea typeface="Arial"/>
                <a:cs typeface="Arial"/>
                <a:sym typeface="Arial"/>
              </a:defRPr>
            </a:pPr>
            <a:r>
              <a:rPr dirty="0"/>
              <a:t>You must be aged 18 or over, the age can be lowered but there would have to be a special training program </a:t>
            </a:r>
            <a:r>
              <a:rPr dirty="0" err="1"/>
              <a:t>organised</a:t>
            </a:r>
            <a:r>
              <a:rPr dirty="0"/>
              <a:t> for that person, who would be expected to fulfil certain standards.</a:t>
            </a:r>
          </a:p>
          <a:p>
            <a:pPr>
              <a:spcBef>
                <a:spcPts val="400"/>
              </a:spcBef>
              <a:defRPr>
                <a:latin typeface="Arial"/>
                <a:ea typeface="Arial"/>
                <a:cs typeface="Arial"/>
                <a:sym typeface="Arial"/>
              </a:defRPr>
            </a:pPr>
            <a:endParaRPr dirty="0"/>
          </a:p>
          <a:p>
            <a:pPr>
              <a:spcBef>
                <a:spcPts val="400"/>
              </a:spcBef>
              <a:defRPr>
                <a:latin typeface="Arial"/>
                <a:ea typeface="Arial"/>
                <a:cs typeface="Arial"/>
                <a:sym typeface="Arial"/>
              </a:defRPr>
            </a:pPr>
            <a:r>
              <a:rPr dirty="0"/>
              <a:t>It is also important to have good long term management of diabetes. There should be no evidence of damage to other parts of the body caused by the diabetes (secondary complications).  </a:t>
            </a:r>
          </a:p>
          <a:p>
            <a:pPr>
              <a:spcBef>
                <a:spcPts val="400"/>
              </a:spcBef>
              <a:defRPr>
                <a:latin typeface="Arial"/>
                <a:ea typeface="Arial"/>
                <a:cs typeface="Arial"/>
                <a:sym typeface="Arial"/>
              </a:defRPr>
            </a:pPr>
            <a:endParaRPr dirty="0"/>
          </a:p>
          <a:p>
            <a:pPr>
              <a:spcBef>
                <a:spcPts val="400"/>
              </a:spcBef>
              <a:defRPr>
                <a:latin typeface="Arial"/>
                <a:ea typeface="Arial"/>
                <a:cs typeface="Arial"/>
                <a:sym typeface="Arial"/>
              </a:defRPr>
            </a:pPr>
            <a:r>
              <a:rPr dirty="0"/>
              <a:t>If there is a start or change in medication – then diving should temporarily stop to allow the new medication regime to be established.</a:t>
            </a:r>
          </a:p>
          <a:p>
            <a:pPr>
              <a:spcBef>
                <a:spcPts val="400"/>
              </a:spcBef>
              <a:defRPr>
                <a:latin typeface="Arial"/>
                <a:ea typeface="Arial"/>
                <a:cs typeface="Arial"/>
                <a:sym typeface="Arial"/>
              </a:defRPr>
            </a:pPr>
            <a:endParaRPr dirty="0"/>
          </a:p>
          <a:p>
            <a:pPr>
              <a:spcBef>
                <a:spcPts val="400"/>
              </a:spcBef>
              <a:defRPr>
                <a:latin typeface="Arial"/>
                <a:ea typeface="Arial"/>
                <a:cs typeface="Arial"/>
                <a:sym typeface="Arial"/>
              </a:defRPr>
            </a:pPr>
            <a:r>
              <a:rPr dirty="0"/>
              <a:t>There should be no episodes of poor blood glucose control requiring intervention from a third party for at least one year.</a:t>
            </a:r>
          </a:p>
          <a:p>
            <a:pPr>
              <a:spcBef>
                <a:spcPts val="400"/>
              </a:spcBef>
              <a:defRPr>
                <a:latin typeface="Arial"/>
                <a:ea typeface="Arial"/>
                <a:cs typeface="Arial"/>
                <a:sym typeface="Arial"/>
              </a:defRPr>
            </a:pPr>
            <a:endParaRPr dirty="0"/>
          </a:p>
          <a:p>
            <a:pPr>
              <a:spcBef>
                <a:spcPts val="400"/>
              </a:spcBef>
              <a:defRPr>
                <a:latin typeface="Arial"/>
                <a:ea typeface="Arial"/>
                <a:cs typeface="Arial"/>
                <a:sym typeface="Arial"/>
              </a:defRPr>
            </a:pPr>
            <a:r>
              <a:rPr dirty="0"/>
              <a:t>There should also be an annual review by the patient’s physician/diabetologist.</a:t>
            </a:r>
          </a:p>
          <a:p>
            <a:pPr>
              <a:spcBef>
                <a:spcPts val="400"/>
              </a:spcBef>
              <a:defRPr>
                <a:solidFill>
                  <a:srgbClr val="2A317F"/>
                </a:solidFill>
                <a:latin typeface="Arial"/>
                <a:ea typeface="Arial"/>
                <a:cs typeface="Arial"/>
                <a:sym typeface="Arial"/>
              </a:defRPr>
            </a:pPr>
            <a:endParaRPr dirty="0"/>
          </a:p>
          <a:p>
            <a:pPr>
              <a:spcBef>
                <a:spcPts val="400"/>
              </a:spcBef>
              <a:defRPr>
                <a:solidFill>
                  <a:srgbClr val="2A317F"/>
                </a:solidFill>
                <a:latin typeface="Arial"/>
                <a:ea typeface="Arial"/>
                <a:cs typeface="Arial"/>
                <a:sym typeface="Arial"/>
              </a:defRPr>
            </a:pPr>
            <a:r>
              <a:rPr dirty="0"/>
              <a:t>The UKDMC also says:</a:t>
            </a:r>
          </a:p>
          <a:p>
            <a:pPr>
              <a:spcBef>
                <a:spcPts val="400"/>
              </a:spcBef>
              <a:defRPr>
                <a:solidFill>
                  <a:srgbClr val="2A317F"/>
                </a:solidFill>
                <a:latin typeface="Arial"/>
                <a:ea typeface="Arial"/>
                <a:cs typeface="Arial"/>
                <a:sym typeface="Arial"/>
              </a:defRPr>
            </a:pPr>
            <a:endParaRPr dirty="0"/>
          </a:p>
          <a:p>
            <a:pPr>
              <a:spcBef>
                <a:spcPts val="400"/>
              </a:spcBef>
              <a:defRPr>
                <a:solidFill>
                  <a:srgbClr val="2A317F"/>
                </a:solidFill>
                <a:latin typeface="Arial"/>
                <a:ea typeface="Arial"/>
                <a:cs typeface="Arial"/>
                <a:sym typeface="Arial"/>
              </a:defRPr>
            </a:pPr>
            <a:r>
              <a:rPr dirty="0"/>
              <a:t>No would-be diver under the age of 18 with diabetes is allowed to dive in open water, and may only dive in the pool with close supervision. </a:t>
            </a:r>
          </a:p>
          <a:p>
            <a:pPr>
              <a:spcBef>
                <a:spcPts val="400"/>
              </a:spcBef>
              <a:defRPr>
                <a:solidFill>
                  <a:srgbClr val="2A317F"/>
                </a:solidFill>
                <a:latin typeface="Arial"/>
                <a:ea typeface="Arial"/>
                <a:cs typeface="Arial"/>
                <a:sym typeface="Arial"/>
              </a:defRPr>
            </a:pPr>
            <a:endParaRPr dirty="0"/>
          </a:p>
          <a:p>
            <a:pPr>
              <a:spcBef>
                <a:spcPts val="400"/>
              </a:spcBef>
              <a:defRPr>
                <a:solidFill>
                  <a:srgbClr val="2A317F"/>
                </a:solidFill>
                <a:latin typeface="Arial"/>
                <a:ea typeface="Arial"/>
                <a:cs typeface="Arial"/>
                <a:sym typeface="Arial"/>
              </a:defRPr>
            </a:pPr>
            <a:r>
              <a:rPr dirty="0"/>
              <a:t>The reason for this is that during adolescence, insulin requirements may vary within short periods of time due to the glucose demands of the body. </a:t>
            </a:r>
          </a:p>
          <a:p>
            <a:pPr>
              <a:spcBef>
                <a:spcPts val="400"/>
              </a:spcBef>
              <a:defRPr>
                <a:solidFill>
                  <a:srgbClr val="2A317F"/>
                </a:solidFill>
                <a:latin typeface="Arial"/>
                <a:ea typeface="Arial"/>
                <a:cs typeface="Arial"/>
                <a:sym typeface="Arial"/>
              </a:defRPr>
            </a:pPr>
            <a:endParaRPr dirty="0"/>
          </a:p>
          <a:p>
            <a:pPr>
              <a:spcBef>
                <a:spcPts val="400"/>
              </a:spcBef>
              <a:defRPr>
                <a:solidFill>
                  <a:srgbClr val="2A317F"/>
                </a:solidFill>
                <a:latin typeface="Arial"/>
                <a:ea typeface="Arial"/>
                <a:cs typeface="Arial"/>
                <a:sym typeface="Arial"/>
              </a:defRPr>
            </a:pPr>
            <a:r>
              <a:rPr dirty="0"/>
              <a:t>Such changes are difficult to take into account when diving and the risks of </a:t>
            </a:r>
            <a:r>
              <a:rPr dirty="0" err="1"/>
              <a:t>hypoglycaemia</a:t>
            </a:r>
            <a:r>
              <a:rPr dirty="0"/>
              <a:t> in the water are high. By the age of 18, most growth has occurred and the doses of insulin required are more stable.</a:t>
            </a:r>
          </a:p>
          <a:p>
            <a:pPr>
              <a:spcBef>
                <a:spcPts val="400"/>
              </a:spcBef>
              <a:defRPr>
                <a:solidFill>
                  <a:srgbClr val="2A317F"/>
                </a:solidFill>
                <a:latin typeface="Arial"/>
                <a:ea typeface="Arial"/>
                <a:cs typeface="Arial"/>
                <a:sym typeface="Arial"/>
              </a:defRPr>
            </a:pPr>
            <a:endParaRPr dirty="0"/>
          </a:p>
          <a:p>
            <a:pPr>
              <a:spcBef>
                <a:spcPts val="400"/>
              </a:spcBef>
              <a:defRPr b="1" u="sng">
                <a:solidFill>
                  <a:srgbClr val="2A317F"/>
                </a:solidFill>
                <a:latin typeface="Arial"/>
                <a:ea typeface="Arial"/>
                <a:cs typeface="Arial"/>
                <a:sym typeface="Arial"/>
              </a:defRPr>
            </a:pPr>
            <a:r>
              <a:rPr dirty="0"/>
              <a:t>Notes of explanation: </a:t>
            </a:r>
          </a:p>
          <a:p>
            <a:pPr>
              <a:spcBef>
                <a:spcPts val="400"/>
              </a:spcBef>
              <a:defRPr b="1"/>
            </a:pPr>
            <a:r>
              <a:rPr dirty="0"/>
              <a:t>Microalbuminuria</a:t>
            </a:r>
            <a:r>
              <a:rPr b="0" dirty="0"/>
              <a:t> is a term to describe a moderate increase in the level of urine albumin. It occurs when the kidney leaks small amounts of albumin into the urine, in other words, when an abnormally high permeability for albumin in the glomerulus of the kidney occurs.</a:t>
            </a:r>
          </a:p>
          <a:p>
            <a:pPr>
              <a:spcBef>
                <a:spcPts val="400"/>
              </a:spcBef>
            </a:pPr>
            <a:r>
              <a:rPr dirty="0"/>
              <a:t>Diabetic </a:t>
            </a:r>
            <a:r>
              <a:rPr b="1" dirty="0"/>
              <a:t>retinopathy</a:t>
            </a:r>
            <a:r>
              <a:rPr dirty="0"/>
              <a:t> is a complication of diabetes, caused by high blood sugar levels damaging the back of the eye (retina). It can cause blindness if left untreated.</a:t>
            </a:r>
          </a:p>
          <a:p>
            <a:pPr>
              <a:spcBef>
                <a:spcPts val="400"/>
              </a:spcBef>
              <a:defRPr b="1"/>
            </a:pPr>
            <a:r>
              <a:rPr dirty="0"/>
              <a:t>Microvascular</a:t>
            </a:r>
            <a:r>
              <a:rPr b="0" dirty="0"/>
              <a:t> complications include damage to eyes (retinopathy) leading to blindness, to kidneys (nephropathy) leading to renal failure and to nerves (neuropathy) leading to impotence and </a:t>
            </a:r>
            <a:r>
              <a:rPr dirty="0"/>
              <a:t>diabetic</a:t>
            </a:r>
            <a:r>
              <a:rPr b="0" dirty="0"/>
              <a:t> foot disorders (which include severe infections leading to amputation).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noRot="1" noChangeAspect="1"/>
          </p:cNvSpPr>
          <p:nvPr>
            <p:ph type="sldImg"/>
          </p:nvPr>
        </p:nvSpPr>
        <p:spPr>
          <a:prstGeom prst="rect">
            <a:avLst/>
          </a:prstGeom>
        </p:spPr>
        <p:txBody>
          <a:bodyPr/>
          <a:lstStyle/>
          <a:p>
            <a:endParaRPr/>
          </a:p>
        </p:txBody>
      </p:sp>
      <p:sp>
        <p:nvSpPr>
          <p:cNvPr id="209" name="Shape 209"/>
          <p:cNvSpPr>
            <a:spLocks noGrp="1"/>
          </p:cNvSpPr>
          <p:nvPr>
            <p:ph type="body" sz="quarter" idx="1"/>
          </p:nvPr>
        </p:nvSpPr>
        <p:spPr>
          <a:prstGeom prst="rect">
            <a:avLst/>
          </a:prstGeom>
        </p:spPr>
        <p:txBody>
          <a:bodyPr/>
          <a:lstStyle/>
          <a:p>
            <a:pPr>
              <a:spcBef>
                <a:spcPts val="400"/>
              </a:spcBef>
              <a:defRPr>
                <a:latin typeface="Arial"/>
                <a:ea typeface="Arial"/>
                <a:cs typeface="Arial"/>
                <a:sym typeface="Arial"/>
              </a:defRPr>
            </a:pPr>
            <a:r>
              <a:t>Dives should be planned to:</a:t>
            </a:r>
          </a:p>
          <a:p>
            <a:pPr>
              <a:spcBef>
                <a:spcPts val="400"/>
              </a:spcBef>
              <a:defRPr>
                <a:latin typeface="Arial"/>
                <a:ea typeface="Arial"/>
                <a:cs typeface="Arial"/>
                <a:sym typeface="Arial"/>
              </a:defRPr>
            </a:pPr>
            <a:endParaRPr/>
          </a:p>
          <a:p>
            <a:pPr>
              <a:spcBef>
                <a:spcPts val="400"/>
              </a:spcBef>
              <a:defRPr>
                <a:latin typeface="Arial"/>
                <a:ea typeface="Arial"/>
                <a:cs typeface="Arial"/>
                <a:sym typeface="Arial"/>
              </a:defRPr>
            </a:pPr>
            <a:r>
              <a:t>Avoid more than 30 metres of sea water (msw), last longer than one hour, avoid compulsory deco stops, overhead environments, and dives which may increase the risk of a hypo such as very cold and/or strenuous dives.</a:t>
            </a:r>
          </a:p>
          <a:p>
            <a:pPr>
              <a:spcBef>
                <a:spcPts val="400"/>
              </a:spcBef>
              <a:defRPr>
                <a:latin typeface="Arial"/>
                <a:ea typeface="Arial"/>
                <a:cs typeface="Arial"/>
                <a:sym typeface="Arial"/>
              </a:defRPr>
            </a:pPr>
            <a:endParaRPr/>
          </a:p>
          <a:p>
            <a:pPr>
              <a:spcBef>
                <a:spcPts val="400"/>
              </a:spcBef>
              <a:defRPr>
                <a:latin typeface="Arial"/>
                <a:ea typeface="Arial"/>
                <a:cs typeface="Arial"/>
                <a:sym typeface="Arial"/>
              </a:defRPr>
            </a:pPr>
            <a:r>
              <a:t>Additionally, the dive leader and dive buddy should be fully informed of the diver’s condition and know what to do if there is a problem.</a:t>
            </a:r>
          </a:p>
          <a:p>
            <a:pPr>
              <a:spcBef>
                <a:spcPts val="400"/>
              </a:spcBef>
              <a:defRPr>
                <a:latin typeface="Arial"/>
                <a:ea typeface="Arial"/>
                <a:cs typeface="Arial"/>
                <a:sym typeface="Arial"/>
              </a:defRPr>
            </a:pPr>
            <a:endParaRPr/>
          </a:p>
          <a:p>
            <a:pPr>
              <a:spcBef>
                <a:spcPts val="400"/>
              </a:spcBef>
              <a:defRPr>
                <a:latin typeface="Arial"/>
                <a:ea typeface="Arial"/>
                <a:cs typeface="Arial"/>
                <a:sym typeface="Arial"/>
              </a:defRPr>
            </a:pPr>
            <a:r>
              <a:t>Lastly, the dive buddy should not have diabetes either!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noRot="1" noChangeAspect="1"/>
          </p:cNvSpPr>
          <p:nvPr>
            <p:ph type="sldImg"/>
          </p:nvPr>
        </p:nvSpPr>
        <p:spPr>
          <a:prstGeom prst="rect">
            <a:avLst/>
          </a:prstGeom>
        </p:spPr>
        <p:txBody>
          <a:bodyPr/>
          <a:lstStyle/>
          <a:p>
            <a:endParaRPr/>
          </a:p>
        </p:txBody>
      </p:sp>
      <p:sp>
        <p:nvSpPr>
          <p:cNvPr id="215" name="Shape 215"/>
          <p:cNvSpPr>
            <a:spLocks noGrp="1"/>
          </p:cNvSpPr>
          <p:nvPr>
            <p:ph type="body" sz="quarter" idx="1"/>
          </p:nvPr>
        </p:nvSpPr>
        <p:spPr>
          <a:prstGeom prst="rect">
            <a:avLst/>
          </a:prstGeom>
        </p:spPr>
        <p:txBody>
          <a:bodyPr/>
          <a:lstStyle/>
          <a:p>
            <a:pPr>
              <a:spcBef>
                <a:spcPts val="400"/>
              </a:spcBef>
              <a:defRPr>
                <a:latin typeface="Arial"/>
                <a:ea typeface="Arial"/>
                <a:cs typeface="Arial"/>
                <a:sym typeface="Arial"/>
              </a:defRPr>
            </a:pPr>
            <a:r>
              <a:t>Glucose management on the day of diving is important, and centres around the diabetic diver being able to assess their own fitness to dive and manage their diabetes before, during, and after the dive. </a:t>
            </a:r>
          </a:p>
          <a:p>
            <a:pPr>
              <a:spcBef>
                <a:spcPts val="400"/>
              </a:spcBef>
              <a:defRPr>
                <a:latin typeface="Arial"/>
                <a:ea typeface="Arial"/>
                <a:cs typeface="Arial"/>
                <a:sym typeface="Arial"/>
              </a:defRPr>
            </a:pPr>
            <a:endParaRPr/>
          </a:p>
          <a:p>
            <a:pPr>
              <a:spcBef>
                <a:spcPts val="400"/>
              </a:spcBef>
              <a:defRPr>
                <a:latin typeface="Arial"/>
                <a:ea typeface="Arial"/>
                <a:cs typeface="Arial"/>
                <a:sym typeface="Arial"/>
              </a:defRPr>
            </a:pPr>
            <a:r>
              <a:t>It is important to  have emergency treatment available for ‘hypos’, and to be able to inform their dive buddies of their condition, and to log all the dives.</a:t>
            </a:r>
          </a:p>
          <a:p>
            <a:pPr>
              <a:spcBef>
                <a:spcPts val="400"/>
              </a:spcBef>
              <a:defRPr>
                <a:latin typeface="Arial"/>
                <a:ea typeface="Arial"/>
                <a:cs typeface="Arial"/>
                <a:sym typeface="Arial"/>
              </a:defRPr>
            </a:pPr>
            <a:endParaRPr/>
          </a:p>
          <a:p>
            <a:pPr>
              <a:spcBef>
                <a:spcPts val="400"/>
              </a:spcBef>
              <a:defRPr>
                <a:latin typeface="Arial"/>
                <a:ea typeface="Arial"/>
                <a:cs typeface="Arial"/>
                <a:sym typeface="Arial"/>
              </a:defRPr>
            </a:pPr>
            <a:r>
              <a:t>Keeping a record of how good the blood glucose control has been on dives is important in the planning of future safe diving.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noRot="1" noChangeAspect="1"/>
          </p:cNvSpPr>
          <p:nvPr>
            <p:ph type="sldImg"/>
          </p:nvPr>
        </p:nvSpPr>
        <p:spPr>
          <a:prstGeom prst="rect">
            <a:avLst/>
          </a:prstGeom>
        </p:spPr>
        <p:txBody>
          <a:bodyPr/>
          <a:lstStyle/>
          <a:p>
            <a:endParaRPr/>
          </a:p>
        </p:txBody>
      </p:sp>
      <p:sp>
        <p:nvSpPr>
          <p:cNvPr id="221" name="Shape 221"/>
          <p:cNvSpPr>
            <a:spLocks noGrp="1"/>
          </p:cNvSpPr>
          <p:nvPr>
            <p:ph type="body" sz="quarter" idx="1"/>
          </p:nvPr>
        </p:nvSpPr>
        <p:spPr>
          <a:prstGeom prst="rect">
            <a:avLst/>
          </a:prstGeom>
        </p:spPr>
        <p:txBody>
          <a:bodyPr/>
          <a:lstStyle/>
          <a:p>
            <a:pPr>
              <a:spcBef>
                <a:spcPts val="400"/>
              </a:spcBef>
              <a:defRPr>
                <a:latin typeface="Arial"/>
                <a:ea typeface="Arial"/>
                <a:cs typeface="Arial"/>
                <a:sym typeface="Arial"/>
              </a:defRPr>
            </a:pPr>
            <a:r>
              <a:t>Identifying hypoglycaemia during a dive is very important, and if suspected the buddy pair should use the rescue medications, make a controlled ascent,  surface, establish positive buoyancy and leave the water. </a:t>
            </a:r>
          </a:p>
          <a:p>
            <a:pPr>
              <a:spcBef>
                <a:spcPts val="400"/>
              </a:spcBef>
              <a:defRPr>
                <a:latin typeface="Arial"/>
                <a:ea typeface="Arial"/>
                <a:cs typeface="Arial"/>
                <a:sym typeface="Arial"/>
              </a:defRPr>
            </a:pPr>
            <a:endParaRPr/>
          </a:p>
          <a:p>
            <a:pPr>
              <a:spcBef>
                <a:spcPts val="400"/>
              </a:spcBef>
              <a:defRPr>
                <a:latin typeface="Arial"/>
                <a:ea typeface="Arial"/>
                <a:cs typeface="Arial"/>
                <a:sym typeface="Arial"/>
              </a:defRPr>
            </a:pPr>
            <a:r>
              <a:t>With a good understanding of what to do for the diver with diabetes - any risks can be minimised.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noRot="1" noChangeAspect="1"/>
          </p:cNvSpPr>
          <p:nvPr>
            <p:ph type="sldImg"/>
          </p:nvPr>
        </p:nvSpPr>
        <p:spPr>
          <a:prstGeom prst="rect">
            <a:avLst/>
          </a:prstGeom>
        </p:spPr>
        <p:txBody>
          <a:bodyPr/>
          <a:lstStyle/>
          <a:p>
            <a:endParaRPr/>
          </a:p>
        </p:txBody>
      </p:sp>
      <p:sp>
        <p:nvSpPr>
          <p:cNvPr id="227" name="Shape 227"/>
          <p:cNvSpPr>
            <a:spLocks noGrp="1"/>
          </p:cNvSpPr>
          <p:nvPr>
            <p:ph type="body" sz="quarter" idx="1"/>
          </p:nvPr>
        </p:nvSpPr>
        <p:spPr>
          <a:prstGeom prst="rect">
            <a:avLst/>
          </a:prstGeom>
        </p:spPr>
        <p:txBody>
          <a:bodyPr/>
          <a:lstStyle>
            <a:lvl1pPr>
              <a:spcBef>
                <a:spcPts val="400"/>
              </a:spcBef>
              <a:defRPr>
                <a:latin typeface="Arial"/>
                <a:ea typeface="Arial"/>
                <a:cs typeface="Arial"/>
                <a:sym typeface="Arial"/>
              </a:defRPr>
            </a:lvl1pPr>
          </a:lstStyle>
          <a:p>
            <a:r>
              <a:t>All the information regarding Forms A and B can be found on the UKDMC website – the websites are at the end of this presentation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noRot="1" noChangeAspect="1"/>
          </p:cNvSpPr>
          <p:nvPr>
            <p:ph type="sldImg"/>
          </p:nvPr>
        </p:nvSpPr>
        <p:spPr>
          <a:prstGeom prst="rect">
            <a:avLst/>
          </a:prstGeom>
        </p:spPr>
        <p:txBody>
          <a:bodyPr/>
          <a:lstStyle/>
          <a:p>
            <a:endParaRPr/>
          </a:p>
        </p:txBody>
      </p:sp>
      <p:sp>
        <p:nvSpPr>
          <p:cNvPr id="233" name="Shape 233"/>
          <p:cNvSpPr>
            <a:spLocks noGrp="1"/>
          </p:cNvSpPr>
          <p:nvPr>
            <p:ph type="body" sz="quarter" idx="1"/>
          </p:nvPr>
        </p:nvSpPr>
        <p:spPr>
          <a:prstGeom prst="rect">
            <a:avLst/>
          </a:prstGeom>
        </p:spPr>
        <p:txBody>
          <a:bodyPr/>
          <a:lstStyle/>
          <a:p>
            <a:pPr>
              <a:spcBef>
                <a:spcPts val="400"/>
              </a:spcBef>
              <a:defRPr>
                <a:latin typeface="Arial"/>
                <a:ea typeface="Arial"/>
                <a:cs typeface="Arial"/>
                <a:sym typeface="Arial"/>
              </a:defRPr>
            </a:pPr>
            <a:r>
              <a:t>The A and B forms can be downloaded from the UKDMC website and you will find lots more information on the DDRC Healthcare and DAN websites.</a:t>
            </a:r>
          </a:p>
          <a:p>
            <a:pPr>
              <a:spcBef>
                <a:spcPts val="400"/>
              </a:spcBef>
              <a:defRPr>
                <a:latin typeface="Arial"/>
                <a:ea typeface="Arial"/>
                <a:cs typeface="Arial"/>
                <a:sym typeface="Arial"/>
              </a:defRPr>
            </a:pPr>
            <a:endParaRPr/>
          </a:p>
          <a:p>
            <a:pPr>
              <a:spcBef>
                <a:spcPts val="400"/>
              </a:spcBef>
              <a:defRPr>
                <a:latin typeface="Arial"/>
                <a:ea typeface="Arial"/>
                <a:cs typeface="Arial"/>
                <a:sym typeface="Arial"/>
              </a:defRPr>
            </a:pPr>
            <a:r>
              <a:t>Dive safely!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prstGeom prst="rect">
            <a:avLst/>
          </a:prstGeom>
        </p:spPr>
        <p:txBody>
          <a:bodyPr/>
          <a:lstStyle/>
          <a:p>
            <a:endParaRPr/>
          </a:p>
        </p:txBody>
      </p:sp>
      <p:sp>
        <p:nvSpPr>
          <p:cNvPr id="131" name="Shape 131"/>
          <p:cNvSpPr>
            <a:spLocks noGrp="1"/>
          </p:cNvSpPr>
          <p:nvPr>
            <p:ph type="body" sz="quarter" idx="1"/>
          </p:nvPr>
        </p:nvSpPr>
        <p:spPr>
          <a:prstGeom prst="rect">
            <a:avLst/>
          </a:prstGeom>
        </p:spPr>
        <p:txBody>
          <a:bodyPr/>
          <a:lstStyle/>
          <a:p>
            <a:pPr>
              <a:spcBef>
                <a:spcPts val="400"/>
              </a:spcBef>
              <a:defRPr>
                <a:latin typeface="Arial"/>
                <a:ea typeface="Arial"/>
                <a:cs typeface="Arial"/>
                <a:sym typeface="Arial"/>
              </a:defRPr>
            </a:pPr>
            <a:r>
              <a:t>So what is diabetes?</a:t>
            </a:r>
          </a:p>
          <a:p>
            <a:pPr>
              <a:spcBef>
                <a:spcPts val="400"/>
              </a:spcBef>
              <a:defRPr>
                <a:latin typeface="Arial"/>
                <a:ea typeface="Arial"/>
                <a:cs typeface="Arial"/>
                <a:sym typeface="Arial"/>
              </a:defRPr>
            </a:pPr>
            <a:endParaRPr/>
          </a:p>
          <a:p>
            <a:pPr>
              <a:spcBef>
                <a:spcPts val="400"/>
              </a:spcBef>
              <a:defRPr>
                <a:latin typeface="Arial"/>
                <a:ea typeface="Arial"/>
                <a:cs typeface="Arial"/>
                <a:sym typeface="Arial"/>
              </a:defRPr>
            </a:pPr>
            <a:r>
              <a:t>Diabetes affects some 3.9 million people in the UK, with another estimated 590,000 people who may have diabetes but are completely unaware of the fact, and therefore they go undiagnosed.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pPr>
              <a:spcBef>
                <a:spcPts val="400"/>
              </a:spcBef>
              <a:defRPr>
                <a:latin typeface="Arial"/>
                <a:ea typeface="Arial"/>
                <a:cs typeface="Arial"/>
                <a:sym typeface="Arial"/>
              </a:defRPr>
            </a:pPr>
            <a:r>
              <a:t>We hear a lot about diabetes but how many of us in this room understand the basics of the condition?</a:t>
            </a:r>
          </a:p>
          <a:p>
            <a:pPr>
              <a:spcBef>
                <a:spcPts val="400"/>
              </a:spcBef>
              <a:defRPr>
                <a:latin typeface="Arial"/>
                <a:ea typeface="Arial"/>
                <a:cs typeface="Arial"/>
                <a:sym typeface="Arial"/>
              </a:defRPr>
            </a:pPr>
            <a:endParaRPr/>
          </a:p>
          <a:p>
            <a:pPr>
              <a:spcBef>
                <a:spcPts val="400"/>
              </a:spcBef>
              <a:defRPr>
                <a:latin typeface="Arial"/>
                <a:ea typeface="Arial"/>
                <a:cs typeface="Arial"/>
                <a:sym typeface="Arial"/>
              </a:defRPr>
            </a:pPr>
            <a:r>
              <a:t>Diabetes is caused by the amount of glucose in the blood being too high.  </a:t>
            </a:r>
          </a:p>
          <a:p>
            <a:pPr>
              <a:spcBef>
                <a:spcPts val="400"/>
              </a:spcBef>
              <a:defRPr>
                <a:latin typeface="Arial"/>
                <a:ea typeface="Arial"/>
                <a:cs typeface="Arial"/>
                <a:sym typeface="Arial"/>
              </a:defRPr>
            </a:pPr>
            <a:endParaRPr/>
          </a:p>
          <a:p>
            <a:pPr>
              <a:spcBef>
                <a:spcPts val="400"/>
              </a:spcBef>
              <a:defRPr>
                <a:latin typeface="Arial"/>
                <a:ea typeface="Arial"/>
                <a:cs typeface="Arial"/>
                <a:sym typeface="Arial"/>
              </a:defRPr>
            </a:pPr>
            <a:r>
              <a:t>This is a result of the pancreas not producing enough insulin, or any insulin in some cases. Insulin helps the glucose to enter the body’s cells, and sometimes when insulin </a:t>
            </a:r>
            <a:r>
              <a:rPr i="1"/>
              <a:t>is</a:t>
            </a:r>
            <a:r>
              <a:t> produced it does not function correctly.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prstGeom prst="rect">
            <a:avLst/>
          </a:prstGeom>
        </p:spPr>
        <p:txBody>
          <a:bodyPr/>
          <a:lstStyle/>
          <a:p>
            <a:endParaRPr/>
          </a:p>
        </p:txBody>
      </p:sp>
      <p:sp>
        <p:nvSpPr>
          <p:cNvPr id="143" name="Shape 143"/>
          <p:cNvSpPr>
            <a:spLocks noGrp="1"/>
          </p:cNvSpPr>
          <p:nvPr>
            <p:ph type="body" sz="quarter" idx="1"/>
          </p:nvPr>
        </p:nvSpPr>
        <p:spPr>
          <a:prstGeom prst="rect">
            <a:avLst/>
          </a:prstGeom>
        </p:spPr>
        <p:txBody>
          <a:bodyPr/>
          <a:lstStyle/>
          <a:p>
            <a:pPr>
              <a:spcBef>
                <a:spcPts val="400"/>
              </a:spcBef>
              <a:defRPr>
                <a:latin typeface="Arial"/>
                <a:ea typeface="Arial"/>
                <a:cs typeface="Arial"/>
                <a:sym typeface="Arial"/>
              </a:defRPr>
            </a:pPr>
            <a:r>
              <a:t>So now we know that insulin is important, but what is insulin and what is it’s function?</a:t>
            </a:r>
          </a:p>
          <a:p>
            <a:pPr>
              <a:spcBef>
                <a:spcPts val="400"/>
              </a:spcBef>
              <a:defRPr>
                <a:latin typeface="Arial"/>
                <a:ea typeface="Arial"/>
                <a:cs typeface="Arial"/>
                <a:sym typeface="Arial"/>
              </a:defRPr>
            </a:pPr>
            <a:endParaRPr/>
          </a:p>
          <a:p>
            <a:pPr>
              <a:spcBef>
                <a:spcPts val="400"/>
              </a:spcBef>
              <a:defRPr>
                <a:latin typeface="Arial"/>
                <a:ea typeface="Arial"/>
                <a:cs typeface="Arial"/>
                <a:sym typeface="Arial"/>
              </a:defRPr>
            </a:pPr>
            <a:r>
              <a:t>Insulin is a hormone (produced by the pancreas) which enables glucose to enter the bodies cells.</a:t>
            </a:r>
          </a:p>
          <a:p>
            <a:pPr>
              <a:spcBef>
                <a:spcPts val="400"/>
              </a:spcBef>
              <a:defRPr>
                <a:latin typeface="Arial"/>
                <a:ea typeface="Arial"/>
                <a:cs typeface="Arial"/>
                <a:sym typeface="Arial"/>
              </a:defRPr>
            </a:pPr>
            <a:endParaRPr/>
          </a:p>
          <a:p>
            <a:pPr>
              <a:spcBef>
                <a:spcPts val="400"/>
              </a:spcBef>
              <a:defRPr>
                <a:latin typeface="Arial"/>
                <a:ea typeface="Arial"/>
                <a:cs typeface="Arial"/>
                <a:sym typeface="Arial"/>
              </a:defRPr>
            </a:pPr>
            <a:r>
              <a:t>We need glucose to function properly – glucose gives us the energy we need to work, rest, and play, and of course dive!  So you can see this is an important mechanism to enable normal everyday life.</a:t>
            </a:r>
          </a:p>
          <a:p>
            <a:pPr>
              <a:spcBef>
                <a:spcPts val="400"/>
              </a:spcBef>
              <a:defRPr>
                <a:latin typeface="Arial"/>
                <a:ea typeface="Arial"/>
                <a:cs typeface="Arial"/>
                <a:sym typeface="Arial"/>
              </a:defRPr>
            </a:pPr>
            <a:endParaRPr/>
          </a:p>
          <a:p>
            <a:pPr>
              <a:spcBef>
                <a:spcPts val="400"/>
              </a:spcBef>
              <a:defRPr>
                <a:latin typeface="Arial"/>
                <a:ea typeface="Arial"/>
                <a:cs typeface="Arial"/>
                <a:sym typeface="Arial"/>
              </a:defRPr>
            </a:pPr>
            <a:r>
              <a:t>We get glucose from digesting carbs (carbohydrates) – things like cereals, breads, grains, fruits, vegetables, and of course sweets.  The liver also produces a certain amount of glucose.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prstGeom prst="rect">
            <a:avLst/>
          </a:prstGeom>
        </p:spPr>
        <p:txBody>
          <a:bodyPr/>
          <a:lstStyle/>
          <a:p>
            <a:endParaRPr/>
          </a:p>
        </p:txBody>
      </p:sp>
      <p:sp>
        <p:nvSpPr>
          <p:cNvPr id="149" name="Shape 149"/>
          <p:cNvSpPr>
            <a:spLocks noGrp="1"/>
          </p:cNvSpPr>
          <p:nvPr>
            <p:ph type="body" sz="quarter" idx="1"/>
          </p:nvPr>
        </p:nvSpPr>
        <p:spPr>
          <a:prstGeom prst="rect">
            <a:avLst/>
          </a:prstGeom>
        </p:spPr>
        <p:txBody>
          <a:bodyPr/>
          <a:lstStyle/>
          <a:p>
            <a:pPr>
              <a:spcBef>
                <a:spcPts val="400"/>
              </a:spcBef>
              <a:defRPr>
                <a:latin typeface="Arial"/>
                <a:ea typeface="Arial"/>
                <a:cs typeface="Arial"/>
                <a:sym typeface="Arial"/>
              </a:defRPr>
            </a:pPr>
            <a:r>
              <a:t>There are two types of diabetes – Type 1 and Type 2.</a:t>
            </a:r>
          </a:p>
          <a:p>
            <a:pPr>
              <a:spcBef>
                <a:spcPts val="400"/>
              </a:spcBef>
              <a:defRPr>
                <a:latin typeface="Arial"/>
                <a:ea typeface="Arial"/>
                <a:cs typeface="Arial"/>
                <a:sym typeface="Arial"/>
              </a:defRPr>
            </a:pPr>
            <a:endParaRPr/>
          </a:p>
          <a:p>
            <a:pPr>
              <a:spcBef>
                <a:spcPts val="400"/>
              </a:spcBef>
              <a:defRPr>
                <a:latin typeface="Arial"/>
                <a:ea typeface="Arial"/>
                <a:cs typeface="Arial"/>
                <a:sym typeface="Arial"/>
              </a:defRPr>
            </a:pPr>
            <a:r>
              <a:t>Type 1 accounts for between 5% to 15% of all diagnosed diabetics.  In this kind of diabetes the body is not able to produce any insulin at all, so this means that the person concerned is treated with insulin injections, and at the same time there is a great emphasis placed on a healthy diet and a good exercise regime.</a:t>
            </a:r>
          </a:p>
          <a:p>
            <a:pPr>
              <a:spcBef>
                <a:spcPts val="400"/>
              </a:spcBef>
              <a:defRPr>
                <a:latin typeface="Arial"/>
                <a:ea typeface="Arial"/>
                <a:cs typeface="Arial"/>
                <a:sym typeface="Arial"/>
              </a:defRPr>
            </a:pPr>
            <a:endParaRPr/>
          </a:p>
          <a:p>
            <a:pPr>
              <a:spcBef>
                <a:spcPts val="400"/>
              </a:spcBef>
              <a:defRPr>
                <a:latin typeface="Arial"/>
                <a:ea typeface="Arial"/>
                <a:cs typeface="Arial"/>
                <a:sym typeface="Arial"/>
              </a:defRPr>
            </a:pPr>
            <a:r>
              <a:t>Type 1 can develop at any age, but is usually in early childhood and roughly before the age of 40 or so.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prstGeom prst="rect">
            <a:avLst/>
          </a:prstGeom>
        </p:spPr>
        <p:txBody>
          <a:bodyPr/>
          <a:lstStyle/>
          <a:p>
            <a:endParaRPr/>
          </a:p>
        </p:txBody>
      </p:sp>
      <p:sp>
        <p:nvSpPr>
          <p:cNvPr id="155" name="Shape 155"/>
          <p:cNvSpPr>
            <a:spLocks noGrp="1"/>
          </p:cNvSpPr>
          <p:nvPr>
            <p:ph type="body" sz="quarter" idx="1"/>
          </p:nvPr>
        </p:nvSpPr>
        <p:spPr>
          <a:prstGeom prst="rect">
            <a:avLst/>
          </a:prstGeom>
        </p:spPr>
        <p:txBody>
          <a:bodyPr/>
          <a:lstStyle/>
          <a:p>
            <a:pPr>
              <a:spcBef>
                <a:spcPts val="400"/>
              </a:spcBef>
              <a:defRPr>
                <a:latin typeface="Arial"/>
                <a:ea typeface="Arial"/>
                <a:cs typeface="Arial"/>
                <a:sym typeface="Arial"/>
              </a:defRPr>
            </a:pPr>
            <a:r>
              <a:t>Type 2 is the more common kind of diabetes and accounts for 85% to 95% of all diagnosed diabetics. It develops when the body can still make a </a:t>
            </a:r>
            <a:r>
              <a:rPr i="1"/>
              <a:t>certain </a:t>
            </a:r>
            <a:r>
              <a:t>amount of insulin, but not enough, or it can be when the insulin that </a:t>
            </a:r>
            <a:r>
              <a:rPr i="1"/>
              <a:t>is</a:t>
            </a:r>
            <a:r>
              <a:t> produced does not work properly (known as insulin resistance).</a:t>
            </a:r>
          </a:p>
          <a:p>
            <a:pPr>
              <a:spcBef>
                <a:spcPts val="400"/>
              </a:spcBef>
              <a:defRPr>
                <a:latin typeface="Arial"/>
                <a:ea typeface="Arial"/>
                <a:cs typeface="Arial"/>
                <a:sym typeface="Arial"/>
              </a:defRPr>
            </a:pPr>
            <a:endParaRPr/>
          </a:p>
          <a:p>
            <a:pPr>
              <a:spcBef>
                <a:spcPts val="400"/>
              </a:spcBef>
              <a:defRPr>
                <a:latin typeface="Arial"/>
                <a:ea typeface="Arial"/>
                <a:cs typeface="Arial"/>
                <a:sym typeface="Arial"/>
              </a:defRPr>
            </a:pPr>
            <a:r>
              <a:t>This kind of diabetes generally develops in people over the age of 40, but in some populations - South Asian and black people for example, it often appears earlier from the age of about 25. </a:t>
            </a:r>
          </a:p>
          <a:p>
            <a:pPr>
              <a:spcBef>
                <a:spcPts val="400"/>
              </a:spcBef>
              <a:defRPr>
                <a:latin typeface="Arial"/>
                <a:ea typeface="Arial"/>
                <a:cs typeface="Arial"/>
                <a:sym typeface="Arial"/>
              </a:defRPr>
            </a:pPr>
            <a:endParaRPr/>
          </a:p>
          <a:p>
            <a:pPr>
              <a:spcBef>
                <a:spcPts val="400"/>
              </a:spcBef>
              <a:defRPr>
                <a:latin typeface="Arial"/>
                <a:ea typeface="Arial"/>
                <a:cs typeface="Arial"/>
                <a:sym typeface="Arial"/>
              </a:defRPr>
            </a:pPr>
            <a:r>
              <a:t>As you may have heard or read through the media, it is also becoming increasingly more common in children, adolescents and young people of all ethnicities (races) due to Western diet and lifestyle (especially obesity).</a:t>
            </a:r>
          </a:p>
          <a:p>
            <a:pPr>
              <a:spcBef>
                <a:spcPts val="400"/>
              </a:spcBef>
              <a:defRPr>
                <a:latin typeface="Arial"/>
                <a:ea typeface="Arial"/>
                <a:cs typeface="Arial"/>
                <a:sym typeface="Arial"/>
              </a:defRPr>
            </a:pPr>
            <a:endParaRPr/>
          </a:p>
          <a:p>
            <a:pPr>
              <a:spcBef>
                <a:spcPts val="400"/>
              </a:spcBef>
              <a:defRPr>
                <a:latin typeface="Arial"/>
                <a:ea typeface="Arial"/>
                <a:cs typeface="Arial"/>
                <a:sym typeface="Arial"/>
              </a:defRPr>
            </a:pPr>
            <a:r>
              <a:t>The treatment for this kind of diabetes is often through diet and increased exercise only – but can also involve medication with tablets, and ultimately -insulin injections may be necessary.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noRot="1" noChangeAspect="1"/>
          </p:cNvSpPr>
          <p:nvPr>
            <p:ph type="sldImg"/>
          </p:nvPr>
        </p:nvSpPr>
        <p:spPr>
          <a:prstGeom prst="rect">
            <a:avLst/>
          </a:prstGeom>
        </p:spPr>
        <p:txBody>
          <a:bodyPr/>
          <a:lstStyle/>
          <a:p>
            <a:endParaRPr/>
          </a:p>
        </p:txBody>
      </p:sp>
      <p:sp>
        <p:nvSpPr>
          <p:cNvPr id="161" name="Shape 161"/>
          <p:cNvSpPr>
            <a:spLocks noGrp="1"/>
          </p:cNvSpPr>
          <p:nvPr>
            <p:ph type="body" sz="quarter" idx="1"/>
          </p:nvPr>
        </p:nvSpPr>
        <p:spPr>
          <a:prstGeom prst="rect">
            <a:avLst/>
          </a:prstGeom>
        </p:spPr>
        <p:txBody>
          <a:bodyPr/>
          <a:lstStyle>
            <a:lvl1pPr>
              <a:spcBef>
                <a:spcPts val="400"/>
              </a:spcBef>
              <a:defRPr>
                <a:latin typeface="Arial"/>
                <a:ea typeface="Arial"/>
                <a:cs typeface="Arial"/>
                <a:sym typeface="Arial"/>
              </a:defRPr>
            </a:lvl1pPr>
          </a:lstStyle>
          <a:p>
            <a:r>
              <a:t>There are a number of symptoms that may signal to the doctor that you may be suffering from diabetes.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prstGeom prst="rect">
            <a:avLst/>
          </a:prstGeom>
        </p:spPr>
        <p:txBody>
          <a:bodyPr/>
          <a:lstStyle/>
          <a:p>
            <a:endParaRPr/>
          </a:p>
        </p:txBody>
      </p:sp>
      <p:sp>
        <p:nvSpPr>
          <p:cNvPr id="167" name="Shape 167"/>
          <p:cNvSpPr>
            <a:spLocks noGrp="1"/>
          </p:cNvSpPr>
          <p:nvPr>
            <p:ph type="body" sz="quarter" idx="1"/>
          </p:nvPr>
        </p:nvSpPr>
        <p:spPr>
          <a:prstGeom prst="rect">
            <a:avLst/>
          </a:prstGeom>
        </p:spPr>
        <p:txBody>
          <a:bodyPr/>
          <a:lstStyle/>
          <a:p>
            <a:pPr>
              <a:spcBef>
                <a:spcPts val="400"/>
              </a:spcBef>
              <a:defRPr>
                <a:latin typeface="Arial"/>
                <a:ea typeface="Arial"/>
                <a:cs typeface="Arial"/>
                <a:sym typeface="Arial"/>
              </a:defRPr>
            </a:pPr>
            <a:r>
              <a:t>However, the timing of the development of the symptoms differs, with Type 1 symptoms tending to be more obvious and developing much more quickly – over a period of weeks, compared with Type 2 which develop more slowly, sometimes over years and therefore are potentially less obvious.</a:t>
            </a:r>
          </a:p>
          <a:p>
            <a:pPr>
              <a:spcBef>
                <a:spcPts val="400"/>
              </a:spcBef>
              <a:defRPr>
                <a:latin typeface="Arial"/>
                <a:ea typeface="Arial"/>
                <a:cs typeface="Arial"/>
                <a:sym typeface="Arial"/>
              </a:defRPr>
            </a:pPr>
            <a:endParaRPr/>
          </a:p>
          <a:p>
            <a:pPr>
              <a:spcBef>
                <a:spcPts val="400"/>
              </a:spcBef>
              <a:defRPr>
                <a:latin typeface="Arial"/>
                <a:ea typeface="Arial"/>
                <a:cs typeface="Arial"/>
                <a:sym typeface="Arial"/>
              </a:defRPr>
            </a:pPr>
            <a:r>
              <a:t>Both kinds of diabetes respond well to treatment, once the medical team treating you have established a good regime.</a:t>
            </a:r>
          </a:p>
          <a:p>
            <a:pPr>
              <a:spcBef>
                <a:spcPts val="400"/>
              </a:spcBef>
              <a:defRPr>
                <a:latin typeface="Arial"/>
                <a:ea typeface="Arial"/>
                <a:cs typeface="Arial"/>
                <a:sym typeface="Arial"/>
              </a:defRPr>
            </a:pPr>
            <a:endParaRPr/>
          </a:p>
          <a:p>
            <a:pPr>
              <a:spcBef>
                <a:spcPts val="400"/>
              </a:spcBef>
              <a:defRPr>
                <a:latin typeface="Arial"/>
                <a:ea typeface="Arial"/>
                <a:cs typeface="Arial"/>
                <a:sym typeface="Arial"/>
              </a:defRPr>
            </a:pPr>
            <a:r>
              <a:t>The secret to the treatment working is for the diabetic patient to keep to the regime!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prstGeom prst="rect">
            <a:avLst/>
          </a:prstGeom>
        </p:spPr>
        <p:txBody>
          <a:bodyPr/>
          <a:lstStyle/>
          <a:p>
            <a:endParaRPr/>
          </a:p>
        </p:txBody>
      </p:sp>
      <p:sp>
        <p:nvSpPr>
          <p:cNvPr id="173" name="Shape 173"/>
          <p:cNvSpPr>
            <a:spLocks noGrp="1"/>
          </p:cNvSpPr>
          <p:nvPr>
            <p:ph type="body" sz="quarter" idx="1"/>
          </p:nvPr>
        </p:nvSpPr>
        <p:spPr>
          <a:prstGeom prst="rect">
            <a:avLst/>
          </a:prstGeom>
        </p:spPr>
        <p:txBody>
          <a:bodyPr/>
          <a:lstStyle>
            <a:lvl1pPr>
              <a:spcBef>
                <a:spcPts val="400"/>
              </a:spcBef>
              <a:defRPr>
                <a:latin typeface="Arial"/>
                <a:ea typeface="Arial"/>
                <a:cs typeface="Arial"/>
                <a:sym typeface="Arial"/>
              </a:defRPr>
            </a:lvl1pPr>
          </a:lstStyle>
          <a:p>
            <a:r>
              <a:t>So in simplistic terms – diabetes is about the body not making the right use of glucose which then accumulates in the blood, causing you to suffer a loss of energy. This increased blood glucose also damages the body’s tissues such as kidney damage, damage to the retina (back of the eye), damage to the nerves and blood vessels, and it increases the risk of heart attacks and strokes.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8" name="Title Text"/>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9"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90"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91" name="Slide Number"/>
          <p:cNvSpPr txBox="1">
            <a:spLocks noGrp="1"/>
          </p:cNvSpPr>
          <p:nvPr>
            <p:ph type="sldNum" sz="quarter" idx="2"/>
          </p:nvPr>
        </p:nvSpPr>
        <p:spPr>
          <a:xfrm>
            <a:off x="8413144" y="6406785"/>
            <a:ext cx="273657" cy="26425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8"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99" name="Body Level One…"/>
          <p:cNvSpPr txBox="1">
            <a:spLocks noGrp="1"/>
          </p:cNvSpPr>
          <p:nvPr>
            <p:ph type="body" idx="1"/>
          </p:nvPr>
        </p:nvSpPr>
        <p:spPr>
          <a:xfrm>
            <a:off x="457200" y="1600200"/>
            <a:ext cx="8229600" cy="4525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0" name="Slide Number"/>
          <p:cNvSpPr txBox="1">
            <a:spLocks noGrp="1"/>
          </p:cNvSpPr>
          <p:nvPr>
            <p:ph type="sldNum" sz="quarter" idx="2"/>
          </p:nvPr>
        </p:nvSpPr>
        <p:spPr>
          <a:xfrm>
            <a:off x="8413144" y="6406785"/>
            <a:ext cx="273657" cy="26425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7" name="Title Text"/>
          <p:cNvSpPr txBox="1">
            <a:spLocks noGrp="1"/>
          </p:cNvSpPr>
          <p:nvPr>
            <p:ph type="title"/>
          </p:nvPr>
        </p:nvSpPr>
        <p:spPr>
          <a:xfrm>
            <a:off x="6629400" y="274638"/>
            <a:ext cx="2057400" cy="5851526"/>
          </a:xfrm>
          <a:prstGeom prst="rect">
            <a:avLst/>
          </a:prstGeom>
        </p:spPr>
        <p:txBody>
          <a:bodyPr/>
          <a:lstStyle/>
          <a:p>
            <a:r>
              <a:t>Title Text</a:t>
            </a:r>
          </a:p>
        </p:txBody>
      </p:sp>
      <p:sp>
        <p:nvSpPr>
          <p:cNvPr id="108" name="Body Level One…"/>
          <p:cNvSpPr txBox="1">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xfrm>
            <a:off x="8413144" y="6406785"/>
            <a:ext cx="273657" cy="26425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pic>
        <p:nvPicPr>
          <p:cNvPr id="18" name="Picture 13" descr="Picture 13"/>
          <p:cNvPicPr>
            <a:picLocks noChangeAspect="1"/>
          </p:cNvPicPr>
          <p:nvPr/>
        </p:nvPicPr>
        <p:blipFill>
          <a:blip r:embed="rId2"/>
          <a:stretch>
            <a:fillRect/>
          </a:stretch>
        </p:blipFill>
        <p:spPr>
          <a:xfrm>
            <a:off x="7668344" y="5946816"/>
            <a:ext cx="1382041" cy="774659"/>
          </a:xfrm>
          <a:prstGeom prst="rect">
            <a:avLst/>
          </a:prstGeom>
          <a:ln w="12700">
            <a:miter lim="400000"/>
          </a:ln>
        </p:spPr>
      </p:pic>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6"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27" name="Body Level One…"/>
          <p:cNvSpPr txBox="1">
            <a:spLocks noGrp="1"/>
          </p:cNvSpPr>
          <p:nvPr>
            <p:ph type="body" idx="1"/>
          </p:nvPr>
        </p:nvSpPr>
        <p:spPr>
          <a:xfrm>
            <a:off x="457200" y="1600200"/>
            <a:ext cx="8229600" cy="4525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8" name="Slide Number"/>
          <p:cNvSpPr txBox="1">
            <a:spLocks noGrp="1"/>
          </p:cNvSpPr>
          <p:nvPr>
            <p:ph type="sldNum" sz="quarter" idx="2"/>
          </p:nvPr>
        </p:nvSpPr>
        <p:spPr>
          <a:xfrm>
            <a:off x="8413144" y="6406785"/>
            <a:ext cx="273657" cy="26425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5" name="Title Text"/>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6"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7" name="Slide Number"/>
          <p:cNvSpPr txBox="1">
            <a:spLocks noGrp="1"/>
          </p:cNvSpPr>
          <p:nvPr>
            <p:ph type="sldNum" sz="quarter" idx="2"/>
          </p:nvPr>
        </p:nvSpPr>
        <p:spPr>
          <a:xfrm>
            <a:off x="8413144" y="6406785"/>
            <a:ext cx="273657" cy="26425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4"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45"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6" name="Slide Number"/>
          <p:cNvSpPr txBox="1">
            <a:spLocks noGrp="1"/>
          </p:cNvSpPr>
          <p:nvPr>
            <p:ph type="sldNum" sz="quarter" idx="2"/>
          </p:nvPr>
        </p:nvSpPr>
        <p:spPr>
          <a:xfrm>
            <a:off x="8413144" y="6406785"/>
            <a:ext cx="273657" cy="26425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3"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54"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5"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6" name="Slide Number"/>
          <p:cNvSpPr txBox="1">
            <a:spLocks noGrp="1"/>
          </p:cNvSpPr>
          <p:nvPr>
            <p:ph type="sldNum" sz="quarter" idx="2"/>
          </p:nvPr>
        </p:nvSpPr>
        <p:spPr>
          <a:xfrm>
            <a:off x="8413144" y="6406785"/>
            <a:ext cx="273657" cy="26425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3"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64" name="Slide Number"/>
          <p:cNvSpPr txBox="1">
            <a:spLocks noGrp="1"/>
          </p:cNvSpPr>
          <p:nvPr>
            <p:ph type="sldNum" sz="quarter" idx="2"/>
          </p:nvPr>
        </p:nvSpPr>
        <p:spPr>
          <a:xfrm>
            <a:off x="8413144" y="6406785"/>
            <a:ext cx="273657" cy="26425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1" name="Slide Number"/>
          <p:cNvSpPr txBox="1">
            <a:spLocks noGrp="1"/>
          </p:cNvSpPr>
          <p:nvPr>
            <p:ph type="sldNum" sz="quarter" idx="2"/>
          </p:nvPr>
        </p:nvSpPr>
        <p:spPr>
          <a:xfrm>
            <a:off x="8413144" y="6406785"/>
            <a:ext cx="273657" cy="26425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8" name="Title Text"/>
          <p:cNvSpPr txBox="1">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9"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0"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81" name="Slide Number"/>
          <p:cNvSpPr txBox="1">
            <a:spLocks noGrp="1"/>
          </p:cNvSpPr>
          <p:nvPr>
            <p:ph type="sldNum" sz="quarter" idx="2"/>
          </p:nvPr>
        </p:nvSpPr>
        <p:spPr>
          <a:xfrm>
            <a:off x="8413144" y="6406785"/>
            <a:ext cx="273657" cy="264255"/>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92074"/>
            <a:ext cx="8229600" cy="15081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 Box 2"/>
          <p:cNvSpPr txBox="1"/>
          <p:nvPr/>
        </p:nvSpPr>
        <p:spPr>
          <a:xfrm>
            <a:off x="457200" y="274638"/>
            <a:ext cx="8229600"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a:lnSpc>
                <a:spcPct val="90000"/>
              </a:lnSpc>
              <a:spcBef>
                <a:spcPts val="600"/>
              </a:spcBef>
              <a:defRPr sz="3200" b="1">
                <a:solidFill>
                  <a:srgbClr val="002060"/>
                </a:solidFill>
              </a:defRPr>
            </a:lvl1pPr>
          </a:lstStyle>
          <a:p>
            <a:r>
              <a:t>DDRC Healthcare – Diabetes &amp; Diving</a:t>
            </a:r>
          </a:p>
        </p:txBody>
      </p:sp>
      <p:grpSp>
        <p:nvGrpSpPr>
          <p:cNvPr id="121" name="Picture 2"/>
          <p:cNvGrpSpPr/>
          <p:nvPr/>
        </p:nvGrpSpPr>
        <p:grpSpPr>
          <a:xfrm>
            <a:off x="0" y="2522914"/>
            <a:ext cx="4860033" cy="3287465"/>
            <a:chOff x="0" y="0"/>
            <a:chExt cx="4860032" cy="3287464"/>
          </a:xfrm>
        </p:grpSpPr>
        <p:sp>
          <p:nvSpPr>
            <p:cNvPr id="119" name="Rectangle"/>
            <p:cNvSpPr/>
            <p:nvPr/>
          </p:nvSpPr>
          <p:spPr>
            <a:xfrm>
              <a:off x="0" y="0"/>
              <a:ext cx="4860033" cy="3287465"/>
            </a:xfrm>
            <a:prstGeom prst="rect">
              <a:avLst/>
            </a:prstGeom>
            <a:solidFill>
              <a:schemeClr val="accent1"/>
            </a:solidFill>
            <a:ln w="12700" cap="flat">
              <a:noFill/>
              <a:miter lim="400000"/>
            </a:ln>
            <a:effectLst/>
          </p:spPr>
          <p:txBody>
            <a:bodyPr wrap="square" lIns="45719" tIns="45719" rIns="45719" bIns="45719" numCol="1" anchor="ctr">
              <a:noAutofit/>
            </a:bodyPr>
            <a:lstStyle/>
            <a:p>
              <a:endParaRPr/>
            </a:p>
          </p:txBody>
        </p:sp>
        <p:pic>
          <p:nvPicPr>
            <p:cNvPr id="120" name="image2.jpeg" descr="image2.jpeg"/>
            <p:cNvPicPr>
              <a:picLocks noChangeAspect="1"/>
            </p:cNvPicPr>
            <p:nvPr/>
          </p:nvPicPr>
          <p:blipFill>
            <a:blip r:embed="rId3"/>
            <a:stretch>
              <a:fillRect/>
            </a:stretch>
          </p:blipFill>
          <p:spPr>
            <a:xfrm>
              <a:off x="0" y="0"/>
              <a:ext cx="4860033" cy="3287465"/>
            </a:xfrm>
            <a:prstGeom prst="rect">
              <a:avLst/>
            </a:prstGeom>
            <a:ln w="12700" cap="flat">
              <a:noFill/>
              <a:miter lim="400000"/>
            </a:ln>
            <a:effectLst>
              <a:outerShdw dist="35921" dir="2700000" rotWithShape="0">
                <a:srgbClr val="EEECE1"/>
              </a:outerShdw>
            </a:effectLst>
          </p:spPr>
        </p:pic>
      </p:grpSp>
      <p:sp>
        <p:nvSpPr>
          <p:cNvPr id="122" name="Text Box 3"/>
          <p:cNvSpPr txBox="1"/>
          <p:nvPr/>
        </p:nvSpPr>
        <p:spPr>
          <a:xfrm>
            <a:off x="4572000" y="2337353"/>
            <a:ext cx="4283968" cy="34931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500"/>
              </a:spcBef>
              <a:defRPr sz="2400" b="1">
                <a:solidFill>
                  <a:srgbClr val="002060"/>
                </a:solidFill>
              </a:defRPr>
            </a:pPr>
            <a:r>
              <a:t>Compiled by the </a:t>
            </a:r>
          </a:p>
          <a:p>
            <a:pPr algn="ctr">
              <a:spcBef>
                <a:spcPts val="500"/>
              </a:spcBef>
              <a:defRPr sz="2400" b="1">
                <a:solidFill>
                  <a:srgbClr val="002060"/>
                </a:solidFill>
              </a:defRPr>
            </a:pPr>
            <a:r>
              <a:t>DDRC Healthcare </a:t>
            </a:r>
          </a:p>
          <a:p>
            <a:pPr algn="ctr">
              <a:spcBef>
                <a:spcPts val="500"/>
              </a:spcBef>
              <a:defRPr sz="2400" b="1">
                <a:solidFill>
                  <a:srgbClr val="002060"/>
                </a:solidFill>
              </a:defRPr>
            </a:pPr>
            <a:r>
              <a:t>research team </a:t>
            </a:r>
          </a:p>
          <a:p>
            <a:pPr algn="ctr">
              <a:spcBef>
                <a:spcPts val="400"/>
              </a:spcBef>
              <a:defRPr b="1">
                <a:solidFill>
                  <a:srgbClr val="002060"/>
                </a:solidFill>
              </a:defRPr>
            </a:pPr>
            <a:endParaRPr/>
          </a:p>
          <a:p>
            <a:pPr algn="ctr">
              <a:spcBef>
                <a:spcPts val="400"/>
              </a:spcBef>
              <a:defRPr b="1">
                <a:solidFill>
                  <a:srgbClr val="002060"/>
                </a:solidFill>
              </a:defRPr>
            </a:pPr>
            <a:r>
              <a:t>www.ddrc.org</a:t>
            </a:r>
          </a:p>
          <a:p>
            <a:pPr algn="ctr">
              <a:spcBef>
                <a:spcPts val="400"/>
              </a:spcBef>
              <a:defRPr b="1">
                <a:solidFill>
                  <a:srgbClr val="002060"/>
                </a:solidFill>
              </a:defRPr>
            </a:pPr>
            <a:endParaRPr/>
          </a:p>
          <a:p>
            <a:pPr algn="ctr">
              <a:spcBef>
                <a:spcPts val="400"/>
              </a:spcBef>
              <a:defRPr b="1">
                <a:solidFill>
                  <a:srgbClr val="002060"/>
                </a:solidFill>
              </a:defRPr>
            </a:pPr>
            <a:r>
              <a:t>info@ddrc.org</a:t>
            </a:r>
          </a:p>
          <a:p>
            <a:pPr algn="ctr">
              <a:spcBef>
                <a:spcPts val="400"/>
              </a:spcBef>
              <a:defRPr b="1">
                <a:solidFill>
                  <a:srgbClr val="002060"/>
                </a:solidFill>
              </a:defRPr>
            </a:pPr>
            <a:endParaRPr/>
          </a:p>
          <a:p>
            <a:pPr algn="ctr">
              <a:spcBef>
                <a:spcPts val="400"/>
              </a:spcBef>
              <a:defRPr b="1">
                <a:solidFill>
                  <a:srgbClr val="002060"/>
                </a:solidFill>
              </a:defRPr>
            </a:pPr>
            <a:r>
              <a:t>facebook and twitter - @DDRCPlymouth</a:t>
            </a:r>
          </a:p>
        </p:txBody>
      </p:sp>
      <p:pic>
        <p:nvPicPr>
          <p:cNvPr id="123" name="Picture 13" descr="Picture 13"/>
          <p:cNvPicPr>
            <a:picLocks noChangeAspect="1"/>
          </p:cNvPicPr>
          <p:nvPr/>
        </p:nvPicPr>
        <p:blipFill>
          <a:blip r:embed="rId4"/>
          <a:stretch>
            <a:fillRect/>
          </a:stretch>
        </p:blipFill>
        <p:spPr>
          <a:xfrm>
            <a:off x="7668344" y="5946816"/>
            <a:ext cx="1382041" cy="77465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Box 3"/>
          <p:cNvSpPr txBox="1"/>
          <p:nvPr/>
        </p:nvSpPr>
        <p:spPr>
          <a:xfrm>
            <a:off x="611559" y="260647"/>
            <a:ext cx="7488834" cy="6098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3600" b="1">
                <a:solidFill>
                  <a:srgbClr val="002060"/>
                </a:solidFill>
              </a:defRPr>
            </a:lvl1pPr>
          </a:lstStyle>
          <a:p>
            <a:r>
              <a:t>Diabetes and diving</a:t>
            </a:r>
          </a:p>
        </p:txBody>
      </p:sp>
      <p:sp>
        <p:nvSpPr>
          <p:cNvPr id="176" name="Rectangle 2"/>
          <p:cNvSpPr txBox="1"/>
          <p:nvPr/>
        </p:nvSpPr>
        <p:spPr>
          <a:xfrm>
            <a:off x="543677" y="2348880"/>
            <a:ext cx="8559953" cy="31548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600">
                <a:solidFill>
                  <a:srgbClr val="002060"/>
                </a:solidFill>
              </a:defRPr>
            </a:pPr>
            <a:endParaRPr/>
          </a:p>
          <a:p>
            <a:pPr marL="342900" indent="-342900">
              <a:buSzPct val="100000"/>
              <a:buFont typeface="Arial"/>
              <a:buChar char="•"/>
              <a:defRPr sz="2400">
                <a:solidFill>
                  <a:srgbClr val="002060"/>
                </a:solidFill>
              </a:defRPr>
            </a:pPr>
            <a:r>
              <a:t>The aim of treatment is to normalise elevated blood sugar</a:t>
            </a:r>
          </a:p>
          <a:p>
            <a:pPr>
              <a:defRPr sz="2400">
                <a:solidFill>
                  <a:srgbClr val="002060"/>
                </a:solidFill>
              </a:defRPr>
            </a:pPr>
            <a:r>
              <a:t> </a:t>
            </a:r>
          </a:p>
          <a:p>
            <a:pPr marL="342900" indent="-342900">
              <a:buSzPct val="100000"/>
              <a:buFont typeface="Arial"/>
              <a:buChar char="•"/>
              <a:defRPr sz="2400">
                <a:solidFill>
                  <a:srgbClr val="002060"/>
                </a:solidFill>
              </a:defRPr>
            </a:pPr>
            <a:r>
              <a:t>BUT: Some treatments have the potential side effect of decreasing the blood sugar too much</a:t>
            </a:r>
          </a:p>
          <a:p>
            <a:pPr>
              <a:defRPr sz="2400">
                <a:solidFill>
                  <a:srgbClr val="002060"/>
                </a:solidFill>
              </a:defRPr>
            </a:pPr>
            <a:endParaRPr/>
          </a:p>
          <a:p>
            <a:pPr marL="342900" indent="-342900">
              <a:buSzPct val="100000"/>
              <a:buFont typeface="Arial"/>
              <a:buChar char="•"/>
              <a:defRPr sz="2400">
                <a:solidFill>
                  <a:srgbClr val="002060"/>
                </a:solidFill>
              </a:defRPr>
            </a:pPr>
            <a:r>
              <a:t>This can cause… confusion, slurred speech, visual problems, seizures, decreased consciousness and ultimately coma. </a:t>
            </a:r>
          </a:p>
        </p:txBody>
      </p:sp>
      <p:sp>
        <p:nvSpPr>
          <p:cNvPr id="177" name="TextBox 4"/>
          <p:cNvSpPr txBox="1"/>
          <p:nvPr/>
        </p:nvSpPr>
        <p:spPr>
          <a:xfrm>
            <a:off x="2906572" y="1443698"/>
            <a:ext cx="3036452" cy="486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800">
                <a:solidFill>
                  <a:srgbClr val="002060"/>
                </a:solidFill>
              </a:defRPr>
            </a:lvl1pPr>
          </a:lstStyle>
          <a:p>
            <a:r>
              <a:t>Treating diabetes?</a:t>
            </a:r>
          </a:p>
        </p:txBody>
      </p:sp>
    </p:spTree>
  </p:cSld>
  <p:clrMapOvr>
    <a:masterClrMapping/>
  </p:clrMapOvr>
  <mc:AlternateContent xmlns:mc="http://schemas.openxmlformats.org/markup-compatibility/2006" xmlns:p14="http://schemas.microsoft.com/office/powerpoint/2010/main">
    <mc:Choice Requires="p14">
      <p:transition spd="slow" p14:dur="1200">
        <p:circle/>
      </p:transition>
    </mc:Choice>
    <mc:Fallback xmlns="" xmlns:m="http://schemas.openxmlformats.org/officeDocument/2006/math" xmlns:a14="http://schemas.microsoft.com/office/drawing/2010/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Box 3"/>
          <p:cNvSpPr txBox="1"/>
          <p:nvPr/>
        </p:nvSpPr>
        <p:spPr>
          <a:xfrm>
            <a:off x="611559" y="260647"/>
            <a:ext cx="7488834" cy="6098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3600" b="1">
                <a:solidFill>
                  <a:srgbClr val="002060"/>
                </a:solidFill>
              </a:defRPr>
            </a:lvl1pPr>
          </a:lstStyle>
          <a:p>
            <a:r>
              <a:t>Diabetes and diving</a:t>
            </a:r>
          </a:p>
        </p:txBody>
      </p:sp>
      <p:sp>
        <p:nvSpPr>
          <p:cNvPr id="182" name="Rectangle 2"/>
          <p:cNvSpPr txBox="1"/>
          <p:nvPr/>
        </p:nvSpPr>
        <p:spPr>
          <a:xfrm>
            <a:off x="580055" y="2060848"/>
            <a:ext cx="7983889" cy="41708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2900" indent="-342900">
              <a:buSzPct val="100000"/>
              <a:buFont typeface="Arial"/>
              <a:buChar char="•"/>
              <a:defRPr sz="2400">
                <a:solidFill>
                  <a:srgbClr val="002060"/>
                </a:solidFill>
              </a:defRPr>
            </a:pPr>
            <a:r>
              <a:t>Why is it important for divers to understand the basics of diabetes if there is a diver with diabetes in the club/school?</a:t>
            </a:r>
          </a:p>
          <a:p>
            <a:pPr>
              <a:defRPr sz="1200">
                <a:solidFill>
                  <a:srgbClr val="002060"/>
                </a:solidFill>
              </a:defRPr>
            </a:pPr>
            <a:endParaRPr/>
          </a:p>
          <a:p>
            <a:pPr marL="342900" indent="-342900">
              <a:buSzPct val="100000"/>
              <a:buFont typeface="Arial"/>
              <a:buChar char="•"/>
              <a:defRPr sz="2400">
                <a:solidFill>
                  <a:srgbClr val="002060"/>
                </a:solidFill>
              </a:defRPr>
            </a:pPr>
            <a:r>
              <a:t>Someone with diabetes may suffer from a “hypo” (hypoglycemia) and needs this to be recognised and acted upon</a:t>
            </a:r>
          </a:p>
          <a:p>
            <a:pPr>
              <a:defRPr sz="1200">
                <a:solidFill>
                  <a:srgbClr val="002060"/>
                </a:solidFill>
              </a:defRPr>
            </a:pPr>
            <a:endParaRPr/>
          </a:p>
          <a:p>
            <a:pPr marL="342900" indent="-342900">
              <a:buSzPct val="100000"/>
              <a:buFont typeface="Arial"/>
              <a:buChar char="•"/>
              <a:defRPr sz="2400">
                <a:solidFill>
                  <a:srgbClr val="002060"/>
                </a:solidFill>
              </a:defRPr>
            </a:pPr>
            <a:r>
              <a:t>What is a hypo?</a:t>
            </a:r>
          </a:p>
          <a:p>
            <a:pPr>
              <a:defRPr sz="1200">
                <a:solidFill>
                  <a:srgbClr val="002060"/>
                </a:solidFill>
              </a:defRPr>
            </a:pPr>
            <a:endParaRPr/>
          </a:p>
          <a:p>
            <a:pPr marL="342900" indent="-342900">
              <a:buSzPct val="100000"/>
              <a:buFont typeface="Arial"/>
              <a:buChar char="•"/>
              <a:defRPr sz="2400">
                <a:solidFill>
                  <a:srgbClr val="002060"/>
                </a:solidFill>
              </a:defRPr>
            </a:pPr>
            <a:r>
              <a:t>A hypo is when blood sugar levels fall too low. This may be caused by too much medication, too little food, concurrent illness or diving itself</a:t>
            </a:r>
          </a:p>
        </p:txBody>
      </p:sp>
      <p:sp>
        <p:nvSpPr>
          <p:cNvPr id="183" name="TextBox 4"/>
          <p:cNvSpPr txBox="1"/>
          <p:nvPr/>
        </p:nvSpPr>
        <p:spPr>
          <a:xfrm>
            <a:off x="2906572" y="1443698"/>
            <a:ext cx="3464457" cy="486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800">
                <a:solidFill>
                  <a:srgbClr val="002060"/>
                </a:solidFill>
              </a:defRPr>
            </a:lvl1pPr>
          </a:lstStyle>
          <a:p>
            <a:r>
              <a:t>Diving with diabetes?</a:t>
            </a:r>
          </a:p>
        </p:txBody>
      </p:sp>
    </p:spTree>
  </p:cSld>
  <p:clrMapOvr>
    <a:masterClrMapping/>
  </p:clrMapOvr>
  <mc:AlternateContent xmlns:mc="http://schemas.openxmlformats.org/markup-compatibility/2006" xmlns:p14="http://schemas.microsoft.com/office/powerpoint/2010/main">
    <mc:Choice Requires="p14">
      <p:transition spd="slow" p14:dur="1200">
        <p:circle/>
      </p:transition>
    </mc:Choice>
    <mc:Fallback xmlns="" xmlns:m="http://schemas.openxmlformats.org/officeDocument/2006/math" xmlns:a14="http://schemas.microsoft.com/office/drawing/2010/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Box 3"/>
          <p:cNvSpPr txBox="1"/>
          <p:nvPr/>
        </p:nvSpPr>
        <p:spPr>
          <a:xfrm>
            <a:off x="611559" y="260647"/>
            <a:ext cx="7488834" cy="6098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3600" b="1">
                <a:solidFill>
                  <a:srgbClr val="002060"/>
                </a:solidFill>
              </a:defRPr>
            </a:lvl1pPr>
          </a:lstStyle>
          <a:p>
            <a:r>
              <a:t>Diabetes and diving</a:t>
            </a:r>
          </a:p>
        </p:txBody>
      </p:sp>
      <p:sp>
        <p:nvSpPr>
          <p:cNvPr id="188" name="Rectangle 2"/>
          <p:cNvSpPr txBox="1"/>
          <p:nvPr/>
        </p:nvSpPr>
        <p:spPr>
          <a:xfrm>
            <a:off x="652143" y="2276872"/>
            <a:ext cx="8093496" cy="36772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400">
                <a:solidFill>
                  <a:srgbClr val="002060"/>
                </a:solidFill>
              </a:defRPr>
            </a:pPr>
            <a:r>
              <a:t>                    What are the symptoms of a hypo?</a:t>
            </a:r>
          </a:p>
          <a:p>
            <a:pPr>
              <a:defRPr sz="2400">
                <a:solidFill>
                  <a:srgbClr val="002060"/>
                </a:solidFill>
              </a:defRPr>
            </a:pPr>
            <a:r>
              <a:t>      </a:t>
            </a:r>
          </a:p>
          <a:p>
            <a:pPr marL="342900" indent="-342900">
              <a:buSzPct val="100000"/>
              <a:buFont typeface="Arial"/>
              <a:buChar char="•"/>
              <a:defRPr sz="2400">
                <a:solidFill>
                  <a:srgbClr val="002060"/>
                </a:solidFill>
              </a:defRPr>
            </a:pPr>
            <a:r>
              <a:t>Symptoms vary from one person to another</a:t>
            </a:r>
          </a:p>
          <a:p>
            <a:pPr>
              <a:defRPr sz="1200">
                <a:solidFill>
                  <a:srgbClr val="002060"/>
                </a:solidFill>
              </a:defRPr>
            </a:pPr>
            <a:endParaRPr/>
          </a:p>
          <a:p>
            <a:pPr marL="342900" indent="-342900">
              <a:buSzPct val="100000"/>
              <a:buFont typeface="Arial"/>
              <a:buChar char="•"/>
              <a:defRPr sz="2400">
                <a:solidFill>
                  <a:srgbClr val="002060"/>
                </a:solidFill>
              </a:defRPr>
            </a:pPr>
            <a:r>
              <a:t>Diabetics who dive, and their buddy, should  be able to recognise these symptoms when they are happening:</a:t>
            </a:r>
          </a:p>
          <a:p>
            <a:pPr>
              <a:defRPr sz="1200">
                <a:solidFill>
                  <a:srgbClr val="002060"/>
                </a:solidFill>
              </a:defRPr>
            </a:pPr>
            <a:endParaRPr/>
          </a:p>
          <a:p>
            <a:pPr marL="1257300" lvl="2" indent="-342900">
              <a:buSzPct val="100000"/>
              <a:buFont typeface="Arial"/>
              <a:buChar char="•"/>
              <a:defRPr sz="2000">
                <a:solidFill>
                  <a:srgbClr val="002060"/>
                </a:solidFill>
              </a:defRPr>
            </a:pPr>
            <a:r>
              <a:t>Feeling tired, confused, anxious, and/or moody</a:t>
            </a:r>
          </a:p>
          <a:p>
            <a:pPr marL="1257300" lvl="2" indent="-342900">
              <a:buSzPct val="100000"/>
              <a:buFont typeface="Arial"/>
              <a:buChar char="•"/>
              <a:defRPr sz="2000">
                <a:solidFill>
                  <a:srgbClr val="002060"/>
                </a:solidFill>
              </a:defRPr>
            </a:pPr>
            <a:r>
              <a:t>Heart beating quickly, fuzzy vision, feeling hot &amp; sticky</a:t>
            </a:r>
          </a:p>
          <a:p>
            <a:pPr marL="1257300" lvl="2" indent="-342900">
              <a:buSzPct val="100000"/>
              <a:buFont typeface="Arial"/>
              <a:buChar char="•"/>
              <a:defRPr sz="2000">
                <a:solidFill>
                  <a:srgbClr val="002060"/>
                </a:solidFill>
              </a:defRPr>
            </a:pPr>
            <a:r>
              <a:t>Tingling lips, feeling weak and shaky</a:t>
            </a:r>
          </a:p>
          <a:p>
            <a:pPr marL="1257300" lvl="2" indent="-342900">
              <a:buSzPct val="100000"/>
              <a:buFont typeface="Arial"/>
              <a:buChar char="•"/>
              <a:defRPr sz="2000">
                <a:solidFill>
                  <a:srgbClr val="002060"/>
                </a:solidFill>
              </a:defRPr>
            </a:pPr>
            <a:r>
              <a:t>Looking pale</a:t>
            </a:r>
          </a:p>
          <a:p>
            <a:pPr marL="1257300" lvl="2" indent="-342900">
              <a:buSzPct val="100000"/>
              <a:buFont typeface="Arial"/>
              <a:buChar char="•"/>
              <a:defRPr sz="2000">
                <a:solidFill>
                  <a:srgbClr val="002060"/>
                </a:solidFill>
              </a:defRPr>
            </a:pPr>
            <a:r>
              <a:t>Feeling hungry</a:t>
            </a:r>
          </a:p>
        </p:txBody>
      </p:sp>
      <p:sp>
        <p:nvSpPr>
          <p:cNvPr id="189" name="TextBox 4"/>
          <p:cNvSpPr txBox="1"/>
          <p:nvPr/>
        </p:nvSpPr>
        <p:spPr>
          <a:xfrm>
            <a:off x="2906572" y="1443698"/>
            <a:ext cx="3464457" cy="486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800">
                <a:solidFill>
                  <a:srgbClr val="002060"/>
                </a:solidFill>
              </a:defRPr>
            </a:lvl1pPr>
          </a:lstStyle>
          <a:p>
            <a:r>
              <a:t>Diving with diabetes?</a:t>
            </a:r>
          </a:p>
        </p:txBody>
      </p:sp>
    </p:spTree>
  </p:cSld>
  <p:clrMapOvr>
    <a:masterClrMapping/>
  </p:clrMapOvr>
  <mc:AlternateContent xmlns:mc="http://schemas.openxmlformats.org/markup-compatibility/2006" xmlns:p14="http://schemas.microsoft.com/office/powerpoint/2010/main">
    <mc:Choice Requires="p14">
      <p:transition spd="slow" p14:dur="1200">
        <p:circle/>
      </p:transition>
    </mc:Choice>
    <mc:Fallback xmlns="" xmlns:m="http://schemas.openxmlformats.org/officeDocument/2006/math" xmlns:a14="http://schemas.microsoft.com/office/drawing/2010/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extBox 3"/>
          <p:cNvSpPr txBox="1"/>
          <p:nvPr/>
        </p:nvSpPr>
        <p:spPr>
          <a:xfrm>
            <a:off x="611559" y="260647"/>
            <a:ext cx="7488834" cy="6098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3600" b="1">
                <a:solidFill>
                  <a:srgbClr val="002060"/>
                </a:solidFill>
              </a:defRPr>
            </a:lvl1pPr>
          </a:lstStyle>
          <a:p>
            <a:r>
              <a:t>Diabetes and diving</a:t>
            </a:r>
          </a:p>
        </p:txBody>
      </p:sp>
      <p:sp>
        <p:nvSpPr>
          <p:cNvPr id="194" name="TextBox 2"/>
          <p:cNvSpPr txBox="1"/>
          <p:nvPr/>
        </p:nvSpPr>
        <p:spPr>
          <a:xfrm>
            <a:off x="2906572" y="1443698"/>
            <a:ext cx="3464457" cy="486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800">
                <a:solidFill>
                  <a:srgbClr val="002060"/>
                </a:solidFill>
              </a:defRPr>
            </a:lvl1pPr>
          </a:lstStyle>
          <a:p>
            <a:r>
              <a:t>Diving with diabetes?</a:t>
            </a:r>
          </a:p>
        </p:txBody>
      </p:sp>
      <p:sp>
        <p:nvSpPr>
          <p:cNvPr id="195" name="Rectangle 4"/>
          <p:cNvSpPr txBox="1"/>
          <p:nvPr/>
        </p:nvSpPr>
        <p:spPr>
          <a:xfrm>
            <a:off x="222762" y="2132856"/>
            <a:ext cx="8910992" cy="43486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2900" indent="-342900">
              <a:buSzPct val="100000"/>
              <a:buFont typeface="Arial"/>
              <a:buChar char="•"/>
              <a:defRPr sz="2400">
                <a:solidFill>
                  <a:srgbClr val="002060"/>
                </a:solidFill>
              </a:defRPr>
            </a:pPr>
            <a:r>
              <a:t>There has been much debate and research over the years as to whether divers with diabetes should be allowed to dive</a:t>
            </a:r>
          </a:p>
          <a:p>
            <a:pPr>
              <a:defRPr sz="1200">
                <a:solidFill>
                  <a:srgbClr val="002060"/>
                </a:solidFill>
              </a:defRPr>
            </a:pPr>
            <a:endParaRPr/>
          </a:p>
          <a:p>
            <a:pPr marL="342900" indent="-342900">
              <a:buSzPct val="100000"/>
              <a:buFont typeface="Arial"/>
              <a:buChar char="•"/>
              <a:defRPr sz="2400">
                <a:solidFill>
                  <a:srgbClr val="002060"/>
                </a:solidFill>
              </a:defRPr>
            </a:pPr>
            <a:r>
              <a:t>In 2005 a major workshop in the USA with 50 clinicians from 7 countries set guidelines that were agreed by all present</a:t>
            </a:r>
          </a:p>
          <a:p>
            <a:pPr>
              <a:defRPr sz="1200">
                <a:solidFill>
                  <a:srgbClr val="002060"/>
                </a:solidFill>
              </a:defRPr>
            </a:pPr>
            <a:endParaRPr/>
          </a:p>
          <a:p>
            <a:pPr marL="342900" indent="-342900">
              <a:buSzPct val="100000"/>
              <a:buFont typeface="Arial"/>
              <a:buChar char="•"/>
              <a:defRPr sz="2400">
                <a:solidFill>
                  <a:srgbClr val="002060"/>
                </a:solidFill>
              </a:defRPr>
            </a:pPr>
            <a:r>
              <a:t>Since then research has continued to study divers with diabetes </a:t>
            </a:r>
          </a:p>
          <a:p>
            <a:pPr>
              <a:defRPr sz="1200">
                <a:solidFill>
                  <a:srgbClr val="002060"/>
                </a:solidFill>
              </a:defRPr>
            </a:pPr>
            <a:endParaRPr/>
          </a:p>
          <a:p>
            <a:pPr marL="342900" indent="-342900">
              <a:buSzPct val="100000"/>
              <a:buFont typeface="Arial"/>
              <a:buChar char="•"/>
              <a:defRPr sz="2400">
                <a:solidFill>
                  <a:srgbClr val="002060"/>
                </a:solidFill>
              </a:defRPr>
            </a:pPr>
            <a:r>
              <a:t>The best information can be found at the UK Diving Medical Committee (UKDMC) and DDRC Healthcare websites</a:t>
            </a:r>
          </a:p>
          <a:p>
            <a:pPr marL="342900" indent="-342900">
              <a:buSzPct val="100000"/>
              <a:buFont typeface="Arial"/>
              <a:buChar char="•"/>
              <a:defRPr sz="1200">
                <a:solidFill>
                  <a:srgbClr val="002060"/>
                </a:solidFill>
              </a:defRPr>
            </a:pPr>
            <a:endParaRPr/>
          </a:p>
          <a:p>
            <a:pPr>
              <a:defRPr sz="2400">
                <a:solidFill>
                  <a:srgbClr val="002060"/>
                </a:solidFill>
              </a:defRPr>
            </a:pPr>
            <a:endParaRPr/>
          </a:p>
        </p:txBody>
      </p:sp>
    </p:spTree>
  </p:cSld>
  <p:clrMapOvr>
    <a:masterClrMapping/>
  </p:clrMapOvr>
  <mc:AlternateContent xmlns:mc="http://schemas.openxmlformats.org/markup-compatibility/2006" xmlns:p14="http://schemas.microsoft.com/office/powerpoint/2010/main">
    <mc:Choice Requires="p14">
      <p:transition spd="slow" p14:dur="1200">
        <p:circle/>
      </p:transition>
    </mc:Choice>
    <mc:Fallback xmlns="" xmlns:m="http://schemas.openxmlformats.org/officeDocument/2006/math" xmlns:a14="http://schemas.microsoft.com/office/drawing/2010/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Box 3"/>
          <p:cNvSpPr txBox="1"/>
          <p:nvPr/>
        </p:nvSpPr>
        <p:spPr>
          <a:xfrm>
            <a:off x="611559" y="260647"/>
            <a:ext cx="7488834" cy="6098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3600" b="1">
                <a:solidFill>
                  <a:srgbClr val="002060"/>
                </a:solidFill>
              </a:defRPr>
            </a:lvl1pPr>
          </a:lstStyle>
          <a:p>
            <a:r>
              <a:t>Diabetes and diving</a:t>
            </a:r>
          </a:p>
        </p:txBody>
      </p:sp>
      <p:sp>
        <p:nvSpPr>
          <p:cNvPr id="200" name="Rectangle 2"/>
          <p:cNvSpPr txBox="1"/>
          <p:nvPr/>
        </p:nvSpPr>
        <p:spPr>
          <a:xfrm>
            <a:off x="10246" y="1811427"/>
            <a:ext cx="9133754" cy="47859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1200">
                <a:solidFill>
                  <a:srgbClr val="002060"/>
                </a:solidFill>
              </a:defRPr>
            </a:pPr>
            <a:endParaRPr dirty="0"/>
          </a:p>
          <a:p>
            <a:pPr marL="342900" indent="-342900">
              <a:buSzPct val="100000"/>
              <a:buFont typeface="Arial"/>
              <a:buChar char="•"/>
              <a:defRPr sz="2400">
                <a:solidFill>
                  <a:srgbClr val="002060"/>
                </a:solidFill>
              </a:defRPr>
            </a:pPr>
            <a:r>
              <a:rPr dirty="0"/>
              <a:t>The UKDMC has stated these 4 criteria:</a:t>
            </a:r>
          </a:p>
          <a:p>
            <a:pPr marL="342900" indent="-342900">
              <a:buSzPct val="100000"/>
              <a:buFont typeface="Arial"/>
              <a:buChar char="•"/>
              <a:defRPr sz="1200">
                <a:solidFill>
                  <a:srgbClr val="002060"/>
                </a:solidFill>
              </a:defRPr>
            </a:pPr>
            <a:endParaRPr dirty="0"/>
          </a:p>
          <a:p>
            <a:pPr marL="800100" lvl="1" indent="-342900">
              <a:buSzPct val="100000"/>
              <a:buFont typeface="Arial"/>
              <a:buChar char="•"/>
              <a:defRPr sz="1900">
                <a:solidFill>
                  <a:srgbClr val="002060"/>
                </a:solidFill>
              </a:defRPr>
            </a:pPr>
            <a:r>
              <a:rPr dirty="0"/>
              <a:t>The diver</a:t>
            </a:r>
            <a:r>
              <a:rPr lang="en-GB" dirty="0"/>
              <a:t> should be over 18, and</a:t>
            </a:r>
            <a:r>
              <a:rPr dirty="0"/>
              <a:t> not experienced a hypo in the last 12 months</a:t>
            </a:r>
          </a:p>
          <a:p>
            <a:pPr marL="342900" indent="-342900">
              <a:buSzPct val="100000"/>
              <a:buFont typeface="Arial"/>
              <a:buChar char="•"/>
              <a:defRPr sz="800">
                <a:solidFill>
                  <a:srgbClr val="002060"/>
                </a:solidFill>
                <a:latin typeface="Futura Std"/>
                <a:ea typeface="Futura Std"/>
                <a:cs typeface="Futura Std"/>
                <a:sym typeface="Futura Std"/>
              </a:defRPr>
            </a:pPr>
            <a:endParaRPr dirty="0"/>
          </a:p>
          <a:p>
            <a:pPr marL="800100" lvl="1" indent="-342900">
              <a:buSzPct val="100000"/>
              <a:buFont typeface="Arial"/>
              <a:buChar char="•"/>
              <a:defRPr sz="1900">
                <a:solidFill>
                  <a:srgbClr val="002060"/>
                </a:solidFill>
              </a:defRPr>
            </a:pPr>
            <a:r>
              <a:rPr dirty="0"/>
              <a:t>Has not been </a:t>
            </a:r>
            <a:r>
              <a:rPr dirty="0" err="1"/>
              <a:t>hospitalised</a:t>
            </a:r>
            <a:r>
              <a:rPr dirty="0"/>
              <a:t> for any diabetes problem in the last 12 months</a:t>
            </a:r>
          </a:p>
          <a:p>
            <a:pPr marL="342900" indent="-342900">
              <a:buSzPct val="100000"/>
              <a:buFont typeface="Arial"/>
              <a:buChar char="•"/>
              <a:defRPr sz="800">
                <a:solidFill>
                  <a:srgbClr val="002060"/>
                </a:solidFill>
                <a:latin typeface="Futura Std"/>
                <a:ea typeface="Futura Std"/>
                <a:cs typeface="Futura Std"/>
                <a:sym typeface="Futura Std"/>
              </a:defRPr>
            </a:pPr>
            <a:endParaRPr dirty="0"/>
          </a:p>
          <a:p>
            <a:pPr marL="800100" lvl="1" indent="-342900">
              <a:buSzPct val="100000"/>
              <a:buFont typeface="Arial"/>
              <a:buChar char="•"/>
              <a:defRPr sz="1900">
                <a:solidFill>
                  <a:srgbClr val="002060"/>
                </a:solidFill>
              </a:defRPr>
            </a:pPr>
            <a:r>
              <a:rPr dirty="0"/>
              <a:t>The Dr at the diabetic clinic is satisfied with the level of control, and that the potential diabetic diver is mentally and physically fit to dive</a:t>
            </a:r>
          </a:p>
          <a:p>
            <a:pPr marL="342900" indent="-342900">
              <a:buSzPct val="100000"/>
              <a:buFont typeface="Arial"/>
              <a:buChar char="•"/>
              <a:defRPr sz="800">
                <a:solidFill>
                  <a:srgbClr val="002060"/>
                </a:solidFill>
                <a:latin typeface="Futura Std"/>
                <a:ea typeface="Futura Std"/>
                <a:cs typeface="Futura Std"/>
                <a:sym typeface="Futura Std"/>
              </a:defRPr>
            </a:pPr>
            <a:endParaRPr dirty="0"/>
          </a:p>
          <a:p>
            <a:pPr marL="800100" lvl="1" indent="-342900">
              <a:buSzPct val="100000"/>
              <a:buFont typeface="Arial"/>
              <a:buChar char="•"/>
              <a:defRPr sz="1900">
                <a:solidFill>
                  <a:srgbClr val="002060"/>
                </a:solidFill>
              </a:defRPr>
            </a:pPr>
            <a:r>
              <a:rPr dirty="0"/>
              <a:t>There must be no microalbuminuria present (protein in urine). Any degree of retinopathy beyond background retinopathy is not allowed (damage to the retina of the eye). </a:t>
            </a:r>
            <a:br>
              <a:rPr dirty="0"/>
            </a:br>
            <a:r>
              <a:rPr dirty="0"/>
              <a:t>There must be no evidence of neuropathy (nerve cells- sensory, motor or automatic), nor of vascular or microvascular disease beyond the background retinopathy in the eye</a:t>
            </a:r>
            <a:endParaRPr dirty="0">
              <a:latin typeface="Futura Std"/>
              <a:ea typeface="Futura Std"/>
              <a:cs typeface="Futura Std"/>
              <a:sym typeface="Futura Std"/>
            </a:endParaRPr>
          </a:p>
          <a:p>
            <a:pPr>
              <a:buSzPct val="100000"/>
              <a:defRPr sz="2400">
                <a:solidFill>
                  <a:srgbClr val="002060"/>
                </a:solidFill>
              </a:defRPr>
            </a:pPr>
            <a:endParaRPr dirty="0">
              <a:latin typeface="Futura Std"/>
              <a:ea typeface="Futura Std"/>
              <a:cs typeface="Futura Std"/>
              <a:sym typeface="Futura Std"/>
            </a:endParaRPr>
          </a:p>
        </p:txBody>
      </p:sp>
      <p:sp>
        <p:nvSpPr>
          <p:cNvPr id="201" name="TextBox 4"/>
          <p:cNvSpPr txBox="1"/>
          <p:nvPr/>
        </p:nvSpPr>
        <p:spPr>
          <a:xfrm>
            <a:off x="2906572" y="1443698"/>
            <a:ext cx="3464457" cy="486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800">
                <a:solidFill>
                  <a:srgbClr val="002060"/>
                </a:solidFill>
              </a:defRPr>
            </a:lvl1pPr>
          </a:lstStyle>
          <a:p>
            <a:r>
              <a:t>Diving with diabetes?</a:t>
            </a:r>
          </a:p>
        </p:txBody>
      </p:sp>
    </p:spTree>
  </p:cSld>
  <p:clrMapOvr>
    <a:masterClrMapping/>
  </p:clrMapOvr>
  <mc:AlternateContent xmlns:mc="http://schemas.openxmlformats.org/markup-compatibility/2006" xmlns:p14="http://schemas.microsoft.com/office/powerpoint/2010/main">
    <mc:Choice Requires="p14">
      <p:transition spd="slow" p14:dur="1200">
        <p:circle/>
      </p:transition>
    </mc:Choice>
    <mc:Fallback xmlns="" xmlns:m="http://schemas.openxmlformats.org/officeDocument/2006/math" xmlns:a14="http://schemas.microsoft.com/office/drawing/2010/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TextBox 3"/>
          <p:cNvSpPr txBox="1"/>
          <p:nvPr/>
        </p:nvSpPr>
        <p:spPr>
          <a:xfrm>
            <a:off x="611559" y="260647"/>
            <a:ext cx="7488834" cy="6098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3600" b="1">
                <a:solidFill>
                  <a:srgbClr val="002060"/>
                </a:solidFill>
              </a:defRPr>
            </a:lvl1pPr>
          </a:lstStyle>
          <a:p>
            <a:r>
              <a:t>Diabetes and diving</a:t>
            </a:r>
          </a:p>
        </p:txBody>
      </p:sp>
      <p:sp>
        <p:nvSpPr>
          <p:cNvPr id="206" name="Rectangle 2"/>
          <p:cNvSpPr txBox="1"/>
          <p:nvPr/>
        </p:nvSpPr>
        <p:spPr>
          <a:xfrm>
            <a:off x="233009" y="1966917"/>
            <a:ext cx="8910992" cy="5059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200">
                <a:solidFill>
                  <a:srgbClr val="002060"/>
                </a:solidFill>
              </a:defRPr>
            </a:pPr>
            <a:endParaRPr/>
          </a:p>
          <a:p>
            <a:pPr>
              <a:defRPr sz="2400">
                <a:solidFill>
                  <a:srgbClr val="002060"/>
                </a:solidFill>
              </a:defRPr>
            </a:pPr>
            <a:r>
              <a:t>			      Dive planning </a:t>
            </a:r>
          </a:p>
          <a:p>
            <a:pPr>
              <a:defRPr sz="2400">
                <a:solidFill>
                  <a:srgbClr val="002060"/>
                </a:solidFill>
              </a:defRPr>
            </a:pPr>
            <a:r>
              <a:t>What to avoid:</a:t>
            </a:r>
          </a:p>
          <a:p>
            <a:pPr>
              <a:defRPr sz="1200">
                <a:solidFill>
                  <a:srgbClr val="002060"/>
                </a:solidFill>
              </a:defRPr>
            </a:pPr>
            <a:endParaRPr/>
          </a:p>
          <a:p>
            <a:pPr marL="800100" lvl="1" indent="-342900">
              <a:buSzPct val="100000"/>
              <a:buFont typeface="Arial"/>
              <a:buChar char="•"/>
              <a:defRPr sz="2400">
                <a:solidFill>
                  <a:srgbClr val="002060"/>
                </a:solidFill>
              </a:defRPr>
            </a:pPr>
            <a:r>
              <a:t>Depths of &gt;30 msw until experience is gained on how diabetic control is affected by diving</a:t>
            </a:r>
          </a:p>
          <a:p>
            <a:pPr marL="800100" lvl="1" indent="-342900">
              <a:buSzPct val="100000"/>
              <a:buFont typeface="Arial"/>
              <a:buChar char="•"/>
              <a:defRPr sz="2400">
                <a:solidFill>
                  <a:srgbClr val="002060"/>
                </a:solidFill>
              </a:defRPr>
            </a:pPr>
            <a:r>
              <a:t>Do not dive with a buddy who is also diabetic</a:t>
            </a:r>
          </a:p>
          <a:p>
            <a:pPr marL="800100" lvl="1" indent="-342900">
              <a:buSzPct val="100000"/>
              <a:buFont typeface="Arial"/>
              <a:buChar char="•"/>
              <a:defRPr sz="2400">
                <a:solidFill>
                  <a:srgbClr val="002060"/>
                </a:solidFill>
              </a:defRPr>
            </a:pPr>
            <a:r>
              <a:t>Situations that may increase the risk of a hypo</a:t>
            </a:r>
          </a:p>
          <a:p>
            <a:pPr lvl="1">
              <a:defRPr sz="2400">
                <a:solidFill>
                  <a:srgbClr val="002060"/>
                </a:solidFill>
              </a:defRPr>
            </a:pPr>
            <a:r>
              <a:t>    (prolonged , cold, stressful dives)</a:t>
            </a:r>
          </a:p>
          <a:p>
            <a:pPr lvl="1">
              <a:defRPr sz="1200">
                <a:solidFill>
                  <a:srgbClr val="002060"/>
                </a:solidFill>
              </a:defRPr>
            </a:pPr>
            <a:endParaRPr/>
          </a:p>
          <a:p>
            <a:pPr>
              <a:defRPr sz="2400">
                <a:solidFill>
                  <a:srgbClr val="002060"/>
                </a:solidFill>
              </a:defRPr>
            </a:pPr>
            <a:r>
              <a:t>Dive leader and buddy should be informed of diver’s condition </a:t>
            </a:r>
          </a:p>
          <a:p>
            <a:pPr>
              <a:defRPr sz="1200">
                <a:solidFill>
                  <a:srgbClr val="002060"/>
                </a:solidFill>
              </a:defRPr>
            </a:pPr>
            <a:endParaRPr/>
          </a:p>
          <a:p>
            <a:pPr>
              <a:defRPr sz="2400">
                <a:solidFill>
                  <a:srgbClr val="002060"/>
                </a:solidFill>
              </a:defRPr>
            </a:pPr>
            <a:r>
              <a:t>Both should have instructions in case of a problem</a:t>
            </a:r>
          </a:p>
          <a:p>
            <a:pPr>
              <a:defRPr sz="2400">
                <a:solidFill>
                  <a:srgbClr val="002060"/>
                </a:solidFill>
              </a:defRPr>
            </a:pPr>
            <a:r>
              <a:t>	</a:t>
            </a:r>
          </a:p>
          <a:p>
            <a:pPr>
              <a:defRPr sz="2400">
                <a:solidFill>
                  <a:srgbClr val="002060"/>
                </a:solidFill>
              </a:defRPr>
            </a:pPr>
            <a:endParaRPr/>
          </a:p>
        </p:txBody>
      </p:sp>
      <p:sp>
        <p:nvSpPr>
          <p:cNvPr id="207" name="TextBox 4"/>
          <p:cNvSpPr txBox="1"/>
          <p:nvPr/>
        </p:nvSpPr>
        <p:spPr>
          <a:xfrm>
            <a:off x="2906572" y="1443698"/>
            <a:ext cx="3464457" cy="486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800">
                <a:solidFill>
                  <a:srgbClr val="002060"/>
                </a:solidFill>
              </a:defRPr>
            </a:lvl1pPr>
          </a:lstStyle>
          <a:p>
            <a:r>
              <a:t>Diving with diabetes?</a:t>
            </a:r>
          </a:p>
        </p:txBody>
      </p:sp>
    </p:spTree>
  </p:cSld>
  <p:clrMapOvr>
    <a:masterClrMapping/>
  </p:clrMapOvr>
  <mc:AlternateContent xmlns:mc="http://schemas.openxmlformats.org/markup-compatibility/2006" xmlns:p14="http://schemas.microsoft.com/office/powerpoint/2010/main">
    <mc:Choice Requires="p14">
      <p:transition spd="slow" p14:dur="1200">
        <p:circle/>
      </p:transition>
    </mc:Choice>
    <mc:Fallback xmlns="" xmlns:m="http://schemas.openxmlformats.org/officeDocument/2006/math" xmlns:a14="http://schemas.microsoft.com/office/drawing/2010/main">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extBox 3"/>
          <p:cNvSpPr txBox="1"/>
          <p:nvPr/>
        </p:nvSpPr>
        <p:spPr>
          <a:xfrm>
            <a:off x="611559" y="260647"/>
            <a:ext cx="7488834" cy="6098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3600" b="1">
                <a:solidFill>
                  <a:srgbClr val="002060"/>
                </a:solidFill>
              </a:defRPr>
            </a:lvl1pPr>
          </a:lstStyle>
          <a:p>
            <a:r>
              <a:t>Diabetes and diving</a:t>
            </a:r>
          </a:p>
        </p:txBody>
      </p:sp>
      <p:sp>
        <p:nvSpPr>
          <p:cNvPr id="212" name="Rectangle 2"/>
          <p:cNvSpPr txBox="1"/>
          <p:nvPr/>
        </p:nvSpPr>
        <p:spPr>
          <a:xfrm>
            <a:off x="611560" y="1977760"/>
            <a:ext cx="8371438" cy="42991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400">
                <a:solidFill>
                  <a:srgbClr val="002060"/>
                </a:solidFill>
              </a:defRPr>
            </a:pPr>
            <a:r>
              <a:t>               Glucose Management on Day of Diving</a:t>
            </a:r>
          </a:p>
          <a:p>
            <a:pPr>
              <a:defRPr sz="1200">
                <a:solidFill>
                  <a:srgbClr val="002060"/>
                </a:solidFill>
              </a:defRPr>
            </a:pPr>
            <a:endParaRPr/>
          </a:p>
          <a:p>
            <a:pPr>
              <a:defRPr sz="2100">
                <a:solidFill>
                  <a:srgbClr val="002060"/>
                </a:solidFill>
              </a:defRPr>
            </a:pPr>
            <a:r>
              <a:t>The diver should:</a:t>
            </a:r>
          </a:p>
          <a:p>
            <a:pPr>
              <a:defRPr sz="1200">
                <a:solidFill>
                  <a:srgbClr val="002060"/>
                </a:solidFill>
              </a:defRPr>
            </a:pPr>
            <a:endParaRPr/>
          </a:p>
          <a:p>
            <a:pPr marL="342900" indent="-342900">
              <a:buSzPct val="100000"/>
              <a:buFont typeface="Arial"/>
              <a:buChar char="•"/>
              <a:defRPr sz="2100">
                <a:solidFill>
                  <a:srgbClr val="002060"/>
                </a:solidFill>
              </a:defRPr>
            </a:pPr>
            <a:r>
              <a:t>Be able to self-assess their own fitness to dive on the day</a:t>
            </a:r>
          </a:p>
          <a:p>
            <a:pPr marL="342900" indent="-342900">
              <a:buSzPct val="100000"/>
              <a:buFont typeface="Arial"/>
              <a:buChar char="•"/>
              <a:defRPr sz="1200">
                <a:solidFill>
                  <a:srgbClr val="002060"/>
                </a:solidFill>
              </a:defRPr>
            </a:pPr>
            <a:endParaRPr/>
          </a:p>
          <a:p>
            <a:pPr marL="342900" indent="-342900">
              <a:buSzPct val="100000"/>
              <a:buFont typeface="Arial"/>
              <a:buChar char="•"/>
              <a:defRPr sz="2100">
                <a:solidFill>
                  <a:srgbClr val="002060"/>
                </a:solidFill>
              </a:defRPr>
            </a:pPr>
            <a:r>
              <a:t>Have intended blood glucose level stable or rising, before the dive</a:t>
            </a:r>
          </a:p>
          <a:p>
            <a:pPr marL="342900" indent="-342900">
              <a:buSzPct val="100000"/>
              <a:buFont typeface="Arial"/>
              <a:buChar char="•"/>
              <a:defRPr sz="1200">
                <a:solidFill>
                  <a:srgbClr val="002060"/>
                </a:solidFill>
              </a:defRPr>
            </a:pPr>
            <a:endParaRPr/>
          </a:p>
          <a:p>
            <a:pPr marL="342900" indent="-342900">
              <a:buSzPct val="100000"/>
              <a:buFont typeface="Arial"/>
              <a:buChar char="•"/>
              <a:defRPr sz="2100">
                <a:solidFill>
                  <a:srgbClr val="002060"/>
                </a:solidFill>
              </a:defRPr>
            </a:pPr>
            <a:r>
              <a:t>Check blood glucose levels before and after the dive</a:t>
            </a:r>
          </a:p>
          <a:p>
            <a:pPr marL="342900" indent="-342900">
              <a:buSzPct val="100000"/>
              <a:buFont typeface="Arial"/>
              <a:buChar char="•"/>
              <a:defRPr sz="1200">
                <a:solidFill>
                  <a:srgbClr val="002060"/>
                </a:solidFill>
              </a:defRPr>
            </a:pPr>
            <a:endParaRPr/>
          </a:p>
          <a:p>
            <a:pPr marL="342900" indent="-342900">
              <a:buSzPct val="100000"/>
              <a:buFont typeface="Arial"/>
              <a:buChar char="•"/>
              <a:defRPr sz="2100">
                <a:solidFill>
                  <a:srgbClr val="002060"/>
                </a:solidFill>
              </a:defRPr>
            </a:pPr>
            <a:r>
              <a:t>Carry readily accessible oral glucose during all dives</a:t>
            </a:r>
          </a:p>
          <a:p>
            <a:pPr marL="342900" indent="-342900">
              <a:buSzPct val="100000"/>
              <a:buFont typeface="Arial"/>
              <a:buChar char="•"/>
              <a:defRPr sz="1200">
                <a:solidFill>
                  <a:srgbClr val="002060"/>
                </a:solidFill>
              </a:defRPr>
            </a:pPr>
            <a:endParaRPr/>
          </a:p>
          <a:p>
            <a:pPr marL="342900" indent="-342900">
              <a:buSzPct val="100000"/>
              <a:buFont typeface="Arial"/>
              <a:buChar char="•"/>
              <a:defRPr sz="2100">
                <a:solidFill>
                  <a:srgbClr val="002060"/>
                </a:solidFill>
              </a:defRPr>
            </a:pPr>
            <a:r>
              <a:t>Have a medication called glucagon available at the surface</a:t>
            </a:r>
          </a:p>
          <a:p>
            <a:pPr marL="342900" indent="-342900">
              <a:buSzPct val="100000"/>
              <a:buFont typeface="Arial"/>
              <a:buChar char="•"/>
              <a:defRPr sz="1200">
                <a:solidFill>
                  <a:srgbClr val="002060"/>
                </a:solidFill>
              </a:defRPr>
            </a:pPr>
            <a:endParaRPr/>
          </a:p>
          <a:p>
            <a:pPr marL="342900" indent="-342900">
              <a:buSzPct val="100000"/>
              <a:buFont typeface="Arial"/>
              <a:buChar char="•"/>
              <a:defRPr sz="2100">
                <a:solidFill>
                  <a:srgbClr val="002060"/>
                </a:solidFill>
              </a:defRPr>
            </a:pPr>
            <a:r>
              <a:t>Check their blood sugar frequently for 12-15 hours after diving</a:t>
            </a:r>
          </a:p>
          <a:p>
            <a:pPr marL="342900" indent="-342900">
              <a:buSzPct val="100000"/>
              <a:buFont typeface="Arial"/>
              <a:buChar char="•"/>
              <a:defRPr sz="1200">
                <a:solidFill>
                  <a:srgbClr val="002060"/>
                </a:solidFill>
              </a:defRPr>
            </a:pPr>
            <a:endParaRPr/>
          </a:p>
          <a:p>
            <a:pPr marL="342900" indent="-342900">
              <a:buSzPct val="100000"/>
              <a:buFont typeface="Arial"/>
              <a:buChar char="•"/>
              <a:defRPr sz="2100">
                <a:solidFill>
                  <a:srgbClr val="002060"/>
                </a:solidFill>
              </a:defRPr>
            </a:pPr>
            <a:r>
              <a:t>Log all their dives including blood glucose levels</a:t>
            </a:r>
          </a:p>
        </p:txBody>
      </p:sp>
      <p:sp>
        <p:nvSpPr>
          <p:cNvPr id="213" name="TextBox 4"/>
          <p:cNvSpPr txBox="1"/>
          <p:nvPr/>
        </p:nvSpPr>
        <p:spPr>
          <a:xfrm>
            <a:off x="2906572" y="1443698"/>
            <a:ext cx="3464457" cy="486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800">
                <a:solidFill>
                  <a:srgbClr val="002060"/>
                </a:solidFill>
              </a:defRPr>
            </a:lvl1pPr>
          </a:lstStyle>
          <a:p>
            <a:r>
              <a:t>Diving with diabetes?</a:t>
            </a:r>
          </a:p>
        </p:txBody>
      </p:sp>
    </p:spTree>
  </p:cSld>
  <p:clrMapOvr>
    <a:masterClrMapping/>
  </p:clrMapOvr>
  <mc:AlternateContent xmlns:mc="http://schemas.openxmlformats.org/markup-compatibility/2006" xmlns:p14="http://schemas.microsoft.com/office/powerpoint/2010/main">
    <mc:Choice Requires="p14">
      <p:transition spd="slow" p14:dur="1200">
        <p:circle/>
      </p:transition>
    </mc:Choice>
    <mc:Fallback xmlns="" xmlns:m="http://schemas.openxmlformats.org/officeDocument/2006/math" xmlns:a14="http://schemas.microsoft.com/office/drawing/2010/main">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extBox 3"/>
          <p:cNvSpPr txBox="1"/>
          <p:nvPr/>
        </p:nvSpPr>
        <p:spPr>
          <a:xfrm>
            <a:off x="611559" y="260647"/>
            <a:ext cx="7488834" cy="6098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3600" b="1">
                <a:solidFill>
                  <a:srgbClr val="002060"/>
                </a:solidFill>
              </a:defRPr>
            </a:lvl1pPr>
          </a:lstStyle>
          <a:p>
            <a:r>
              <a:t>Diabetes and diving</a:t>
            </a:r>
          </a:p>
        </p:txBody>
      </p:sp>
      <p:sp>
        <p:nvSpPr>
          <p:cNvPr id="218" name="Rectangle 2"/>
          <p:cNvSpPr txBox="1"/>
          <p:nvPr/>
        </p:nvSpPr>
        <p:spPr>
          <a:xfrm>
            <a:off x="6730" y="2276872"/>
            <a:ext cx="9137269" cy="27484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400">
                <a:solidFill>
                  <a:srgbClr val="002060"/>
                </a:solidFill>
              </a:defRPr>
            </a:pPr>
            <a:r>
              <a:t>             If you suspect a hypo in your buddy while underwater:</a:t>
            </a:r>
          </a:p>
          <a:p>
            <a:pPr>
              <a:defRPr sz="2400">
                <a:solidFill>
                  <a:srgbClr val="002060"/>
                </a:solidFill>
              </a:defRPr>
            </a:pPr>
            <a:endParaRPr/>
          </a:p>
          <a:p>
            <a:pPr marL="800100" lvl="2" indent="-342900">
              <a:buSzPct val="100000"/>
              <a:buFont typeface="Arial"/>
              <a:buChar char="•"/>
              <a:defRPr sz="2400">
                <a:solidFill>
                  <a:srgbClr val="002060"/>
                </a:solidFill>
              </a:defRPr>
            </a:pPr>
            <a:r>
              <a:t>The diver should ingest glucose </a:t>
            </a:r>
          </a:p>
          <a:p>
            <a:pPr marL="800100" lvl="2" indent="-342900">
              <a:buSzPct val="100000"/>
              <a:buFont typeface="Arial"/>
              <a:buChar char="•"/>
              <a:defRPr sz="1200">
                <a:solidFill>
                  <a:srgbClr val="002060"/>
                </a:solidFill>
              </a:defRPr>
            </a:pPr>
            <a:endParaRPr/>
          </a:p>
          <a:p>
            <a:pPr marL="800100" lvl="1" indent="-342900">
              <a:buSzPct val="100000"/>
              <a:buFont typeface="Arial"/>
              <a:buChar char="•"/>
              <a:defRPr sz="2400">
                <a:solidFill>
                  <a:srgbClr val="002060"/>
                </a:solidFill>
              </a:defRPr>
            </a:pPr>
            <a:r>
              <a:t> The diver should make a controlled ascent with their buddy</a:t>
            </a:r>
          </a:p>
          <a:p>
            <a:pPr marL="800100" lvl="1" indent="-342900">
              <a:buSzPct val="100000"/>
              <a:buFont typeface="Arial"/>
              <a:buChar char="•"/>
              <a:defRPr sz="1200">
                <a:solidFill>
                  <a:srgbClr val="002060"/>
                </a:solidFill>
              </a:defRPr>
            </a:pPr>
            <a:endParaRPr/>
          </a:p>
          <a:p>
            <a:pPr marL="914400" lvl="1" indent="-457200">
              <a:buSzPct val="100000"/>
              <a:buFont typeface="Arial"/>
              <a:buChar char="•"/>
              <a:defRPr sz="2400">
                <a:solidFill>
                  <a:srgbClr val="002060"/>
                </a:solidFill>
              </a:defRPr>
            </a:pPr>
            <a:r>
              <a:t>Establish positive buoyancy </a:t>
            </a:r>
          </a:p>
          <a:p>
            <a:pPr marL="914400" lvl="1" indent="-457200">
              <a:buSzPct val="100000"/>
              <a:buFont typeface="Arial"/>
              <a:buChar char="•"/>
              <a:defRPr sz="1200">
                <a:solidFill>
                  <a:srgbClr val="002060"/>
                </a:solidFill>
              </a:defRPr>
            </a:pPr>
            <a:endParaRPr/>
          </a:p>
          <a:p>
            <a:pPr marL="914400" lvl="1" indent="-457200">
              <a:buSzPct val="100000"/>
              <a:buFont typeface="Arial"/>
              <a:buChar char="•"/>
              <a:defRPr sz="2400">
                <a:solidFill>
                  <a:srgbClr val="002060"/>
                </a:solidFill>
              </a:defRPr>
            </a:pPr>
            <a:r>
              <a:t>Leave the water</a:t>
            </a:r>
          </a:p>
        </p:txBody>
      </p:sp>
      <p:sp>
        <p:nvSpPr>
          <p:cNvPr id="219" name="TextBox 4"/>
          <p:cNvSpPr txBox="1"/>
          <p:nvPr/>
        </p:nvSpPr>
        <p:spPr>
          <a:xfrm>
            <a:off x="2906572" y="1443698"/>
            <a:ext cx="3464457" cy="486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800">
                <a:solidFill>
                  <a:srgbClr val="002060"/>
                </a:solidFill>
              </a:defRPr>
            </a:lvl1pPr>
          </a:lstStyle>
          <a:p>
            <a:r>
              <a:t>Diving with diabetes?</a:t>
            </a:r>
          </a:p>
        </p:txBody>
      </p:sp>
    </p:spTree>
  </p:cSld>
  <p:clrMapOvr>
    <a:masterClrMapping/>
  </p:clrMapOvr>
  <mc:AlternateContent xmlns:mc="http://schemas.openxmlformats.org/markup-compatibility/2006" xmlns:p14="http://schemas.microsoft.com/office/powerpoint/2010/main">
    <mc:Choice Requires="p14">
      <p:transition spd="slow" p14:dur="1200">
        <p:circle/>
      </p:transition>
    </mc:Choice>
    <mc:Fallback xmlns="" xmlns:m="http://schemas.openxmlformats.org/officeDocument/2006/math" xmlns:a14="http://schemas.microsoft.com/office/drawing/2010/main">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extBox 3"/>
          <p:cNvSpPr txBox="1"/>
          <p:nvPr/>
        </p:nvSpPr>
        <p:spPr>
          <a:xfrm>
            <a:off x="611559" y="260647"/>
            <a:ext cx="7488834" cy="6098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3600" b="1">
                <a:solidFill>
                  <a:srgbClr val="002060"/>
                </a:solidFill>
              </a:defRPr>
            </a:lvl1pPr>
          </a:lstStyle>
          <a:p>
            <a:r>
              <a:t>Diabetes and diving</a:t>
            </a:r>
          </a:p>
        </p:txBody>
      </p:sp>
      <p:sp>
        <p:nvSpPr>
          <p:cNvPr id="224" name="Rectangle 2"/>
          <p:cNvSpPr txBox="1"/>
          <p:nvPr/>
        </p:nvSpPr>
        <p:spPr>
          <a:xfrm>
            <a:off x="186242" y="1983552"/>
            <a:ext cx="8957759" cy="4477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400">
                <a:solidFill>
                  <a:srgbClr val="002060"/>
                </a:solidFill>
              </a:defRPr>
            </a:pPr>
            <a:r>
              <a:t>             I have diabetes and want to dive – what happens next?</a:t>
            </a:r>
          </a:p>
          <a:p>
            <a:pPr>
              <a:defRPr sz="1200">
                <a:solidFill>
                  <a:srgbClr val="002060"/>
                </a:solidFill>
              </a:defRPr>
            </a:pPr>
            <a:endParaRPr/>
          </a:p>
          <a:p>
            <a:pPr marL="342900" indent="-342900">
              <a:buSzPct val="100000"/>
              <a:buFont typeface="Arial"/>
              <a:buChar char="•"/>
              <a:defRPr sz="2000">
                <a:solidFill>
                  <a:srgbClr val="002060"/>
                </a:solidFill>
              </a:defRPr>
            </a:pPr>
            <a:r>
              <a:t>Download forms A and B from the UKDMC website (on the next slide)</a:t>
            </a:r>
          </a:p>
          <a:p>
            <a:pPr marL="342900" indent="-342900">
              <a:buSzPct val="100000"/>
              <a:buFont typeface="Arial"/>
              <a:buChar char="•"/>
              <a:defRPr sz="1200">
                <a:solidFill>
                  <a:srgbClr val="002060"/>
                </a:solidFill>
              </a:defRPr>
            </a:pPr>
            <a:endParaRPr/>
          </a:p>
          <a:p>
            <a:pPr marL="342900" indent="-342900">
              <a:buSzPct val="100000"/>
              <a:buFont typeface="Arial"/>
              <a:buChar char="•"/>
              <a:defRPr sz="2000">
                <a:solidFill>
                  <a:srgbClr val="002060"/>
                </a:solidFill>
              </a:defRPr>
            </a:pPr>
            <a:r>
              <a:t>Liaise with your dive club branch Diving Officer regarding any other leaflets</a:t>
            </a:r>
          </a:p>
          <a:p>
            <a:pPr marL="342900" indent="-342900">
              <a:buSzPct val="100000"/>
              <a:buFont typeface="Arial"/>
              <a:buChar char="•"/>
              <a:defRPr sz="1200">
                <a:solidFill>
                  <a:srgbClr val="002060"/>
                </a:solidFill>
              </a:defRPr>
            </a:pPr>
            <a:endParaRPr/>
          </a:p>
          <a:p>
            <a:pPr marL="342900" indent="-342900">
              <a:buSzPct val="100000"/>
              <a:buFont typeface="Arial"/>
              <a:buChar char="•"/>
              <a:defRPr sz="2000">
                <a:solidFill>
                  <a:srgbClr val="002060"/>
                </a:solidFill>
              </a:defRPr>
            </a:pPr>
            <a:r>
              <a:t>Form A to be filled in by the diver on an annual basis</a:t>
            </a:r>
          </a:p>
          <a:p>
            <a:pPr marL="342900" indent="-342900">
              <a:buSzPct val="100000"/>
              <a:buFont typeface="Arial"/>
              <a:buChar char="•"/>
              <a:defRPr sz="1200">
                <a:solidFill>
                  <a:srgbClr val="002060"/>
                </a:solidFill>
              </a:defRPr>
            </a:pPr>
            <a:endParaRPr/>
          </a:p>
          <a:p>
            <a:pPr marL="342900" indent="-342900">
              <a:buSzPct val="100000"/>
              <a:buFont typeface="Arial"/>
              <a:buChar char="•"/>
              <a:defRPr sz="2000">
                <a:solidFill>
                  <a:srgbClr val="002060"/>
                </a:solidFill>
              </a:defRPr>
            </a:pPr>
            <a:r>
              <a:t>Form B completed annually by the physician in charge of the diabetic diver</a:t>
            </a:r>
          </a:p>
          <a:p>
            <a:pPr marL="342900" indent="-342900">
              <a:buSzPct val="100000"/>
              <a:buFont typeface="Arial"/>
              <a:buChar char="•"/>
              <a:defRPr sz="1200">
                <a:solidFill>
                  <a:srgbClr val="002060"/>
                </a:solidFill>
              </a:defRPr>
            </a:pPr>
            <a:endParaRPr/>
          </a:p>
          <a:p>
            <a:pPr marL="342900" indent="-342900">
              <a:buSzPct val="100000"/>
              <a:buFont typeface="Arial"/>
              <a:buChar char="•"/>
              <a:defRPr sz="2000">
                <a:solidFill>
                  <a:srgbClr val="002060"/>
                </a:solidFill>
              </a:defRPr>
            </a:pPr>
            <a:r>
              <a:t>Make sure both the forms are correctly signed by all concerned</a:t>
            </a:r>
          </a:p>
          <a:p>
            <a:pPr marL="342900" indent="-342900">
              <a:buSzPct val="100000"/>
              <a:buFont typeface="Arial"/>
              <a:buChar char="•"/>
              <a:defRPr sz="1200">
                <a:solidFill>
                  <a:srgbClr val="002060"/>
                </a:solidFill>
              </a:defRPr>
            </a:pPr>
            <a:endParaRPr/>
          </a:p>
          <a:p>
            <a:pPr marL="342900" indent="-342900">
              <a:buSzPct val="100000"/>
              <a:buFont typeface="Arial"/>
              <a:buChar char="•"/>
              <a:defRPr sz="2000">
                <a:solidFill>
                  <a:srgbClr val="002060"/>
                </a:solidFill>
              </a:defRPr>
            </a:pPr>
            <a:r>
              <a:t>Copy both forms, keeping one copy for you and your dive club/school </a:t>
            </a:r>
          </a:p>
          <a:p>
            <a:pPr marL="342900" indent="-342900">
              <a:buSzPct val="100000"/>
              <a:buFont typeface="Arial"/>
              <a:buChar char="•"/>
              <a:defRPr sz="1200">
                <a:solidFill>
                  <a:srgbClr val="002060"/>
                </a:solidFill>
              </a:defRPr>
            </a:pPr>
            <a:endParaRPr/>
          </a:p>
          <a:p>
            <a:pPr marL="342900" indent="-342900">
              <a:buSzPct val="100000"/>
              <a:buFont typeface="Arial"/>
              <a:buChar char="•"/>
              <a:defRPr sz="2000">
                <a:solidFill>
                  <a:srgbClr val="002060"/>
                </a:solidFill>
              </a:defRPr>
            </a:pPr>
            <a:r>
              <a:t>Send the originals to Dr C.J. Edge </a:t>
            </a:r>
          </a:p>
          <a:p>
            <a:pPr>
              <a:defRPr sz="1600">
                <a:solidFill>
                  <a:srgbClr val="002060"/>
                </a:solidFill>
              </a:defRPr>
            </a:pPr>
            <a:r>
              <a:t>      The Stone Barn, Gravel Lane, Drayton, </a:t>
            </a:r>
          </a:p>
          <a:p>
            <a:pPr>
              <a:defRPr sz="1600">
                <a:solidFill>
                  <a:srgbClr val="002060"/>
                </a:solidFill>
              </a:defRPr>
            </a:pPr>
            <a:r>
              <a:t>      Abingdon, Oxon OX14 4HY</a:t>
            </a:r>
            <a:endParaRPr sz="2000"/>
          </a:p>
        </p:txBody>
      </p:sp>
      <p:sp>
        <p:nvSpPr>
          <p:cNvPr id="225" name="TextBox 4"/>
          <p:cNvSpPr txBox="1"/>
          <p:nvPr/>
        </p:nvSpPr>
        <p:spPr>
          <a:xfrm>
            <a:off x="2906572" y="1443698"/>
            <a:ext cx="3464457" cy="486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800">
                <a:solidFill>
                  <a:srgbClr val="002060"/>
                </a:solidFill>
              </a:defRPr>
            </a:lvl1pPr>
          </a:lstStyle>
          <a:p>
            <a:r>
              <a:t>Diving with diabetes?</a:t>
            </a:r>
          </a:p>
        </p:txBody>
      </p:sp>
    </p:spTree>
  </p:cSld>
  <p:clrMapOvr>
    <a:masterClrMapping/>
  </p:clrMapOvr>
  <mc:AlternateContent xmlns:mc="http://schemas.openxmlformats.org/markup-compatibility/2006" xmlns:p14="http://schemas.microsoft.com/office/powerpoint/2010/main">
    <mc:Choice Requires="p14">
      <p:transition spd="slow" p14:dur="1200">
        <p:circle/>
      </p:transition>
    </mc:Choice>
    <mc:Fallback xmlns="" xmlns:m="http://schemas.openxmlformats.org/officeDocument/2006/math" xmlns:a14="http://schemas.microsoft.com/office/drawing/2010/main">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extBox 3"/>
          <p:cNvSpPr txBox="1"/>
          <p:nvPr/>
        </p:nvSpPr>
        <p:spPr>
          <a:xfrm>
            <a:off x="611559" y="260647"/>
            <a:ext cx="7488834" cy="6098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3600" b="1">
                <a:solidFill>
                  <a:srgbClr val="002060"/>
                </a:solidFill>
              </a:defRPr>
            </a:lvl1pPr>
          </a:lstStyle>
          <a:p>
            <a:r>
              <a:t>Diabetes and diving</a:t>
            </a:r>
          </a:p>
        </p:txBody>
      </p:sp>
      <p:sp>
        <p:nvSpPr>
          <p:cNvPr id="230" name="Rectangle 2"/>
          <p:cNvSpPr txBox="1"/>
          <p:nvPr/>
        </p:nvSpPr>
        <p:spPr>
          <a:xfrm>
            <a:off x="755575" y="2348879"/>
            <a:ext cx="8214646" cy="3715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2900" indent="-342900">
              <a:buSzPct val="100000"/>
              <a:buFont typeface="Arial"/>
              <a:buChar char="•"/>
              <a:defRPr sz="2000">
                <a:solidFill>
                  <a:srgbClr val="002060"/>
                </a:solidFill>
              </a:defRPr>
            </a:pPr>
            <a:r>
              <a:t>The UK Diving Medical Committee</a:t>
            </a:r>
          </a:p>
          <a:p>
            <a:pPr marL="800100" lvl="1" indent="-342900">
              <a:buSzPct val="100000"/>
              <a:buFont typeface="Arial"/>
              <a:buChar char="•"/>
              <a:defRPr>
                <a:solidFill>
                  <a:srgbClr val="002060"/>
                </a:solidFill>
              </a:defRPr>
            </a:pPr>
            <a:r>
              <a:t>Information about diabetes and the link to down-load the A &amp; B forms and additional information</a:t>
            </a:r>
            <a:endParaRPr sz="2000"/>
          </a:p>
          <a:p>
            <a:pPr marL="1257300" lvl="2" indent="-342900">
              <a:buSzPct val="100000"/>
              <a:buFont typeface="Arial"/>
              <a:buChar char="•"/>
              <a:defRPr sz="1400">
                <a:solidFill>
                  <a:srgbClr val="002060"/>
                </a:solidFill>
              </a:defRPr>
            </a:pPr>
            <a:r>
              <a:t>www.ddrc.org/diving/can-i-dive/can-i-dive-diabetes</a:t>
            </a:r>
          </a:p>
          <a:p>
            <a:pPr>
              <a:defRPr sz="1400">
                <a:solidFill>
                  <a:srgbClr val="002060"/>
                </a:solidFill>
              </a:defRPr>
            </a:pPr>
            <a:endParaRPr/>
          </a:p>
          <a:p>
            <a:pPr marL="342900" indent="-342900">
              <a:buSzPct val="100000"/>
              <a:buFont typeface="Arial"/>
              <a:buChar char="•"/>
              <a:defRPr sz="2000">
                <a:solidFill>
                  <a:srgbClr val="002060"/>
                </a:solidFill>
              </a:defRPr>
            </a:pPr>
            <a:r>
              <a:t>DDRC Healthcare</a:t>
            </a:r>
          </a:p>
          <a:p>
            <a:pPr marL="742950" lvl="1" indent="-285750">
              <a:buSzPct val="100000"/>
              <a:buFont typeface="Arial"/>
              <a:buChar char="•"/>
              <a:defRPr>
                <a:solidFill>
                  <a:srgbClr val="002060"/>
                </a:solidFill>
              </a:defRPr>
            </a:pPr>
            <a:r>
              <a:t>More information about diving with diabetes</a:t>
            </a:r>
          </a:p>
          <a:p>
            <a:pPr marL="1200150" lvl="2" indent="-285750">
              <a:buSzPct val="100000"/>
              <a:buFont typeface="Arial"/>
              <a:buChar char="•"/>
              <a:defRPr sz="1400">
                <a:solidFill>
                  <a:srgbClr val="002060"/>
                </a:solidFill>
              </a:defRPr>
            </a:pPr>
            <a:r>
              <a:t>www.ddrc.org/diving/can-i-dive/can-i-dive-diabetes</a:t>
            </a:r>
          </a:p>
          <a:p>
            <a:pPr>
              <a:defRPr sz="2000">
                <a:solidFill>
                  <a:srgbClr val="002060"/>
                </a:solidFill>
              </a:defRPr>
            </a:pPr>
            <a:endParaRPr/>
          </a:p>
          <a:p>
            <a:pPr marL="342900" indent="-342900">
              <a:buSzPct val="100000"/>
              <a:buFont typeface="Arial"/>
              <a:buChar char="•"/>
              <a:defRPr sz="2000">
                <a:solidFill>
                  <a:srgbClr val="002060"/>
                </a:solidFill>
              </a:defRPr>
            </a:pPr>
            <a:r>
              <a:t>Divers Alert Network (DAN)</a:t>
            </a:r>
          </a:p>
          <a:p>
            <a:pPr marL="742950" lvl="1" indent="-285750">
              <a:buSzPct val="100000"/>
              <a:buFont typeface="Arial"/>
              <a:buChar char="•"/>
              <a:defRPr>
                <a:solidFill>
                  <a:srgbClr val="002060"/>
                </a:solidFill>
              </a:defRPr>
            </a:pPr>
            <a:r>
              <a:t>Further information and DAN research details</a:t>
            </a:r>
          </a:p>
          <a:p>
            <a:pPr marL="1200150" lvl="2" indent="-285750">
              <a:buSzPct val="100000"/>
              <a:buFont typeface="Arial"/>
              <a:buChar char="•"/>
              <a:defRPr sz="1400">
                <a:solidFill>
                  <a:srgbClr val="002060"/>
                </a:solidFill>
              </a:defRPr>
            </a:pPr>
            <a:r>
              <a:t>https://alertdiver.eu/en_US/articles/diving-with-diabetes-guidelines-and-latest-research</a:t>
            </a:r>
          </a:p>
          <a:p>
            <a:pPr>
              <a:defRPr sz="2000">
                <a:solidFill>
                  <a:srgbClr val="002060"/>
                </a:solidFill>
              </a:defRPr>
            </a:pPr>
            <a:endParaRPr/>
          </a:p>
          <a:p>
            <a:pPr>
              <a:defRPr sz="2000">
                <a:solidFill>
                  <a:srgbClr val="002060"/>
                </a:solidFill>
              </a:defRPr>
            </a:pPr>
            <a:r>
              <a:t> </a:t>
            </a:r>
          </a:p>
        </p:txBody>
      </p:sp>
      <p:sp>
        <p:nvSpPr>
          <p:cNvPr id="231" name="TextBox 5"/>
          <p:cNvSpPr txBox="1"/>
          <p:nvPr/>
        </p:nvSpPr>
        <p:spPr>
          <a:xfrm>
            <a:off x="173776" y="1492910"/>
            <a:ext cx="8622566" cy="486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800">
                <a:solidFill>
                  <a:srgbClr val="002060"/>
                </a:solidFill>
              </a:defRPr>
            </a:lvl1pPr>
          </a:lstStyle>
          <a:p>
            <a:r>
              <a:t>Diving with diabetes – A &amp; B forms &amp; more information</a:t>
            </a:r>
          </a:p>
        </p:txBody>
      </p:sp>
    </p:spTree>
  </p:cSld>
  <p:clrMapOvr>
    <a:masterClrMapping/>
  </p:clrMapOvr>
  <mc:AlternateContent xmlns:mc="http://schemas.openxmlformats.org/markup-compatibility/2006" xmlns:p14="http://schemas.microsoft.com/office/powerpoint/2010/main">
    <mc:Choice Requires="p14">
      <p:transition spd="slow" p14:dur="1200">
        <p:circle/>
      </p:transition>
    </mc:Choice>
    <mc:Fallback xmlns="" xmlns:m="http://schemas.openxmlformats.org/officeDocument/2006/math" xmlns:a14="http://schemas.microsoft.com/office/drawing/2010/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5"/>
          <p:cNvSpPr txBox="1"/>
          <p:nvPr/>
        </p:nvSpPr>
        <p:spPr>
          <a:xfrm>
            <a:off x="774775" y="2132856"/>
            <a:ext cx="7594449" cy="36374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400">
                <a:solidFill>
                  <a:srgbClr val="002060"/>
                </a:solidFill>
              </a:defRPr>
            </a:pPr>
            <a:r>
              <a:t>		</a:t>
            </a:r>
          </a:p>
          <a:p>
            <a:pPr marL="342900" indent="-342900">
              <a:buSzPct val="100000"/>
              <a:buFont typeface="Arial"/>
              <a:buChar char="•"/>
              <a:defRPr sz="2400">
                <a:solidFill>
                  <a:srgbClr val="002060"/>
                </a:solidFill>
              </a:defRPr>
            </a:pPr>
            <a:r>
              <a:t>It is a common health condition</a:t>
            </a:r>
          </a:p>
          <a:p>
            <a:pPr>
              <a:defRPr sz="2400">
                <a:solidFill>
                  <a:srgbClr val="002060"/>
                </a:solidFill>
              </a:defRPr>
            </a:pPr>
            <a:endParaRPr/>
          </a:p>
          <a:p>
            <a:pPr marL="342900" indent="-342900">
              <a:buSzPct val="100000"/>
              <a:buFont typeface="Arial"/>
              <a:buChar char="•"/>
              <a:defRPr sz="2400">
                <a:solidFill>
                  <a:srgbClr val="002060"/>
                </a:solidFill>
              </a:defRPr>
            </a:pPr>
            <a:r>
              <a:t>3.9 million diagnosed people in the UK</a:t>
            </a:r>
          </a:p>
          <a:p>
            <a:pPr>
              <a:defRPr sz="2400">
                <a:solidFill>
                  <a:srgbClr val="002060"/>
                </a:solidFill>
              </a:defRPr>
            </a:pPr>
            <a:endParaRPr/>
          </a:p>
          <a:p>
            <a:pPr marL="342900" indent="-342900">
              <a:buSzPct val="100000"/>
              <a:buFont typeface="Arial"/>
              <a:buChar char="•"/>
              <a:defRPr sz="2400">
                <a:solidFill>
                  <a:srgbClr val="002060"/>
                </a:solidFill>
              </a:defRPr>
            </a:pPr>
            <a:r>
              <a:t>590,00 estimated undiagnosed</a:t>
            </a:r>
          </a:p>
          <a:p>
            <a:pPr>
              <a:defRPr sz="2400">
                <a:solidFill>
                  <a:srgbClr val="002060"/>
                </a:solidFill>
              </a:defRPr>
            </a:pPr>
            <a:endParaRPr/>
          </a:p>
          <a:p>
            <a:pPr marL="342900" indent="-342900">
              <a:buSzPct val="100000"/>
              <a:buFont typeface="Arial"/>
              <a:buChar char="•"/>
              <a:defRPr sz="2400">
                <a:solidFill>
                  <a:srgbClr val="002060"/>
                </a:solidFill>
              </a:defRPr>
            </a:pPr>
            <a:r>
              <a:t>&gt;5 million people in 2025 may be diagnosed in UK</a:t>
            </a:r>
          </a:p>
          <a:p>
            <a:pPr>
              <a:defRPr sz="2400">
                <a:solidFill>
                  <a:srgbClr val="002060"/>
                </a:solidFill>
              </a:defRPr>
            </a:pPr>
            <a:r>
              <a:t> </a:t>
            </a:r>
          </a:p>
        </p:txBody>
      </p:sp>
      <p:sp>
        <p:nvSpPr>
          <p:cNvPr id="128" name="TextBox 1"/>
          <p:cNvSpPr txBox="1"/>
          <p:nvPr/>
        </p:nvSpPr>
        <p:spPr>
          <a:xfrm>
            <a:off x="2906572" y="1443698"/>
            <a:ext cx="2930710" cy="486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800">
                <a:solidFill>
                  <a:srgbClr val="002060"/>
                </a:solidFill>
              </a:defRPr>
            </a:lvl1pPr>
          </a:lstStyle>
          <a:p>
            <a:r>
              <a:t>What is diabetes?</a:t>
            </a:r>
          </a:p>
        </p:txBody>
      </p:sp>
      <p:sp>
        <p:nvSpPr>
          <p:cNvPr id="129" name="TextBox 6"/>
          <p:cNvSpPr txBox="1"/>
          <p:nvPr/>
        </p:nvSpPr>
        <p:spPr>
          <a:xfrm>
            <a:off x="611559" y="260647"/>
            <a:ext cx="7488834" cy="6098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3600" b="1">
                <a:solidFill>
                  <a:srgbClr val="002060"/>
                </a:solidFill>
              </a:defRPr>
            </a:lvl1pPr>
          </a:lstStyle>
          <a:p>
            <a:r>
              <a:t>What is this talk all about</a:t>
            </a:r>
          </a:p>
        </p:txBody>
      </p:sp>
    </p:spTree>
  </p:cSld>
  <p:clrMapOvr>
    <a:masterClrMapping/>
  </p:clrMapOvr>
  <mc:AlternateContent xmlns:mc="http://schemas.openxmlformats.org/markup-compatibility/2006" xmlns:p14="http://schemas.microsoft.com/office/powerpoint/2010/main">
    <mc:Choice Requires="p14">
      <p:transition spd="slow" p14:dur="1200">
        <p:circle/>
      </p:transition>
    </mc:Choice>
    <mc:Fallback xmlns="" xmlns:m="http://schemas.openxmlformats.org/officeDocument/2006/math" xmlns:a14="http://schemas.microsoft.com/office/drawing/2010/main">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TextBox 2"/>
          <p:cNvSpPr txBox="1"/>
          <p:nvPr/>
        </p:nvSpPr>
        <p:spPr>
          <a:xfrm>
            <a:off x="407119" y="1412775"/>
            <a:ext cx="7488834" cy="2529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800">
                <a:solidFill>
                  <a:srgbClr val="002060"/>
                </a:solidFill>
                <a:latin typeface="+mn-lt"/>
                <a:ea typeface="+mn-ea"/>
                <a:cs typeface="+mn-cs"/>
                <a:sym typeface="Calibri"/>
              </a:defRPr>
            </a:pPr>
            <a:r>
              <a:t>Emergency recompression         Education    </a:t>
            </a:r>
          </a:p>
          <a:p>
            <a:pPr>
              <a:defRPr sz="2800">
                <a:solidFill>
                  <a:srgbClr val="002060"/>
                </a:solidFill>
                <a:latin typeface="+mn-lt"/>
                <a:ea typeface="+mn-ea"/>
                <a:cs typeface="+mn-cs"/>
                <a:sym typeface="Calibri"/>
              </a:defRPr>
            </a:pPr>
            <a:r>
              <a:t>Fitness to dive advice                  Research</a:t>
            </a:r>
          </a:p>
          <a:p>
            <a:pPr>
              <a:defRPr sz="2800">
                <a:solidFill>
                  <a:srgbClr val="002060"/>
                </a:solidFill>
                <a:latin typeface="+mn-lt"/>
                <a:ea typeface="+mn-ea"/>
                <a:cs typeface="+mn-cs"/>
                <a:sym typeface="Calibri"/>
              </a:defRPr>
            </a:pPr>
            <a:r>
              <a:t>Training                                          Wound Care</a:t>
            </a:r>
          </a:p>
          <a:p>
            <a:pPr>
              <a:defRPr sz="2800">
                <a:solidFill>
                  <a:srgbClr val="002060"/>
                </a:solidFill>
                <a:latin typeface="+mn-lt"/>
                <a:ea typeface="+mn-ea"/>
                <a:cs typeface="+mn-cs"/>
                <a:sym typeface="Calibri"/>
              </a:defRPr>
            </a:pPr>
            <a:r>
              <a:t>Medicals                                        Building the future</a:t>
            </a:r>
          </a:p>
        </p:txBody>
      </p:sp>
      <p:pic>
        <p:nvPicPr>
          <p:cNvPr id="236" name="Picture 2" descr="Picture 2"/>
          <p:cNvPicPr>
            <a:picLocks noChangeAspect="1"/>
          </p:cNvPicPr>
          <p:nvPr/>
        </p:nvPicPr>
        <p:blipFill>
          <a:blip r:embed="rId2"/>
          <a:stretch>
            <a:fillRect/>
          </a:stretch>
        </p:blipFill>
        <p:spPr>
          <a:xfrm>
            <a:off x="407120" y="4191606"/>
            <a:ext cx="2019781" cy="1579742"/>
          </a:xfrm>
          <a:prstGeom prst="rect">
            <a:avLst/>
          </a:prstGeom>
          <a:ln w="12700">
            <a:miter lim="400000"/>
          </a:ln>
        </p:spPr>
      </p:pic>
      <p:pic>
        <p:nvPicPr>
          <p:cNvPr id="237" name="Picture 3" descr="Picture 3"/>
          <p:cNvPicPr>
            <a:picLocks noChangeAspect="1"/>
          </p:cNvPicPr>
          <p:nvPr/>
        </p:nvPicPr>
        <p:blipFill>
          <a:blip r:embed="rId3"/>
          <a:stretch>
            <a:fillRect/>
          </a:stretch>
        </p:blipFill>
        <p:spPr>
          <a:xfrm>
            <a:off x="3132165" y="4185632"/>
            <a:ext cx="2270334" cy="1579742"/>
          </a:xfrm>
          <a:prstGeom prst="rect">
            <a:avLst/>
          </a:prstGeom>
          <a:ln w="12700">
            <a:miter lim="400000"/>
          </a:ln>
        </p:spPr>
      </p:pic>
      <p:sp>
        <p:nvSpPr>
          <p:cNvPr id="238" name="Text Box 2"/>
          <p:cNvSpPr txBox="1"/>
          <p:nvPr/>
        </p:nvSpPr>
        <p:spPr>
          <a:xfrm>
            <a:off x="539551" y="560873"/>
            <a:ext cx="8197330" cy="1285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4000" b="1">
                <a:solidFill>
                  <a:srgbClr val="002060"/>
                </a:solidFill>
                <a:latin typeface="+mn-lt"/>
                <a:ea typeface="+mn-ea"/>
                <a:cs typeface="+mn-cs"/>
                <a:sym typeface="Calibri"/>
              </a:defRPr>
            </a:lvl1pPr>
          </a:lstStyle>
          <a:p>
            <a:r>
              <a:t>Who and what is DDRC Healthcare?</a:t>
            </a:r>
          </a:p>
        </p:txBody>
      </p:sp>
      <p:pic>
        <p:nvPicPr>
          <p:cNvPr id="239" name="Picture 1" descr="Picture 1"/>
          <p:cNvPicPr>
            <a:picLocks noChangeAspect="1"/>
          </p:cNvPicPr>
          <p:nvPr/>
        </p:nvPicPr>
        <p:blipFill>
          <a:blip r:embed="rId4"/>
          <a:stretch>
            <a:fillRect/>
          </a:stretch>
        </p:blipFill>
        <p:spPr>
          <a:xfrm>
            <a:off x="6084168" y="4221088"/>
            <a:ext cx="2447059" cy="152078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ircle/>
      </p:transition>
    </mc:Choice>
    <mc:Fallback xmlns="" xmlns:m="http://schemas.openxmlformats.org/officeDocument/2006/math" xmlns:a14="http://schemas.microsoft.com/office/drawing/2010/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extBox 3"/>
          <p:cNvSpPr txBox="1"/>
          <p:nvPr/>
        </p:nvSpPr>
        <p:spPr>
          <a:xfrm>
            <a:off x="611559" y="260647"/>
            <a:ext cx="7488834" cy="6098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3600" b="1">
                <a:solidFill>
                  <a:srgbClr val="002060"/>
                </a:solidFill>
              </a:defRPr>
            </a:lvl1pPr>
          </a:lstStyle>
          <a:p>
            <a:r>
              <a:t>Diabetes and diving</a:t>
            </a:r>
          </a:p>
        </p:txBody>
      </p:sp>
      <p:sp>
        <p:nvSpPr>
          <p:cNvPr id="134" name="Rectangle 6"/>
          <p:cNvSpPr txBox="1"/>
          <p:nvPr/>
        </p:nvSpPr>
        <p:spPr>
          <a:xfrm>
            <a:off x="323274" y="1844823"/>
            <a:ext cx="8497452" cy="26214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800">
                <a:solidFill>
                  <a:srgbClr val="002060"/>
                </a:solidFill>
              </a:defRPr>
            </a:pPr>
            <a:endParaRPr/>
          </a:p>
          <a:p>
            <a:pPr marL="457200" indent="-457200">
              <a:buSzPct val="100000"/>
              <a:buFont typeface="Arial"/>
              <a:buChar char="•"/>
              <a:defRPr sz="2400">
                <a:solidFill>
                  <a:srgbClr val="002060"/>
                </a:solidFill>
              </a:defRPr>
            </a:pPr>
            <a:r>
              <a:t>When the amount of glucose in the blood is too high</a:t>
            </a:r>
          </a:p>
          <a:p>
            <a:pPr>
              <a:defRPr sz="2400">
                <a:solidFill>
                  <a:srgbClr val="002060"/>
                </a:solidFill>
              </a:defRPr>
            </a:pPr>
            <a:r>
              <a:t> </a:t>
            </a:r>
          </a:p>
          <a:p>
            <a:pPr marL="457200" indent="-457200">
              <a:buSzPct val="100000"/>
              <a:buFont typeface="Arial"/>
              <a:buChar char="•"/>
              <a:defRPr sz="2400">
                <a:solidFill>
                  <a:srgbClr val="002060"/>
                </a:solidFill>
              </a:defRPr>
            </a:pPr>
            <a:r>
              <a:t>This is because the pancreas does not produce sufficient, or any, insulin to help the glucose enter the body’s cells</a:t>
            </a:r>
          </a:p>
          <a:p>
            <a:pPr>
              <a:defRPr sz="2400">
                <a:solidFill>
                  <a:srgbClr val="002060"/>
                </a:solidFill>
              </a:defRPr>
            </a:pPr>
            <a:endParaRPr/>
          </a:p>
          <a:p>
            <a:pPr marL="457200" indent="-457200">
              <a:buSzPct val="100000"/>
              <a:buFont typeface="Arial"/>
              <a:buChar char="•"/>
              <a:defRPr sz="2400">
                <a:solidFill>
                  <a:srgbClr val="002060"/>
                </a:solidFill>
              </a:defRPr>
            </a:pPr>
            <a:r>
              <a:t>Or, if insulin is produced the body does not react to it</a:t>
            </a:r>
          </a:p>
        </p:txBody>
      </p:sp>
      <p:sp>
        <p:nvSpPr>
          <p:cNvPr id="135" name="TextBox 7"/>
          <p:cNvSpPr txBox="1"/>
          <p:nvPr/>
        </p:nvSpPr>
        <p:spPr>
          <a:xfrm>
            <a:off x="2906572" y="1443698"/>
            <a:ext cx="2930710" cy="486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800">
                <a:solidFill>
                  <a:srgbClr val="002060"/>
                </a:solidFill>
              </a:defRPr>
            </a:lvl1pPr>
          </a:lstStyle>
          <a:p>
            <a:r>
              <a:t>What is diabetes?</a:t>
            </a:r>
          </a:p>
        </p:txBody>
      </p:sp>
    </p:spTree>
  </p:cSld>
  <p:clrMapOvr>
    <a:masterClrMapping/>
  </p:clrMapOvr>
  <mc:AlternateContent xmlns:mc="http://schemas.openxmlformats.org/markup-compatibility/2006" xmlns:p14="http://schemas.microsoft.com/office/powerpoint/2010/main">
    <mc:Choice Requires="p14">
      <p:transition spd="slow" p14:dur="1200">
        <p:circle/>
      </p:transition>
    </mc:Choice>
    <mc:Fallback xmlns="" xmlns:m="http://schemas.openxmlformats.org/officeDocument/2006/math" xmlns:a14="http://schemas.microsoft.com/office/drawing/2010/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Box 3"/>
          <p:cNvSpPr txBox="1"/>
          <p:nvPr/>
        </p:nvSpPr>
        <p:spPr>
          <a:xfrm>
            <a:off x="611559" y="260647"/>
            <a:ext cx="7488834" cy="6098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3600" b="1">
                <a:solidFill>
                  <a:srgbClr val="002060"/>
                </a:solidFill>
              </a:defRPr>
            </a:lvl1pPr>
          </a:lstStyle>
          <a:p>
            <a:r>
              <a:t>Diabetes and diving</a:t>
            </a:r>
          </a:p>
        </p:txBody>
      </p:sp>
      <p:sp>
        <p:nvSpPr>
          <p:cNvPr id="140" name="Rectangle 2"/>
          <p:cNvSpPr txBox="1"/>
          <p:nvPr/>
        </p:nvSpPr>
        <p:spPr>
          <a:xfrm>
            <a:off x="359531" y="1844823"/>
            <a:ext cx="8424938" cy="39643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a:solidFill>
                  <a:srgbClr val="002060"/>
                </a:solidFill>
              </a:defRPr>
            </a:pPr>
            <a:endParaRPr/>
          </a:p>
          <a:p>
            <a:pPr marL="457200" indent="-457200">
              <a:buSzPct val="100000"/>
              <a:buFont typeface="Arial"/>
              <a:buChar char="•"/>
              <a:defRPr sz="2600">
                <a:solidFill>
                  <a:srgbClr val="002060"/>
                </a:solidFill>
              </a:defRPr>
            </a:pPr>
            <a:r>
              <a:t>Insulin is a hormone produced by the pancreas</a:t>
            </a:r>
          </a:p>
          <a:p>
            <a:pPr>
              <a:defRPr sz="2600">
                <a:solidFill>
                  <a:srgbClr val="002060"/>
                </a:solidFill>
              </a:defRPr>
            </a:pPr>
            <a:endParaRPr/>
          </a:p>
          <a:p>
            <a:pPr marL="457200" indent="-457200">
              <a:buSzPct val="100000"/>
              <a:buFont typeface="Arial"/>
              <a:buChar char="•"/>
              <a:defRPr sz="2600">
                <a:solidFill>
                  <a:srgbClr val="002060"/>
                </a:solidFill>
              </a:defRPr>
            </a:pPr>
            <a:r>
              <a:t>It enables glucose to enter the body’s cells</a:t>
            </a:r>
          </a:p>
          <a:p>
            <a:pPr>
              <a:defRPr sz="2600">
                <a:solidFill>
                  <a:srgbClr val="002060"/>
                </a:solidFill>
              </a:defRPr>
            </a:pPr>
            <a:endParaRPr/>
          </a:p>
          <a:p>
            <a:pPr marL="457200" indent="-457200">
              <a:buSzPct val="100000"/>
              <a:buFont typeface="Arial"/>
              <a:buChar char="•"/>
              <a:defRPr sz="2600">
                <a:solidFill>
                  <a:srgbClr val="002060"/>
                </a:solidFill>
              </a:defRPr>
            </a:pPr>
            <a:r>
              <a:t>We need glucose for energy to function properly</a:t>
            </a:r>
          </a:p>
          <a:p>
            <a:pPr>
              <a:defRPr sz="2600">
                <a:solidFill>
                  <a:srgbClr val="002060"/>
                </a:solidFill>
              </a:defRPr>
            </a:pPr>
            <a:endParaRPr/>
          </a:p>
          <a:p>
            <a:pPr marL="457200" indent="-457200">
              <a:buSzPct val="100000"/>
              <a:buFont typeface="Arial"/>
              <a:buChar char="•"/>
              <a:defRPr sz="2600">
                <a:solidFill>
                  <a:srgbClr val="002060"/>
                </a:solidFill>
              </a:defRPr>
            </a:pPr>
            <a:r>
              <a:t>The liver produces some glucose, but the rest comes from digesting carbohydrates</a:t>
            </a:r>
          </a:p>
        </p:txBody>
      </p:sp>
      <p:sp>
        <p:nvSpPr>
          <p:cNvPr id="141" name="TextBox 4"/>
          <p:cNvSpPr txBox="1"/>
          <p:nvPr/>
        </p:nvSpPr>
        <p:spPr>
          <a:xfrm>
            <a:off x="2906572" y="1443698"/>
            <a:ext cx="2930710" cy="486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800">
                <a:solidFill>
                  <a:srgbClr val="002060"/>
                </a:solidFill>
              </a:defRPr>
            </a:lvl1pPr>
          </a:lstStyle>
          <a:p>
            <a:r>
              <a:t>What is diabetes?</a:t>
            </a:r>
          </a:p>
        </p:txBody>
      </p:sp>
    </p:spTree>
  </p:cSld>
  <p:clrMapOvr>
    <a:masterClrMapping/>
  </p:clrMapOvr>
  <mc:AlternateContent xmlns:mc="http://schemas.openxmlformats.org/markup-compatibility/2006" xmlns:p14="http://schemas.microsoft.com/office/powerpoint/2010/main">
    <mc:Choice Requires="p14">
      <p:transition spd="slow" p14:dur="1200">
        <p:circle/>
      </p:transition>
    </mc:Choice>
    <mc:Fallback xmlns="" xmlns:m="http://schemas.openxmlformats.org/officeDocument/2006/math" xmlns:a14="http://schemas.microsoft.com/office/drawing/2010/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Box 3"/>
          <p:cNvSpPr txBox="1"/>
          <p:nvPr/>
        </p:nvSpPr>
        <p:spPr>
          <a:xfrm>
            <a:off x="611559" y="260647"/>
            <a:ext cx="7488834" cy="6098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3600" b="1">
                <a:solidFill>
                  <a:srgbClr val="002060"/>
                </a:solidFill>
              </a:defRPr>
            </a:lvl1pPr>
          </a:lstStyle>
          <a:p>
            <a:r>
              <a:t>Diabetes and diving</a:t>
            </a:r>
          </a:p>
        </p:txBody>
      </p:sp>
      <p:sp>
        <p:nvSpPr>
          <p:cNvPr id="146" name="Rectangle 2"/>
          <p:cNvSpPr txBox="1"/>
          <p:nvPr/>
        </p:nvSpPr>
        <p:spPr>
          <a:xfrm>
            <a:off x="539551" y="1988840"/>
            <a:ext cx="8424938" cy="30270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b="1">
                <a:solidFill>
                  <a:srgbClr val="002060"/>
                </a:solidFill>
              </a:defRPr>
            </a:pPr>
            <a:endParaRPr/>
          </a:p>
          <a:p>
            <a:pPr marL="457200" indent="-457200">
              <a:buSzPct val="100000"/>
              <a:buFont typeface="Arial"/>
              <a:buChar char="•"/>
              <a:defRPr sz="2600" i="1">
                <a:solidFill>
                  <a:srgbClr val="002060"/>
                </a:solidFill>
              </a:defRPr>
            </a:pPr>
            <a:r>
              <a:t>There are two types of diabetes, Type 1 &amp; Type 2</a:t>
            </a:r>
          </a:p>
          <a:p>
            <a:pPr>
              <a:defRPr sz="1200">
                <a:solidFill>
                  <a:srgbClr val="002060"/>
                </a:solidFill>
              </a:defRPr>
            </a:pPr>
            <a:endParaRPr/>
          </a:p>
          <a:p>
            <a:pPr marL="457200" indent="-457200">
              <a:buSzPct val="100000"/>
              <a:buFont typeface="Arial"/>
              <a:buChar char="•"/>
              <a:defRPr sz="2600">
                <a:solidFill>
                  <a:srgbClr val="002060"/>
                </a:solidFill>
              </a:defRPr>
            </a:pPr>
            <a:r>
              <a:t>Type 1 -  approximately 5% to 15% of diabetics</a:t>
            </a:r>
          </a:p>
          <a:p>
            <a:pPr>
              <a:defRPr sz="1200">
                <a:solidFill>
                  <a:srgbClr val="002060"/>
                </a:solidFill>
              </a:defRPr>
            </a:pPr>
            <a:endParaRPr/>
          </a:p>
          <a:p>
            <a:pPr marL="457200" indent="-457200">
              <a:buSzPct val="100000"/>
              <a:buFont typeface="Arial"/>
              <a:buChar char="•"/>
              <a:defRPr sz="2600">
                <a:solidFill>
                  <a:srgbClr val="002060"/>
                </a:solidFill>
              </a:defRPr>
            </a:pPr>
            <a:r>
              <a:t>The body is unable to produce any insulin </a:t>
            </a:r>
          </a:p>
          <a:p>
            <a:pPr>
              <a:defRPr sz="1200">
                <a:solidFill>
                  <a:srgbClr val="002060"/>
                </a:solidFill>
              </a:defRPr>
            </a:pPr>
            <a:endParaRPr/>
          </a:p>
          <a:p>
            <a:pPr marL="457200" indent="-457200">
              <a:buSzPct val="100000"/>
              <a:buFont typeface="Arial"/>
              <a:buChar char="•"/>
              <a:defRPr sz="2600">
                <a:solidFill>
                  <a:srgbClr val="002060"/>
                </a:solidFill>
              </a:defRPr>
            </a:pPr>
            <a:r>
              <a:t>Treated with insulin injections, &amp; healthy diet</a:t>
            </a:r>
          </a:p>
          <a:p>
            <a:pPr>
              <a:defRPr sz="1200">
                <a:solidFill>
                  <a:srgbClr val="002060"/>
                </a:solidFill>
              </a:defRPr>
            </a:pPr>
            <a:endParaRPr/>
          </a:p>
          <a:p>
            <a:pPr marL="457200" indent="-457200">
              <a:buSzPct val="100000"/>
              <a:buFont typeface="Arial"/>
              <a:buChar char="•"/>
              <a:defRPr sz="2600">
                <a:solidFill>
                  <a:srgbClr val="002060"/>
                </a:solidFill>
              </a:defRPr>
            </a:pPr>
            <a:r>
              <a:t>Can develop at any age, but usually before age 40</a:t>
            </a:r>
          </a:p>
        </p:txBody>
      </p:sp>
      <p:sp>
        <p:nvSpPr>
          <p:cNvPr id="147" name="TextBox 4"/>
          <p:cNvSpPr txBox="1"/>
          <p:nvPr/>
        </p:nvSpPr>
        <p:spPr>
          <a:xfrm>
            <a:off x="2906572" y="1443698"/>
            <a:ext cx="2930710" cy="486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800">
                <a:solidFill>
                  <a:srgbClr val="002060"/>
                </a:solidFill>
              </a:defRPr>
            </a:lvl1pPr>
          </a:lstStyle>
          <a:p>
            <a:r>
              <a:t>What is diabetes?</a:t>
            </a:r>
          </a:p>
        </p:txBody>
      </p:sp>
    </p:spTree>
  </p:cSld>
  <p:clrMapOvr>
    <a:masterClrMapping/>
  </p:clrMapOvr>
  <mc:AlternateContent xmlns:mc="http://schemas.openxmlformats.org/markup-compatibility/2006" xmlns:p14="http://schemas.microsoft.com/office/powerpoint/2010/main">
    <mc:Choice Requires="p14">
      <p:transition spd="slow" p14:dur="1200">
        <p:circle/>
      </p:transition>
    </mc:Choice>
    <mc:Fallback xmlns="" xmlns:m="http://schemas.openxmlformats.org/officeDocument/2006/math" xmlns:a14="http://schemas.microsoft.com/office/drawing/2010/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extBox 3"/>
          <p:cNvSpPr txBox="1"/>
          <p:nvPr/>
        </p:nvSpPr>
        <p:spPr>
          <a:xfrm>
            <a:off x="611559" y="260647"/>
            <a:ext cx="7488834" cy="6098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3600" b="1">
                <a:solidFill>
                  <a:srgbClr val="002060"/>
                </a:solidFill>
              </a:defRPr>
            </a:lvl1pPr>
          </a:lstStyle>
          <a:p>
            <a:r>
              <a:t>Diabetes and diving</a:t>
            </a:r>
          </a:p>
        </p:txBody>
      </p:sp>
      <p:sp>
        <p:nvSpPr>
          <p:cNvPr id="152" name="Rectangle 2"/>
          <p:cNvSpPr txBox="1"/>
          <p:nvPr/>
        </p:nvSpPr>
        <p:spPr>
          <a:xfrm>
            <a:off x="359531" y="1966917"/>
            <a:ext cx="8424938" cy="36120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100">
                <a:solidFill>
                  <a:srgbClr val="002060"/>
                </a:solidFill>
              </a:defRPr>
            </a:pPr>
            <a:endParaRPr/>
          </a:p>
          <a:p>
            <a:pPr marL="342900" indent="-342900">
              <a:buSzPct val="100000"/>
              <a:buFont typeface="Arial"/>
              <a:buChar char="•"/>
              <a:defRPr sz="2400">
                <a:solidFill>
                  <a:srgbClr val="002060"/>
                </a:solidFill>
              </a:defRPr>
            </a:pPr>
            <a:r>
              <a:t>Type 2 - approximately 85% to 95% of diabetics</a:t>
            </a:r>
          </a:p>
          <a:p>
            <a:pPr>
              <a:defRPr sz="1200">
                <a:solidFill>
                  <a:srgbClr val="002060"/>
                </a:solidFill>
              </a:defRPr>
            </a:pPr>
            <a:endParaRPr/>
          </a:p>
          <a:p>
            <a:pPr marL="342900" indent="-342900">
              <a:buSzPct val="100000"/>
              <a:buFont typeface="Arial"/>
              <a:buChar char="•"/>
              <a:defRPr sz="2400">
                <a:solidFill>
                  <a:srgbClr val="002060"/>
                </a:solidFill>
              </a:defRPr>
            </a:pPr>
            <a:r>
              <a:t>Your body can still make some insulin, but either not enough, or the body does not react to it normally</a:t>
            </a:r>
          </a:p>
          <a:p>
            <a:pPr>
              <a:defRPr sz="1200">
                <a:solidFill>
                  <a:srgbClr val="002060"/>
                </a:solidFill>
              </a:defRPr>
            </a:pPr>
            <a:endParaRPr/>
          </a:p>
          <a:p>
            <a:pPr marL="342900" indent="-342900">
              <a:buSzPct val="100000"/>
              <a:buFont typeface="Arial"/>
              <a:buChar char="•"/>
              <a:defRPr sz="2400">
                <a:solidFill>
                  <a:srgbClr val="002060"/>
                </a:solidFill>
              </a:defRPr>
            </a:pPr>
            <a:r>
              <a:t>Usually develops after the age of 40, there are some ethnic exceptions</a:t>
            </a:r>
          </a:p>
          <a:p>
            <a:pPr>
              <a:defRPr sz="1200">
                <a:solidFill>
                  <a:srgbClr val="002060"/>
                </a:solidFill>
              </a:defRPr>
            </a:pPr>
            <a:endParaRPr/>
          </a:p>
          <a:p>
            <a:pPr marL="342900" indent="-342900">
              <a:buSzPct val="100000"/>
              <a:buFont typeface="Arial"/>
              <a:buChar char="•"/>
              <a:defRPr sz="2400">
                <a:solidFill>
                  <a:srgbClr val="002060"/>
                </a:solidFill>
              </a:defRPr>
            </a:pPr>
            <a:r>
              <a:t>Treated with healthy diet, increased exercise, and often with tablet medication and eventually insulin which may be necessary </a:t>
            </a:r>
          </a:p>
        </p:txBody>
      </p:sp>
      <p:sp>
        <p:nvSpPr>
          <p:cNvPr id="153" name="TextBox 4"/>
          <p:cNvSpPr txBox="1"/>
          <p:nvPr/>
        </p:nvSpPr>
        <p:spPr>
          <a:xfrm>
            <a:off x="2906572" y="1443698"/>
            <a:ext cx="2930710" cy="486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800">
                <a:solidFill>
                  <a:srgbClr val="002060"/>
                </a:solidFill>
              </a:defRPr>
            </a:lvl1pPr>
          </a:lstStyle>
          <a:p>
            <a:r>
              <a:t>What is diabetes?</a:t>
            </a:r>
          </a:p>
        </p:txBody>
      </p:sp>
    </p:spTree>
  </p:cSld>
  <p:clrMapOvr>
    <a:masterClrMapping/>
  </p:clrMapOvr>
  <mc:AlternateContent xmlns:mc="http://schemas.openxmlformats.org/markup-compatibility/2006" xmlns:p14="http://schemas.microsoft.com/office/powerpoint/2010/main">
    <mc:Choice Requires="p14">
      <p:transition spd="slow" p14:dur="1200">
        <p:circle/>
      </p:transition>
    </mc:Choice>
    <mc:Fallback xmlns="" xmlns:m="http://schemas.openxmlformats.org/officeDocument/2006/math" xmlns:a14="http://schemas.microsoft.com/office/drawing/2010/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extBox 3"/>
          <p:cNvSpPr txBox="1"/>
          <p:nvPr/>
        </p:nvSpPr>
        <p:spPr>
          <a:xfrm>
            <a:off x="611559" y="260647"/>
            <a:ext cx="7488834" cy="6098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3600" b="1">
                <a:solidFill>
                  <a:srgbClr val="002060"/>
                </a:solidFill>
              </a:defRPr>
            </a:lvl1pPr>
          </a:lstStyle>
          <a:p>
            <a:r>
              <a:t>Diabetes and diving</a:t>
            </a:r>
          </a:p>
        </p:txBody>
      </p:sp>
      <p:sp>
        <p:nvSpPr>
          <p:cNvPr id="158" name="Rectangle 2"/>
          <p:cNvSpPr txBox="1"/>
          <p:nvPr/>
        </p:nvSpPr>
        <p:spPr>
          <a:xfrm>
            <a:off x="359531" y="1916831"/>
            <a:ext cx="8424938" cy="40676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a:solidFill>
                  <a:srgbClr val="002060"/>
                </a:solidFill>
              </a:defRPr>
            </a:pPr>
            <a:endParaRPr/>
          </a:p>
          <a:p>
            <a:pPr>
              <a:defRPr sz="3200">
                <a:solidFill>
                  <a:srgbClr val="002060"/>
                </a:solidFill>
              </a:defRPr>
            </a:pPr>
            <a:r>
              <a:t>	     </a:t>
            </a:r>
            <a:r>
              <a:rPr sz="2400"/>
              <a:t>Symptoms of undiagnosed diabetes</a:t>
            </a:r>
          </a:p>
          <a:p>
            <a:pPr>
              <a:defRPr sz="2400">
                <a:solidFill>
                  <a:srgbClr val="002060"/>
                </a:solidFill>
              </a:defRPr>
            </a:pPr>
            <a:endParaRPr sz="2400"/>
          </a:p>
          <a:p>
            <a:pPr marL="1828800" lvl="3" indent="-457200">
              <a:buSzPct val="100000"/>
              <a:buFont typeface="Arial"/>
              <a:buChar char="•"/>
              <a:defRPr sz="2400">
                <a:solidFill>
                  <a:srgbClr val="002060"/>
                </a:solidFill>
              </a:defRPr>
            </a:pPr>
            <a:r>
              <a:t>Feeling tired</a:t>
            </a:r>
          </a:p>
          <a:p>
            <a:pPr marL="1828800" lvl="3" indent="-457200">
              <a:buSzPct val="100000"/>
              <a:buFont typeface="Arial"/>
              <a:buChar char="•"/>
              <a:defRPr sz="2400">
                <a:solidFill>
                  <a:srgbClr val="002060"/>
                </a:solidFill>
              </a:defRPr>
            </a:pPr>
            <a:r>
              <a:t>Weight loss</a:t>
            </a:r>
          </a:p>
          <a:p>
            <a:pPr marL="1828800" lvl="3" indent="-457200">
              <a:buSzPct val="100000"/>
              <a:buFont typeface="Arial"/>
              <a:buChar char="•"/>
              <a:defRPr sz="2400">
                <a:solidFill>
                  <a:srgbClr val="002060"/>
                </a:solidFill>
              </a:defRPr>
            </a:pPr>
            <a:r>
              <a:t>Visual disturbance</a:t>
            </a:r>
          </a:p>
          <a:p>
            <a:pPr marL="1828800" lvl="3" indent="-457200">
              <a:buSzPct val="100000"/>
              <a:buFont typeface="Arial"/>
              <a:buChar char="•"/>
              <a:defRPr sz="2400">
                <a:solidFill>
                  <a:srgbClr val="002060"/>
                </a:solidFill>
              </a:defRPr>
            </a:pPr>
            <a:r>
              <a:t>Increased frequency of infection</a:t>
            </a:r>
          </a:p>
          <a:p>
            <a:pPr marL="1828800" lvl="3" indent="-457200">
              <a:buSzPct val="100000"/>
              <a:buFont typeface="Arial"/>
              <a:buChar char="•"/>
              <a:defRPr sz="2400">
                <a:solidFill>
                  <a:srgbClr val="002060"/>
                </a:solidFill>
              </a:defRPr>
            </a:pPr>
            <a:r>
              <a:t>Slow healing wounds</a:t>
            </a:r>
          </a:p>
          <a:p>
            <a:pPr marL="1828800" lvl="3" indent="-457200">
              <a:buSzPct val="100000"/>
              <a:buFont typeface="Arial"/>
              <a:buChar char="•"/>
              <a:defRPr sz="2400">
                <a:solidFill>
                  <a:srgbClr val="002060"/>
                </a:solidFill>
              </a:defRPr>
            </a:pPr>
            <a:r>
              <a:t>Wanting to pass urine more frequently</a:t>
            </a:r>
          </a:p>
          <a:p>
            <a:pPr marL="1828800" lvl="3" indent="-457200">
              <a:buSzPct val="100000"/>
              <a:buFont typeface="Arial"/>
              <a:buChar char="•"/>
              <a:defRPr sz="2400">
                <a:solidFill>
                  <a:srgbClr val="002060"/>
                </a:solidFill>
              </a:defRPr>
            </a:pPr>
            <a:r>
              <a:t>Increased thirst</a:t>
            </a:r>
          </a:p>
          <a:p>
            <a:pPr>
              <a:defRPr sz="2800">
                <a:solidFill>
                  <a:srgbClr val="002060"/>
                </a:solidFill>
              </a:defRPr>
            </a:pPr>
            <a:r>
              <a:t>	</a:t>
            </a:r>
          </a:p>
        </p:txBody>
      </p:sp>
      <p:sp>
        <p:nvSpPr>
          <p:cNvPr id="159" name="TextBox 4"/>
          <p:cNvSpPr txBox="1"/>
          <p:nvPr/>
        </p:nvSpPr>
        <p:spPr>
          <a:xfrm>
            <a:off x="2906572" y="1443698"/>
            <a:ext cx="2930710" cy="486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800">
                <a:solidFill>
                  <a:srgbClr val="002060"/>
                </a:solidFill>
              </a:defRPr>
            </a:lvl1pPr>
          </a:lstStyle>
          <a:p>
            <a:r>
              <a:t>What is diabetes?</a:t>
            </a:r>
          </a:p>
        </p:txBody>
      </p:sp>
    </p:spTree>
  </p:cSld>
  <p:clrMapOvr>
    <a:masterClrMapping/>
  </p:clrMapOvr>
  <mc:AlternateContent xmlns:mc="http://schemas.openxmlformats.org/markup-compatibility/2006" xmlns:p14="http://schemas.microsoft.com/office/powerpoint/2010/main">
    <mc:Choice Requires="p14">
      <p:transition spd="slow" p14:dur="1200">
        <p:circle/>
      </p:transition>
    </mc:Choice>
    <mc:Fallback xmlns="" xmlns:m="http://schemas.openxmlformats.org/officeDocument/2006/math" xmlns:a14="http://schemas.microsoft.com/office/drawing/2010/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extBox 3"/>
          <p:cNvSpPr txBox="1"/>
          <p:nvPr/>
        </p:nvSpPr>
        <p:spPr>
          <a:xfrm>
            <a:off x="611559" y="260647"/>
            <a:ext cx="7488834" cy="6098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3600" b="1">
                <a:solidFill>
                  <a:srgbClr val="002060"/>
                </a:solidFill>
              </a:defRPr>
            </a:lvl1pPr>
          </a:lstStyle>
          <a:p>
            <a:r>
              <a:t>Diabetes and diving</a:t>
            </a:r>
          </a:p>
        </p:txBody>
      </p:sp>
      <p:sp>
        <p:nvSpPr>
          <p:cNvPr id="164" name="Rectangle 2"/>
          <p:cNvSpPr txBox="1"/>
          <p:nvPr/>
        </p:nvSpPr>
        <p:spPr>
          <a:xfrm>
            <a:off x="323527" y="1844823"/>
            <a:ext cx="8676966" cy="33072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a:solidFill>
                  <a:srgbClr val="002060"/>
                </a:solidFill>
              </a:defRPr>
            </a:pPr>
            <a:endParaRPr/>
          </a:p>
          <a:p>
            <a:pPr>
              <a:defRPr sz="3200">
                <a:solidFill>
                  <a:srgbClr val="002060"/>
                </a:solidFill>
              </a:defRPr>
            </a:pPr>
            <a:r>
              <a:t>                     </a:t>
            </a:r>
            <a:r>
              <a:rPr sz="2400"/>
              <a:t>Development of symptoms</a:t>
            </a:r>
          </a:p>
          <a:p>
            <a:pPr>
              <a:defRPr sz="2400">
                <a:solidFill>
                  <a:srgbClr val="002060"/>
                </a:solidFill>
              </a:defRPr>
            </a:pPr>
            <a:endParaRPr sz="2400"/>
          </a:p>
          <a:p>
            <a:pPr marL="800100" lvl="1" indent="-342900">
              <a:buSzPct val="100000"/>
              <a:buFont typeface="Arial"/>
              <a:buChar char="•"/>
              <a:defRPr sz="2400">
                <a:solidFill>
                  <a:srgbClr val="002060"/>
                </a:solidFill>
              </a:defRPr>
            </a:pPr>
            <a:r>
              <a:t>Type 1 symptoms are more obvious and develop more quickly, often over weeks</a:t>
            </a:r>
          </a:p>
          <a:p>
            <a:pPr>
              <a:defRPr sz="1200">
                <a:solidFill>
                  <a:srgbClr val="002060"/>
                </a:solidFill>
              </a:defRPr>
            </a:pPr>
            <a:endParaRPr/>
          </a:p>
          <a:p>
            <a:pPr marL="800100" lvl="1" indent="-342900">
              <a:buSzPct val="100000"/>
              <a:buFont typeface="Arial"/>
              <a:buChar char="•"/>
              <a:defRPr sz="2400">
                <a:solidFill>
                  <a:srgbClr val="002060"/>
                </a:solidFill>
              </a:defRPr>
            </a:pPr>
            <a:r>
              <a:t>Type 2 symptoms develop less quickly, often over years and so are less obvious</a:t>
            </a:r>
          </a:p>
          <a:p>
            <a:pPr>
              <a:defRPr sz="1200">
                <a:solidFill>
                  <a:srgbClr val="002060"/>
                </a:solidFill>
              </a:defRPr>
            </a:pPr>
            <a:endParaRPr/>
          </a:p>
          <a:p>
            <a:pPr marL="800100" lvl="1" indent="-342900">
              <a:buSzPct val="100000"/>
              <a:buFont typeface="Arial"/>
              <a:buChar char="•"/>
              <a:defRPr sz="2400">
                <a:solidFill>
                  <a:srgbClr val="002060"/>
                </a:solidFill>
              </a:defRPr>
            </a:pPr>
            <a:r>
              <a:t>In both types symptoms respond well to treatment</a:t>
            </a:r>
          </a:p>
        </p:txBody>
      </p:sp>
      <p:sp>
        <p:nvSpPr>
          <p:cNvPr id="165" name="TextBox 4"/>
          <p:cNvSpPr txBox="1"/>
          <p:nvPr/>
        </p:nvSpPr>
        <p:spPr>
          <a:xfrm>
            <a:off x="2906572" y="1443698"/>
            <a:ext cx="2930710" cy="486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800">
                <a:solidFill>
                  <a:srgbClr val="002060"/>
                </a:solidFill>
              </a:defRPr>
            </a:lvl1pPr>
          </a:lstStyle>
          <a:p>
            <a:r>
              <a:t>What is diabetes?</a:t>
            </a:r>
          </a:p>
        </p:txBody>
      </p:sp>
    </p:spTree>
  </p:cSld>
  <p:clrMapOvr>
    <a:masterClrMapping/>
  </p:clrMapOvr>
  <mc:AlternateContent xmlns:mc="http://schemas.openxmlformats.org/markup-compatibility/2006" xmlns:p14="http://schemas.microsoft.com/office/powerpoint/2010/main">
    <mc:Choice Requires="p14">
      <p:transition spd="slow" p14:dur="1200">
        <p:circle/>
      </p:transition>
    </mc:Choice>
    <mc:Fallback xmlns="" xmlns:m="http://schemas.openxmlformats.org/officeDocument/2006/math" xmlns:a14="http://schemas.microsoft.com/office/drawing/2010/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Box 3"/>
          <p:cNvSpPr txBox="1"/>
          <p:nvPr/>
        </p:nvSpPr>
        <p:spPr>
          <a:xfrm>
            <a:off x="611559" y="260647"/>
            <a:ext cx="7488834" cy="6098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3600" b="1">
                <a:solidFill>
                  <a:srgbClr val="002060"/>
                </a:solidFill>
              </a:defRPr>
            </a:lvl1pPr>
          </a:lstStyle>
          <a:p>
            <a:r>
              <a:t>Diabetes and diving</a:t>
            </a:r>
          </a:p>
        </p:txBody>
      </p:sp>
      <p:sp>
        <p:nvSpPr>
          <p:cNvPr id="170" name="Rectangle 2"/>
          <p:cNvSpPr txBox="1"/>
          <p:nvPr/>
        </p:nvSpPr>
        <p:spPr>
          <a:xfrm>
            <a:off x="899591" y="1966917"/>
            <a:ext cx="7740862" cy="3926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b="1">
                <a:solidFill>
                  <a:srgbClr val="002060"/>
                </a:solidFill>
              </a:defRPr>
            </a:pPr>
            <a:endParaRPr/>
          </a:p>
          <a:p>
            <a:pPr>
              <a:defRPr sz="2400">
                <a:solidFill>
                  <a:srgbClr val="002060"/>
                </a:solidFill>
              </a:defRPr>
            </a:pPr>
            <a:r>
              <a:t>To put it simply….</a:t>
            </a:r>
          </a:p>
          <a:p>
            <a:pPr>
              <a:defRPr>
                <a:solidFill>
                  <a:srgbClr val="002060"/>
                </a:solidFill>
              </a:defRPr>
            </a:pPr>
            <a:endParaRPr/>
          </a:p>
          <a:p>
            <a:pPr marL="342900" indent="-342900">
              <a:buSzPct val="100000"/>
              <a:buFont typeface="Arial"/>
              <a:buChar char="•"/>
              <a:defRPr sz="2400">
                <a:solidFill>
                  <a:srgbClr val="002060"/>
                </a:solidFill>
              </a:defRPr>
            </a:pPr>
            <a:r>
              <a:t>Your body does not regulate or utilise glucose in the correct way</a:t>
            </a:r>
          </a:p>
          <a:p>
            <a:pPr marL="342900" indent="-342900">
              <a:buSzPct val="100000"/>
              <a:buFont typeface="Arial"/>
              <a:buChar char="•"/>
              <a:defRPr sz="1200">
                <a:solidFill>
                  <a:srgbClr val="002060"/>
                </a:solidFill>
              </a:defRPr>
            </a:pPr>
            <a:endParaRPr/>
          </a:p>
          <a:p>
            <a:pPr marL="342900" indent="-342900">
              <a:buSzPct val="100000"/>
              <a:buFont typeface="Arial"/>
              <a:buChar char="•"/>
              <a:defRPr sz="2400">
                <a:solidFill>
                  <a:srgbClr val="002060"/>
                </a:solidFill>
              </a:defRPr>
            </a:pPr>
            <a:r>
              <a:t>As a result it accumulates in the blood and can’t be used as energy</a:t>
            </a:r>
          </a:p>
          <a:p>
            <a:pPr marL="342900" indent="-342900">
              <a:buSzPct val="100000"/>
              <a:buFont typeface="Arial"/>
              <a:buChar char="•"/>
              <a:defRPr sz="1200">
                <a:solidFill>
                  <a:srgbClr val="002060"/>
                </a:solidFill>
              </a:defRPr>
            </a:pPr>
            <a:endParaRPr/>
          </a:p>
          <a:p>
            <a:pPr marL="342900" indent="-342900">
              <a:buSzPct val="100000"/>
              <a:buFont typeface="Arial"/>
              <a:buChar char="•"/>
              <a:defRPr sz="2400">
                <a:solidFill>
                  <a:srgbClr val="002060"/>
                </a:solidFill>
              </a:defRPr>
            </a:pPr>
            <a:r>
              <a:t>The increased blood glucose also causes damage to the body’s tissues.</a:t>
            </a:r>
          </a:p>
        </p:txBody>
      </p:sp>
      <p:sp>
        <p:nvSpPr>
          <p:cNvPr id="171" name="TextBox 4"/>
          <p:cNvSpPr txBox="1"/>
          <p:nvPr/>
        </p:nvSpPr>
        <p:spPr>
          <a:xfrm>
            <a:off x="2906572" y="1443698"/>
            <a:ext cx="2930710" cy="486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800">
                <a:solidFill>
                  <a:srgbClr val="002060"/>
                </a:solidFill>
              </a:defRPr>
            </a:lvl1pPr>
          </a:lstStyle>
          <a:p>
            <a:r>
              <a:t>What is diabetes?</a:t>
            </a:r>
          </a:p>
        </p:txBody>
      </p:sp>
    </p:spTree>
  </p:cSld>
  <p:clrMapOvr>
    <a:masterClrMapping/>
  </p:clrMapOvr>
  <mc:AlternateContent xmlns:mc="http://schemas.openxmlformats.org/markup-compatibility/2006" xmlns:p14="http://schemas.microsoft.com/office/powerpoint/2010/main">
    <mc:Choice Requires="p14">
      <p:transition spd="slow" p14:dur="1200">
        <p:circle/>
      </p:transition>
    </mc:Choice>
    <mc:Fallback xmlns="" xmlns:m="http://schemas.openxmlformats.org/officeDocument/2006/math" xmlns:a14="http://schemas.microsoft.com/office/drawing/2010/main">
      <p:transition spd="slow">
        <p:fade/>
      </p:transition>
    </mc:Fallback>
  </mc:AlternateContent>
</p:sld>
</file>

<file path=ppt/theme/theme1.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TotalTime>
  <Words>3083</Words>
  <Application>Microsoft Office PowerPoint</Application>
  <PresentationFormat>On-screen Show (4:3)</PresentationFormat>
  <Paragraphs>323</Paragraphs>
  <Slides>20</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Futura Std</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Epps</dc:creator>
  <cp:lastModifiedBy>Kathryn Epps</cp:lastModifiedBy>
  <cp:revision>3</cp:revision>
  <dcterms:modified xsi:type="dcterms:W3CDTF">2021-01-13T15:21:20Z</dcterms:modified>
</cp:coreProperties>
</file>