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notesSlides/notesSlide11.xml" ContentType="application/vnd.openxmlformats-officedocument.presentationml.notesSlide+xml"/>
  <Override PartName="/ppt/charts/chart2.xml" ContentType="application/vnd.openxmlformats-officedocument.drawingml.chart+xml"/>
  <Override PartName="/ppt/notesSlides/notesSlide12.xml" ContentType="application/vnd.openxmlformats-officedocument.presentationml.notesSlide+xml"/>
  <Override PartName="/ppt/charts/chart3.xml" ContentType="application/vnd.openxmlformats-officedocument.drawingml.chart+xml"/>
  <Override PartName="/ppt/charts/chart4.xml" ContentType="application/vnd.openxmlformats-officedocument.drawingml.chart+xml"/>
  <Override PartName="/ppt/notesSlides/notesSlide13.xml" ContentType="application/vnd.openxmlformats-officedocument.presentationml.notesSlide+xml"/>
  <Override PartName="/ppt/charts/chart5.xml" ContentType="application/vnd.openxmlformats-officedocument.drawingml.chart+xml"/>
  <Override PartName="/ppt/charts/chart6.xml" ContentType="application/vnd.openxmlformats-officedocument.drawingml.chart+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 id="2147483674" r:id="rId3"/>
  </p:sldMasterIdLst>
  <p:notesMasterIdLst>
    <p:notesMasterId r:id="rId23"/>
  </p:notesMasterIdLst>
  <p:sldIdLst>
    <p:sldId id="306" r:id="rId4"/>
    <p:sldId id="259" r:id="rId5"/>
    <p:sldId id="260" r:id="rId6"/>
    <p:sldId id="261" r:id="rId7"/>
    <p:sldId id="262" r:id="rId8"/>
    <p:sldId id="263" r:id="rId9"/>
    <p:sldId id="264" r:id="rId10"/>
    <p:sldId id="265" r:id="rId11"/>
    <p:sldId id="266" r:id="rId12"/>
    <p:sldId id="267" r:id="rId13"/>
    <p:sldId id="268" r:id="rId14"/>
    <p:sldId id="277" r:id="rId15"/>
    <p:sldId id="308" r:id="rId16"/>
    <p:sldId id="271" r:id="rId17"/>
    <p:sldId id="272" r:id="rId18"/>
    <p:sldId id="273" r:id="rId19"/>
    <p:sldId id="274" r:id="rId20"/>
    <p:sldId id="309" r:id="rId21"/>
    <p:sldId id="307"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A3B34D4-C585-4D31-9647-DFEA1C0E9F8C}" v="15" dt="2021-01-13T11:03:12.44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15621" autoAdjust="0"/>
    <p:restoredTop sz="75251" autoAdjust="0"/>
  </p:normalViewPr>
  <p:slideViewPr>
    <p:cSldViewPr>
      <p:cViewPr varScale="1">
        <p:scale>
          <a:sx n="50" d="100"/>
          <a:sy n="50" d="100"/>
        </p:scale>
        <p:origin x="2080" y="3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1838"/>
    </p:cViewPr>
  </p:sorterViewPr>
  <p:notesViewPr>
    <p:cSldViewPr>
      <p:cViewPr>
        <p:scale>
          <a:sx n="150" d="100"/>
          <a:sy n="150" d="100"/>
        </p:scale>
        <p:origin x="-1500" y="237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notesMaster" Target="notesMasters/notesMaster1.xml"/><Relationship Id="rId28" Type="http://schemas.microsoft.com/office/2015/10/relationships/revisionInfo" Target="revisionInfo.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1849518810148731E-2"/>
          <c:y val="5.1400554097404488E-2"/>
          <c:w val="0.83145669291338575"/>
          <c:h val="0.77611475648877226"/>
        </c:manualLayout>
      </c:layout>
      <c:barChart>
        <c:barDir val="col"/>
        <c:grouping val="clustered"/>
        <c:varyColors val="1"/>
        <c:ser>
          <c:idx val="0"/>
          <c:order val="0"/>
          <c:invertIfNegative val="0"/>
          <c:cat>
            <c:strRef>
              <c:f>Sheet4!$B$1:$D$1</c:f>
              <c:strCache>
                <c:ptCount val="3"/>
                <c:pt idx="0">
                  <c:v>&lt;6 hrs to treatment</c:v>
                </c:pt>
                <c:pt idx="1">
                  <c:v>&gt;6 hrs to treatment</c:v>
                </c:pt>
                <c:pt idx="2">
                  <c:v>Not reported</c:v>
                </c:pt>
              </c:strCache>
            </c:strRef>
          </c:cat>
          <c:val>
            <c:numRef>
              <c:f>Sheet4!$B$2:$D$2</c:f>
              <c:numCache>
                <c:formatCode>0.00%</c:formatCode>
                <c:ptCount val="3"/>
                <c:pt idx="0">
                  <c:v>0.53100000000000003</c:v>
                </c:pt>
                <c:pt idx="1">
                  <c:v>0.31</c:v>
                </c:pt>
                <c:pt idx="2">
                  <c:v>0.159</c:v>
                </c:pt>
              </c:numCache>
            </c:numRef>
          </c:val>
          <c:extLst>
            <c:ext xmlns:c16="http://schemas.microsoft.com/office/drawing/2014/chart" uri="{C3380CC4-5D6E-409C-BE32-E72D297353CC}">
              <c16:uniqueId val="{00000000-BB5A-4C95-B482-A5A96E58FB45}"/>
            </c:ext>
          </c:extLst>
        </c:ser>
        <c:dLbls>
          <c:showLegendKey val="0"/>
          <c:showVal val="0"/>
          <c:showCatName val="0"/>
          <c:showSerName val="0"/>
          <c:showPercent val="0"/>
          <c:showBubbleSize val="0"/>
        </c:dLbls>
        <c:gapWidth val="150"/>
        <c:axId val="114955008"/>
        <c:axId val="114956544"/>
      </c:barChart>
      <c:catAx>
        <c:axId val="114955008"/>
        <c:scaling>
          <c:orientation val="minMax"/>
        </c:scaling>
        <c:delete val="0"/>
        <c:axPos val="b"/>
        <c:numFmt formatCode="General" sourceLinked="0"/>
        <c:majorTickMark val="out"/>
        <c:minorTickMark val="none"/>
        <c:tickLblPos val="nextTo"/>
        <c:txPr>
          <a:bodyPr/>
          <a:lstStyle/>
          <a:p>
            <a:pPr>
              <a:defRPr>
                <a:solidFill>
                  <a:srgbClr val="002060"/>
                </a:solidFill>
              </a:defRPr>
            </a:pPr>
            <a:endParaRPr lang="en-US"/>
          </a:p>
        </c:txPr>
        <c:crossAx val="114956544"/>
        <c:crosses val="autoZero"/>
        <c:auto val="1"/>
        <c:lblAlgn val="ctr"/>
        <c:lblOffset val="100"/>
        <c:noMultiLvlLbl val="0"/>
      </c:catAx>
      <c:valAx>
        <c:axId val="114956544"/>
        <c:scaling>
          <c:orientation val="minMax"/>
        </c:scaling>
        <c:delete val="0"/>
        <c:axPos val="l"/>
        <c:numFmt formatCode="0%" sourceLinked="0"/>
        <c:majorTickMark val="out"/>
        <c:minorTickMark val="none"/>
        <c:tickLblPos val="nextTo"/>
        <c:txPr>
          <a:bodyPr/>
          <a:lstStyle/>
          <a:p>
            <a:pPr>
              <a:defRPr>
                <a:solidFill>
                  <a:srgbClr val="002060"/>
                </a:solidFill>
              </a:defRPr>
            </a:pPr>
            <a:endParaRPr lang="en-US"/>
          </a:p>
        </c:txPr>
        <c:crossAx val="114955008"/>
        <c:crosses val="autoZero"/>
        <c:crossBetween val="between"/>
      </c:valAx>
    </c:plotArea>
    <c:legend>
      <c:legendPos val="r"/>
      <c:layout>
        <c:manualLayout>
          <c:xMode val="edge"/>
          <c:yMode val="edge"/>
          <c:x val="0.60386176727909013"/>
          <c:y val="6.8868474773986582E-2"/>
          <c:w val="0.2683604549431321"/>
          <c:h val="0.25115157480314959"/>
        </c:manualLayout>
      </c:layout>
      <c:overlay val="0"/>
      <c:txPr>
        <a:bodyPr/>
        <a:lstStyle/>
        <a:p>
          <a:pPr>
            <a:defRPr>
              <a:solidFill>
                <a:srgbClr val="002060"/>
              </a:solidFill>
            </a:defRPr>
          </a:pPr>
          <a:endParaRPr lang="en-US"/>
        </a:p>
      </c:txPr>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2703018372703412"/>
          <c:y val="5.1400554097404488E-2"/>
          <c:w val="0.83169247594050733"/>
          <c:h val="0.77611475648877226"/>
        </c:manualLayout>
      </c:layout>
      <c:barChart>
        <c:barDir val="col"/>
        <c:grouping val="clustered"/>
        <c:varyColors val="0"/>
        <c:ser>
          <c:idx val="0"/>
          <c:order val="0"/>
          <c:tx>
            <c:strRef>
              <c:f>Sheet4!$C$27</c:f>
              <c:strCache>
                <c:ptCount val="1"/>
                <c:pt idx="0">
                  <c:v>DCI</c:v>
                </c:pt>
              </c:strCache>
            </c:strRef>
          </c:tx>
          <c:invertIfNegative val="0"/>
          <c:cat>
            <c:strRef>
              <c:f>Sheet4!$D$26:$F$26</c:f>
              <c:strCache>
                <c:ptCount val="3"/>
                <c:pt idx="0">
                  <c:v>&lt;6 hrs to treatment</c:v>
                </c:pt>
                <c:pt idx="1">
                  <c:v>&gt;6 hrs to treatment</c:v>
                </c:pt>
                <c:pt idx="2">
                  <c:v>Not reported</c:v>
                </c:pt>
              </c:strCache>
            </c:strRef>
          </c:cat>
          <c:val>
            <c:numRef>
              <c:f>Sheet4!$D$27:$F$27</c:f>
              <c:numCache>
                <c:formatCode>0.00%</c:formatCode>
                <c:ptCount val="3"/>
                <c:pt idx="0">
                  <c:v>0.53200000000000003</c:v>
                </c:pt>
                <c:pt idx="1">
                  <c:v>0.28899999999999998</c:v>
                </c:pt>
                <c:pt idx="2">
                  <c:v>0.54500000000000004</c:v>
                </c:pt>
              </c:numCache>
            </c:numRef>
          </c:val>
          <c:extLst>
            <c:ext xmlns:c16="http://schemas.microsoft.com/office/drawing/2014/chart" uri="{C3380CC4-5D6E-409C-BE32-E72D297353CC}">
              <c16:uniqueId val="{00000000-A60D-4653-B27A-131CDD553FBE}"/>
            </c:ext>
          </c:extLst>
        </c:ser>
        <c:ser>
          <c:idx val="1"/>
          <c:order val="1"/>
          <c:tx>
            <c:strRef>
              <c:f>Sheet4!$C$28</c:f>
              <c:strCache>
                <c:ptCount val="1"/>
                <c:pt idx="0">
                  <c:v>Don't know</c:v>
                </c:pt>
              </c:strCache>
            </c:strRef>
          </c:tx>
          <c:invertIfNegative val="0"/>
          <c:cat>
            <c:strRef>
              <c:f>Sheet4!$D$26:$F$26</c:f>
              <c:strCache>
                <c:ptCount val="3"/>
                <c:pt idx="0">
                  <c:v>&lt;6 hrs to treatment</c:v>
                </c:pt>
                <c:pt idx="1">
                  <c:v>&gt;6 hrs to treatment</c:v>
                </c:pt>
                <c:pt idx="2">
                  <c:v>Not reported</c:v>
                </c:pt>
              </c:strCache>
            </c:strRef>
          </c:cat>
          <c:val>
            <c:numRef>
              <c:f>Sheet4!$D$28:$F$28</c:f>
              <c:numCache>
                <c:formatCode>0.00%</c:formatCode>
                <c:ptCount val="3"/>
                <c:pt idx="0">
                  <c:v>0.16900000000000001</c:v>
                </c:pt>
                <c:pt idx="1">
                  <c:v>0.13300000000000001</c:v>
                </c:pt>
                <c:pt idx="2">
                  <c:v>0.13600000000000001</c:v>
                </c:pt>
              </c:numCache>
            </c:numRef>
          </c:val>
          <c:extLst>
            <c:ext xmlns:c16="http://schemas.microsoft.com/office/drawing/2014/chart" uri="{C3380CC4-5D6E-409C-BE32-E72D297353CC}">
              <c16:uniqueId val="{00000001-A60D-4653-B27A-131CDD553FBE}"/>
            </c:ext>
          </c:extLst>
        </c:ser>
        <c:ser>
          <c:idx val="2"/>
          <c:order val="2"/>
          <c:tx>
            <c:strRef>
              <c:f>Sheet4!$C$29</c:f>
              <c:strCache>
                <c:ptCount val="1"/>
                <c:pt idx="0">
                  <c:v>Some other factor</c:v>
                </c:pt>
              </c:strCache>
            </c:strRef>
          </c:tx>
          <c:invertIfNegative val="0"/>
          <c:cat>
            <c:strRef>
              <c:f>Sheet4!$D$26:$F$26</c:f>
              <c:strCache>
                <c:ptCount val="3"/>
                <c:pt idx="0">
                  <c:v>&lt;6 hrs to treatment</c:v>
                </c:pt>
                <c:pt idx="1">
                  <c:v>&gt;6 hrs to treatment</c:v>
                </c:pt>
                <c:pt idx="2">
                  <c:v>Not reported</c:v>
                </c:pt>
              </c:strCache>
            </c:strRef>
          </c:cat>
          <c:val>
            <c:numRef>
              <c:f>Sheet4!$D$29:$F$29</c:f>
              <c:numCache>
                <c:formatCode>0.00%</c:formatCode>
                <c:ptCount val="3"/>
                <c:pt idx="0">
                  <c:v>0.29899999999999999</c:v>
                </c:pt>
                <c:pt idx="1">
                  <c:v>0.57799999999999996</c:v>
                </c:pt>
                <c:pt idx="2">
                  <c:v>0.31900000000000001</c:v>
                </c:pt>
              </c:numCache>
            </c:numRef>
          </c:val>
          <c:extLst>
            <c:ext xmlns:c16="http://schemas.microsoft.com/office/drawing/2014/chart" uri="{C3380CC4-5D6E-409C-BE32-E72D297353CC}">
              <c16:uniqueId val="{00000002-A60D-4653-B27A-131CDD553FBE}"/>
            </c:ext>
          </c:extLst>
        </c:ser>
        <c:dLbls>
          <c:showLegendKey val="0"/>
          <c:showVal val="0"/>
          <c:showCatName val="0"/>
          <c:showSerName val="0"/>
          <c:showPercent val="0"/>
          <c:showBubbleSize val="0"/>
        </c:dLbls>
        <c:gapWidth val="150"/>
        <c:axId val="122277248"/>
        <c:axId val="122279040"/>
      </c:barChart>
      <c:catAx>
        <c:axId val="122277248"/>
        <c:scaling>
          <c:orientation val="minMax"/>
        </c:scaling>
        <c:delete val="0"/>
        <c:axPos val="b"/>
        <c:numFmt formatCode="General" sourceLinked="0"/>
        <c:majorTickMark val="out"/>
        <c:minorTickMark val="none"/>
        <c:tickLblPos val="nextTo"/>
        <c:txPr>
          <a:bodyPr/>
          <a:lstStyle/>
          <a:p>
            <a:pPr>
              <a:defRPr>
                <a:solidFill>
                  <a:srgbClr val="002060"/>
                </a:solidFill>
              </a:defRPr>
            </a:pPr>
            <a:endParaRPr lang="en-US"/>
          </a:p>
        </c:txPr>
        <c:crossAx val="122279040"/>
        <c:crosses val="autoZero"/>
        <c:auto val="1"/>
        <c:lblAlgn val="ctr"/>
        <c:lblOffset val="100"/>
        <c:noMultiLvlLbl val="0"/>
      </c:catAx>
      <c:valAx>
        <c:axId val="122279040"/>
        <c:scaling>
          <c:orientation val="minMax"/>
        </c:scaling>
        <c:delete val="0"/>
        <c:axPos val="l"/>
        <c:numFmt formatCode="0%" sourceLinked="0"/>
        <c:majorTickMark val="out"/>
        <c:minorTickMark val="none"/>
        <c:tickLblPos val="nextTo"/>
        <c:txPr>
          <a:bodyPr/>
          <a:lstStyle/>
          <a:p>
            <a:pPr>
              <a:defRPr>
                <a:solidFill>
                  <a:srgbClr val="002060"/>
                </a:solidFill>
              </a:defRPr>
            </a:pPr>
            <a:endParaRPr lang="en-US"/>
          </a:p>
        </c:txPr>
        <c:crossAx val="122277248"/>
        <c:crosses val="autoZero"/>
        <c:crossBetween val="between"/>
      </c:valAx>
    </c:plotArea>
    <c:legend>
      <c:legendPos val="r"/>
      <c:layout>
        <c:manualLayout>
          <c:xMode val="edge"/>
          <c:yMode val="edge"/>
          <c:x val="0.27261154855643044"/>
          <c:y val="6.423884514435696E-2"/>
          <c:w val="0.25238845144356953"/>
          <c:h val="0.25115157480314959"/>
        </c:manualLayout>
      </c:layout>
      <c:overlay val="0"/>
      <c:txPr>
        <a:bodyPr/>
        <a:lstStyle/>
        <a:p>
          <a:pPr>
            <a:defRPr>
              <a:solidFill>
                <a:srgbClr val="002060"/>
              </a:solidFill>
            </a:defRPr>
          </a:pPr>
          <a:endParaRPr lang="en-US"/>
        </a:p>
      </c:txPr>
    </c:legend>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2703018372703412"/>
          <c:y val="5.1400554097404488E-2"/>
          <c:w val="0.84002580927384063"/>
          <c:h val="0.77611475648877226"/>
        </c:manualLayout>
      </c:layout>
      <c:barChart>
        <c:barDir val="col"/>
        <c:grouping val="clustered"/>
        <c:varyColors val="0"/>
        <c:ser>
          <c:idx val="0"/>
          <c:order val="0"/>
          <c:tx>
            <c:strRef>
              <c:f>Sheet4!$C$37</c:f>
              <c:strCache>
                <c:ptCount val="1"/>
                <c:pt idx="0">
                  <c:v>DCI</c:v>
                </c:pt>
              </c:strCache>
            </c:strRef>
          </c:tx>
          <c:invertIfNegative val="0"/>
          <c:cat>
            <c:strRef>
              <c:f>Sheet4!$D$36:$F$36</c:f>
              <c:strCache>
                <c:ptCount val="3"/>
                <c:pt idx="0">
                  <c:v>&lt;6 hrs to treatment</c:v>
                </c:pt>
                <c:pt idx="1">
                  <c:v>&gt;6 hrs to treatment</c:v>
                </c:pt>
                <c:pt idx="2">
                  <c:v>Not reported</c:v>
                </c:pt>
              </c:strCache>
            </c:strRef>
          </c:cat>
          <c:val>
            <c:numRef>
              <c:f>Sheet4!$D$37:$F$37</c:f>
              <c:numCache>
                <c:formatCode>0.00%</c:formatCode>
                <c:ptCount val="3"/>
                <c:pt idx="0">
                  <c:v>0.622</c:v>
                </c:pt>
                <c:pt idx="1">
                  <c:v>0.378</c:v>
                </c:pt>
                <c:pt idx="2">
                  <c:v>0.26700000000000002</c:v>
                </c:pt>
              </c:numCache>
            </c:numRef>
          </c:val>
          <c:extLst>
            <c:ext xmlns:c16="http://schemas.microsoft.com/office/drawing/2014/chart" uri="{C3380CC4-5D6E-409C-BE32-E72D297353CC}">
              <c16:uniqueId val="{00000000-B893-427D-B833-6CF3D1CECB1A}"/>
            </c:ext>
          </c:extLst>
        </c:ser>
        <c:ser>
          <c:idx val="1"/>
          <c:order val="1"/>
          <c:tx>
            <c:strRef>
              <c:f>Sheet4!$C$38</c:f>
              <c:strCache>
                <c:ptCount val="1"/>
                <c:pt idx="0">
                  <c:v>Don't know</c:v>
                </c:pt>
              </c:strCache>
            </c:strRef>
          </c:tx>
          <c:invertIfNegative val="0"/>
          <c:cat>
            <c:strRef>
              <c:f>Sheet4!$D$36:$F$36</c:f>
              <c:strCache>
                <c:ptCount val="3"/>
                <c:pt idx="0">
                  <c:v>&lt;6 hrs to treatment</c:v>
                </c:pt>
                <c:pt idx="1">
                  <c:v>&gt;6 hrs to treatment</c:v>
                </c:pt>
                <c:pt idx="2">
                  <c:v>Not reported</c:v>
                </c:pt>
              </c:strCache>
            </c:strRef>
          </c:cat>
          <c:val>
            <c:numRef>
              <c:f>Sheet4!$D$38:$F$38</c:f>
              <c:numCache>
                <c:formatCode>0.00%</c:formatCode>
                <c:ptCount val="3"/>
                <c:pt idx="0">
                  <c:v>0.29699999999999999</c:v>
                </c:pt>
                <c:pt idx="1">
                  <c:v>0.40500000000000003</c:v>
                </c:pt>
                <c:pt idx="2">
                  <c:v>0.53300000000000003</c:v>
                </c:pt>
              </c:numCache>
            </c:numRef>
          </c:val>
          <c:extLst>
            <c:ext xmlns:c16="http://schemas.microsoft.com/office/drawing/2014/chart" uri="{C3380CC4-5D6E-409C-BE32-E72D297353CC}">
              <c16:uniqueId val="{00000001-B893-427D-B833-6CF3D1CECB1A}"/>
            </c:ext>
          </c:extLst>
        </c:ser>
        <c:ser>
          <c:idx val="2"/>
          <c:order val="2"/>
          <c:tx>
            <c:strRef>
              <c:f>Sheet4!$C$39</c:f>
              <c:strCache>
                <c:ptCount val="1"/>
                <c:pt idx="0">
                  <c:v>Some other factor</c:v>
                </c:pt>
              </c:strCache>
            </c:strRef>
          </c:tx>
          <c:invertIfNegative val="0"/>
          <c:cat>
            <c:strRef>
              <c:f>Sheet4!$D$36:$F$36</c:f>
              <c:strCache>
                <c:ptCount val="3"/>
                <c:pt idx="0">
                  <c:v>&lt;6 hrs to treatment</c:v>
                </c:pt>
                <c:pt idx="1">
                  <c:v>&gt;6 hrs to treatment</c:v>
                </c:pt>
                <c:pt idx="2">
                  <c:v>Not reported</c:v>
                </c:pt>
              </c:strCache>
            </c:strRef>
          </c:cat>
          <c:val>
            <c:numRef>
              <c:f>Sheet4!$D$39:$F$39</c:f>
              <c:numCache>
                <c:formatCode>0.00%</c:formatCode>
                <c:ptCount val="3"/>
                <c:pt idx="0">
                  <c:v>8.1000000000000003E-2</c:v>
                </c:pt>
                <c:pt idx="1">
                  <c:v>0.216</c:v>
                </c:pt>
                <c:pt idx="2">
                  <c:v>0.2</c:v>
                </c:pt>
              </c:numCache>
            </c:numRef>
          </c:val>
          <c:extLst>
            <c:ext xmlns:c16="http://schemas.microsoft.com/office/drawing/2014/chart" uri="{C3380CC4-5D6E-409C-BE32-E72D297353CC}">
              <c16:uniqueId val="{00000002-B893-427D-B833-6CF3D1CECB1A}"/>
            </c:ext>
          </c:extLst>
        </c:ser>
        <c:dLbls>
          <c:showLegendKey val="0"/>
          <c:showVal val="0"/>
          <c:showCatName val="0"/>
          <c:showSerName val="0"/>
          <c:showPercent val="0"/>
          <c:showBubbleSize val="0"/>
        </c:dLbls>
        <c:gapWidth val="150"/>
        <c:axId val="122370304"/>
        <c:axId val="122376192"/>
      </c:barChart>
      <c:catAx>
        <c:axId val="122370304"/>
        <c:scaling>
          <c:orientation val="minMax"/>
        </c:scaling>
        <c:delete val="0"/>
        <c:axPos val="b"/>
        <c:numFmt formatCode="General" sourceLinked="0"/>
        <c:majorTickMark val="out"/>
        <c:minorTickMark val="none"/>
        <c:tickLblPos val="nextTo"/>
        <c:txPr>
          <a:bodyPr/>
          <a:lstStyle/>
          <a:p>
            <a:pPr>
              <a:defRPr>
                <a:solidFill>
                  <a:srgbClr val="002060"/>
                </a:solidFill>
              </a:defRPr>
            </a:pPr>
            <a:endParaRPr lang="en-US"/>
          </a:p>
        </c:txPr>
        <c:crossAx val="122376192"/>
        <c:crosses val="autoZero"/>
        <c:auto val="1"/>
        <c:lblAlgn val="ctr"/>
        <c:lblOffset val="100"/>
        <c:noMultiLvlLbl val="0"/>
      </c:catAx>
      <c:valAx>
        <c:axId val="122376192"/>
        <c:scaling>
          <c:orientation val="minMax"/>
        </c:scaling>
        <c:delete val="0"/>
        <c:axPos val="l"/>
        <c:numFmt formatCode="0%" sourceLinked="0"/>
        <c:majorTickMark val="out"/>
        <c:minorTickMark val="none"/>
        <c:tickLblPos val="nextTo"/>
        <c:txPr>
          <a:bodyPr/>
          <a:lstStyle/>
          <a:p>
            <a:pPr>
              <a:defRPr>
                <a:solidFill>
                  <a:srgbClr val="002060"/>
                </a:solidFill>
              </a:defRPr>
            </a:pPr>
            <a:endParaRPr lang="en-US"/>
          </a:p>
        </c:txPr>
        <c:crossAx val="122370304"/>
        <c:crosses val="autoZero"/>
        <c:crossBetween val="between"/>
      </c:valAx>
    </c:plotArea>
    <c:legend>
      <c:legendPos val="r"/>
      <c:layout>
        <c:manualLayout>
          <c:xMode val="edge"/>
          <c:yMode val="edge"/>
          <c:x val="0.26983377077865267"/>
          <c:y val="5.9609215514727337E-2"/>
          <c:w val="0.25238845144356953"/>
          <c:h val="0.25115157480314959"/>
        </c:manualLayout>
      </c:layout>
      <c:overlay val="0"/>
      <c:txPr>
        <a:bodyPr/>
        <a:lstStyle/>
        <a:p>
          <a:pPr>
            <a:defRPr>
              <a:solidFill>
                <a:srgbClr val="002060"/>
              </a:solidFill>
            </a:defRPr>
          </a:pPr>
          <a:endParaRPr lang="en-US"/>
        </a:p>
      </c:txPr>
    </c:legend>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2703018372703412"/>
          <c:y val="5.1400554097404488E-2"/>
          <c:w val="0.83169247594050733"/>
          <c:h val="0.77611475648877226"/>
        </c:manualLayout>
      </c:layout>
      <c:barChart>
        <c:barDir val="col"/>
        <c:grouping val="clustered"/>
        <c:varyColors val="0"/>
        <c:ser>
          <c:idx val="0"/>
          <c:order val="0"/>
          <c:tx>
            <c:strRef>
              <c:f>Sheet4!$C$27</c:f>
              <c:strCache>
                <c:ptCount val="1"/>
                <c:pt idx="0">
                  <c:v>DCI</c:v>
                </c:pt>
              </c:strCache>
            </c:strRef>
          </c:tx>
          <c:invertIfNegative val="0"/>
          <c:cat>
            <c:strRef>
              <c:f>Sheet4!$D$26:$F$26</c:f>
              <c:strCache>
                <c:ptCount val="3"/>
                <c:pt idx="0">
                  <c:v>&lt;6 hrs to treatment</c:v>
                </c:pt>
                <c:pt idx="1">
                  <c:v>&gt;6 hrs to treatment</c:v>
                </c:pt>
                <c:pt idx="2">
                  <c:v>Not reported</c:v>
                </c:pt>
              </c:strCache>
            </c:strRef>
          </c:cat>
          <c:val>
            <c:numRef>
              <c:f>Sheet4!$D$27:$F$27</c:f>
              <c:numCache>
                <c:formatCode>0.00%</c:formatCode>
                <c:ptCount val="3"/>
                <c:pt idx="0">
                  <c:v>0.53200000000000003</c:v>
                </c:pt>
                <c:pt idx="1">
                  <c:v>0.28899999999999998</c:v>
                </c:pt>
                <c:pt idx="2">
                  <c:v>0.54500000000000004</c:v>
                </c:pt>
              </c:numCache>
            </c:numRef>
          </c:val>
          <c:extLst>
            <c:ext xmlns:c16="http://schemas.microsoft.com/office/drawing/2014/chart" uri="{C3380CC4-5D6E-409C-BE32-E72D297353CC}">
              <c16:uniqueId val="{00000000-C064-4AD3-901E-976FA568B3A9}"/>
            </c:ext>
          </c:extLst>
        </c:ser>
        <c:ser>
          <c:idx val="1"/>
          <c:order val="1"/>
          <c:tx>
            <c:strRef>
              <c:f>Sheet4!$C$28</c:f>
              <c:strCache>
                <c:ptCount val="1"/>
                <c:pt idx="0">
                  <c:v>Don't know</c:v>
                </c:pt>
              </c:strCache>
            </c:strRef>
          </c:tx>
          <c:invertIfNegative val="0"/>
          <c:cat>
            <c:strRef>
              <c:f>Sheet4!$D$26:$F$26</c:f>
              <c:strCache>
                <c:ptCount val="3"/>
                <c:pt idx="0">
                  <c:v>&lt;6 hrs to treatment</c:v>
                </c:pt>
                <c:pt idx="1">
                  <c:v>&gt;6 hrs to treatment</c:v>
                </c:pt>
                <c:pt idx="2">
                  <c:v>Not reported</c:v>
                </c:pt>
              </c:strCache>
            </c:strRef>
          </c:cat>
          <c:val>
            <c:numRef>
              <c:f>Sheet4!$D$28:$F$28</c:f>
              <c:numCache>
                <c:formatCode>0.00%</c:formatCode>
                <c:ptCount val="3"/>
                <c:pt idx="0">
                  <c:v>0.16900000000000001</c:v>
                </c:pt>
                <c:pt idx="1">
                  <c:v>0.13300000000000001</c:v>
                </c:pt>
                <c:pt idx="2">
                  <c:v>0.13600000000000001</c:v>
                </c:pt>
              </c:numCache>
            </c:numRef>
          </c:val>
          <c:extLst>
            <c:ext xmlns:c16="http://schemas.microsoft.com/office/drawing/2014/chart" uri="{C3380CC4-5D6E-409C-BE32-E72D297353CC}">
              <c16:uniqueId val="{00000001-C064-4AD3-901E-976FA568B3A9}"/>
            </c:ext>
          </c:extLst>
        </c:ser>
        <c:ser>
          <c:idx val="2"/>
          <c:order val="2"/>
          <c:tx>
            <c:strRef>
              <c:f>Sheet4!$C$29</c:f>
              <c:strCache>
                <c:ptCount val="1"/>
                <c:pt idx="0">
                  <c:v>Some other factor</c:v>
                </c:pt>
              </c:strCache>
            </c:strRef>
          </c:tx>
          <c:invertIfNegative val="0"/>
          <c:cat>
            <c:strRef>
              <c:f>Sheet4!$D$26:$F$26</c:f>
              <c:strCache>
                <c:ptCount val="3"/>
                <c:pt idx="0">
                  <c:v>&lt;6 hrs to treatment</c:v>
                </c:pt>
                <c:pt idx="1">
                  <c:v>&gt;6 hrs to treatment</c:v>
                </c:pt>
                <c:pt idx="2">
                  <c:v>Not reported</c:v>
                </c:pt>
              </c:strCache>
            </c:strRef>
          </c:cat>
          <c:val>
            <c:numRef>
              <c:f>Sheet4!$D$29:$F$29</c:f>
              <c:numCache>
                <c:formatCode>0.00%</c:formatCode>
                <c:ptCount val="3"/>
                <c:pt idx="0">
                  <c:v>0.29899999999999999</c:v>
                </c:pt>
                <c:pt idx="1">
                  <c:v>0.57799999999999996</c:v>
                </c:pt>
                <c:pt idx="2">
                  <c:v>0.31900000000000001</c:v>
                </c:pt>
              </c:numCache>
            </c:numRef>
          </c:val>
          <c:extLst>
            <c:ext xmlns:c16="http://schemas.microsoft.com/office/drawing/2014/chart" uri="{C3380CC4-5D6E-409C-BE32-E72D297353CC}">
              <c16:uniqueId val="{00000002-C064-4AD3-901E-976FA568B3A9}"/>
            </c:ext>
          </c:extLst>
        </c:ser>
        <c:dLbls>
          <c:showLegendKey val="0"/>
          <c:showVal val="0"/>
          <c:showCatName val="0"/>
          <c:showSerName val="0"/>
          <c:showPercent val="0"/>
          <c:showBubbleSize val="0"/>
        </c:dLbls>
        <c:gapWidth val="150"/>
        <c:axId val="124208256"/>
        <c:axId val="124209792"/>
      </c:barChart>
      <c:catAx>
        <c:axId val="124208256"/>
        <c:scaling>
          <c:orientation val="minMax"/>
        </c:scaling>
        <c:delete val="0"/>
        <c:axPos val="b"/>
        <c:numFmt formatCode="General" sourceLinked="0"/>
        <c:majorTickMark val="out"/>
        <c:minorTickMark val="none"/>
        <c:tickLblPos val="nextTo"/>
        <c:txPr>
          <a:bodyPr/>
          <a:lstStyle/>
          <a:p>
            <a:pPr>
              <a:defRPr>
                <a:solidFill>
                  <a:srgbClr val="002060"/>
                </a:solidFill>
              </a:defRPr>
            </a:pPr>
            <a:endParaRPr lang="en-US"/>
          </a:p>
        </c:txPr>
        <c:crossAx val="124209792"/>
        <c:crosses val="autoZero"/>
        <c:auto val="1"/>
        <c:lblAlgn val="ctr"/>
        <c:lblOffset val="100"/>
        <c:noMultiLvlLbl val="0"/>
      </c:catAx>
      <c:valAx>
        <c:axId val="124209792"/>
        <c:scaling>
          <c:orientation val="minMax"/>
        </c:scaling>
        <c:delete val="0"/>
        <c:axPos val="l"/>
        <c:numFmt formatCode="0%" sourceLinked="0"/>
        <c:majorTickMark val="out"/>
        <c:minorTickMark val="none"/>
        <c:tickLblPos val="nextTo"/>
        <c:txPr>
          <a:bodyPr/>
          <a:lstStyle/>
          <a:p>
            <a:pPr>
              <a:defRPr>
                <a:solidFill>
                  <a:srgbClr val="002060"/>
                </a:solidFill>
              </a:defRPr>
            </a:pPr>
            <a:endParaRPr lang="en-US"/>
          </a:p>
        </c:txPr>
        <c:crossAx val="124208256"/>
        <c:crosses val="autoZero"/>
        <c:crossBetween val="between"/>
      </c:valAx>
    </c:plotArea>
    <c:legend>
      <c:legendPos val="r"/>
      <c:layout>
        <c:manualLayout>
          <c:xMode val="edge"/>
          <c:yMode val="edge"/>
          <c:x val="0.27261154855643044"/>
          <c:y val="6.423884514435696E-2"/>
          <c:w val="0.25238845144356953"/>
          <c:h val="0.25115157480314959"/>
        </c:manualLayout>
      </c:layout>
      <c:overlay val="0"/>
      <c:txPr>
        <a:bodyPr/>
        <a:lstStyle/>
        <a:p>
          <a:pPr>
            <a:defRPr>
              <a:solidFill>
                <a:srgbClr val="002060"/>
              </a:solidFill>
            </a:defRPr>
          </a:pPr>
          <a:endParaRPr lang="en-US"/>
        </a:p>
      </c:txPr>
    </c:legend>
    <c:plotVisOnly val="1"/>
    <c:dispBlanksAs val="gap"/>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2703018372703412"/>
          <c:y val="5.1400554097404488E-2"/>
          <c:w val="0.84002580927384063"/>
          <c:h val="0.77611475648877226"/>
        </c:manualLayout>
      </c:layout>
      <c:barChart>
        <c:barDir val="col"/>
        <c:grouping val="clustered"/>
        <c:varyColors val="0"/>
        <c:ser>
          <c:idx val="0"/>
          <c:order val="0"/>
          <c:tx>
            <c:strRef>
              <c:f>Sheet4!$C$37</c:f>
              <c:strCache>
                <c:ptCount val="1"/>
                <c:pt idx="0">
                  <c:v>DCI</c:v>
                </c:pt>
              </c:strCache>
            </c:strRef>
          </c:tx>
          <c:invertIfNegative val="0"/>
          <c:cat>
            <c:strRef>
              <c:f>Sheet4!$D$36:$F$36</c:f>
              <c:strCache>
                <c:ptCount val="3"/>
                <c:pt idx="0">
                  <c:v>&lt;6 hrs to treatment</c:v>
                </c:pt>
                <c:pt idx="1">
                  <c:v>&gt;6 hrs to treatment</c:v>
                </c:pt>
                <c:pt idx="2">
                  <c:v>Not reported</c:v>
                </c:pt>
              </c:strCache>
            </c:strRef>
          </c:cat>
          <c:val>
            <c:numRef>
              <c:f>Sheet4!$D$37:$F$37</c:f>
              <c:numCache>
                <c:formatCode>0.00%</c:formatCode>
                <c:ptCount val="3"/>
                <c:pt idx="0">
                  <c:v>0.622</c:v>
                </c:pt>
                <c:pt idx="1">
                  <c:v>0.378</c:v>
                </c:pt>
                <c:pt idx="2">
                  <c:v>0.26700000000000002</c:v>
                </c:pt>
              </c:numCache>
            </c:numRef>
          </c:val>
          <c:extLst>
            <c:ext xmlns:c16="http://schemas.microsoft.com/office/drawing/2014/chart" uri="{C3380CC4-5D6E-409C-BE32-E72D297353CC}">
              <c16:uniqueId val="{00000000-B893-427D-B833-6CF3D1CECB1A}"/>
            </c:ext>
          </c:extLst>
        </c:ser>
        <c:ser>
          <c:idx val="1"/>
          <c:order val="1"/>
          <c:tx>
            <c:strRef>
              <c:f>Sheet4!$C$38</c:f>
              <c:strCache>
                <c:ptCount val="1"/>
                <c:pt idx="0">
                  <c:v>Don't know</c:v>
                </c:pt>
              </c:strCache>
            </c:strRef>
          </c:tx>
          <c:invertIfNegative val="0"/>
          <c:cat>
            <c:strRef>
              <c:f>Sheet4!$D$36:$F$36</c:f>
              <c:strCache>
                <c:ptCount val="3"/>
                <c:pt idx="0">
                  <c:v>&lt;6 hrs to treatment</c:v>
                </c:pt>
                <c:pt idx="1">
                  <c:v>&gt;6 hrs to treatment</c:v>
                </c:pt>
                <c:pt idx="2">
                  <c:v>Not reported</c:v>
                </c:pt>
              </c:strCache>
            </c:strRef>
          </c:cat>
          <c:val>
            <c:numRef>
              <c:f>Sheet4!$D$38:$F$38</c:f>
              <c:numCache>
                <c:formatCode>0.00%</c:formatCode>
                <c:ptCount val="3"/>
                <c:pt idx="0">
                  <c:v>0.29699999999999999</c:v>
                </c:pt>
                <c:pt idx="1">
                  <c:v>0.40500000000000003</c:v>
                </c:pt>
                <c:pt idx="2">
                  <c:v>0.53300000000000003</c:v>
                </c:pt>
              </c:numCache>
            </c:numRef>
          </c:val>
          <c:extLst>
            <c:ext xmlns:c16="http://schemas.microsoft.com/office/drawing/2014/chart" uri="{C3380CC4-5D6E-409C-BE32-E72D297353CC}">
              <c16:uniqueId val="{00000001-B893-427D-B833-6CF3D1CECB1A}"/>
            </c:ext>
          </c:extLst>
        </c:ser>
        <c:ser>
          <c:idx val="2"/>
          <c:order val="2"/>
          <c:tx>
            <c:strRef>
              <c:f>Sheet4!$C$39</c:f>
              <c:strCache>
                <c:ptCount val="1"/>
                <c:pt idx="0">
                  <c:v>Some other factor</c:v>
                </c:pt>
              </c:strCache>
            </c:strRef>
          </c:tx>
          <c:invertIfNegative val="0"/>
          <c:cat>
            <c:strRef>
              <c:f>Sheet4!$D$36:$F$36</c:f>
              <c:strCache>
                <c:ptCount val="3"/>
                <c:pt idx="0">
                  <c:v>&lt;6 hrs to treatment</c:v>
                </c:pt>
                <c:pt idx="1">
                  <c:v>&gt;6 hrs to treatment</c:v>
                </c:pt>
                <c:pt idx="2">
                  <c:v>Not reported</c:v>
                </c:pt>
              </c:strCache>
            </c:strRef>
          </c:cat>
          <c:val>
            <c:numRef>
              <c:f>Sheet4!$D$39:$F$39</c:f>
              <c:numCache>
                <c:formatCode>0.00%</c:formatCode>
                <c:ptCount val="3"/>
                <c:pt idx="0">
                  <c:v>8.1000000000000003E-2</c:v>
                </c:pt>
                <c:pt idx="1">
                  <c:v>0.216</c:v>
                </c:pt>
                <c:pt idx="2">
                  <c:v>0.2</c:v>
                </c:pt>
              </c:numCache>
            </c:numRef>
          </c:val>
          <c:extLst>
            <c:ext xmlns:c16="http://schemas.microsoft.com/office/drawing/2014/chart" uri="{C3380CC4-5D6E-409C-BE32-E72D297353CC}">
              <c16:uniqueId val="{00000002-B893-427D-B833-6CF3D1CECB1A}"/>
            </c:ext>
          </c:extLst>
        </c:ser>
        <c:dLbls>
          <c:showLegendKey val="0"/>
          <c:showVal val="0"/>
          <c:showCatName val="0"/>
          <c:showSerName val="0"/>
          <c:showPercent val="0"/>
          <c:showBubbleSize val="0"/>
        </c:dLbls>
        <c:gapWidth val="150"/>
        <c:axId val="122370304"/>
        <c:axId val="122376192"/>
      </c:barChart>
      <c:catAx>
        <c:axId val="122370304"/>
        <c:scaling>
          <c:orientation val="minMax"/>
        </c:scaling>
        <c:delete val="0"/>
        <c:axPos val="b"/>
        <c:numFmt formatCode="General" sourceLinked="0"/>
        <c:majorTickMark val="out"/>
        <c:minorTickMark val="none"/>
        <c:tickLblPos val="nextTo"/>
        <c:txPr>
          <a:bodyPr/>
          <a:lstStyle/>
          <a:p>
            <a:pPr>
              <a:defRPr>
                <a:solidFill>
                  <a:srgbClr val="002060"/>
                </a:solidFill>
              </a:defRPr>
            </a:pPr>
            <a:endParaRPr lang="en-US"/>
          </a:p>
        </c:txPr>
        <c:crossAx val="122376192"/>
        <c:crosses val="autoZero"/>
        <c:auto val="1"/>
        <c:lblAlgn val="ctr"/>
        <c:lblOffset val="100"/>
        <c:noMultiLvlLbl val="0"/>
      </c:catAx>
      <c:valAx>
        <c:axId val="122376192"/>
        <c:scaling>
          <c:orientation val="minMax"/>
        </c:scaling>
        <c:delete val="0"/>
        <c:axPos val="l"/>
        <c:numFmt formatCode="0%" sourceLinked="0"/>
        <c:majorTickMark val="out"/>
        <c:minorTickMark val="none"/>
        <c:tickLblPos val="nextTo"/>
        <c:txPr>
          <a:bodyPr/>
          <a:lstStyle/>
          <a:p>
            <a:pPr>
              <a:defRPr>
                <a:solidFill>
                  <a:srgbClr val="002060"/>
                </a:solidFill>
              </a:defRPr>
            </a:pPr>
            <a:endParaRPr lang="en-US"/>
          </a:p>
        </c:txPr>
        <c:crossAx val="122370304"/>
        <c:crosses val="autoZero"/>
        <c:crossBetween val="between"/>
      </c:valAx>
    </c:plotArea>
    <c:legend>
      <c:legendPos val="r"/>
      <c:layout>
        <c:manualLayout>
          <c:xMode val="edge"/>
          <c:yMode val="edge"/>
          <c:x val="0.26983377077865267"/>
          <c:y val="5.9609215514727337E-2"/>
          <c:w val="0.25238845144356953"/>
          <c:h val="0.25115157480314959"/>
        </c:manualLayout>
      </c:layout>
      <c:overlay val="0"/>
      <c:txPr>
        <a:bodyPr/>
        <a:lstStyle/>
        <a:p>
          <a:pPr>
            <a:defRPr>
              <a:solidFill>
                <a:srgbClr val="002060"/>
              </a:solidFill>
            </a:defRPr>
          </a:pPr>
          <a:endParaRPr lang="en-US"/>
        </a:p>
      </c:txPr>
    </c:legend>
    <c:plotVisOnly val="1"/>
    <c:dispBlanksAs val="gap"/>
    <c:showDLblsOverMax val="0"/>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2703018372703412"/>
          <c:y val="5.1400554097404488E-2"/>
          <c:w val="0.83169247594050733"/>
          <c:h val="0.77611475648877226"/>
        </c:manualLayout>
      </c:layout>
      <c:barChart>
        <c:barDir val="col"/>
        <c:grouping val="clustered"/>
        <c:varyColors val="0"/>
        <c:ser>
          <c:idx val="0"/>
          <c:order val="0"/>
          <c:tx>
            <c:strRef>
              <c:f>Sheet4!$C$27</c:f>
              <c:strCache>
                <c:ptCount val="1"/>
                <c:pt idx="0">
                  <c:v>DCI</c:v>
                </c:pt>
              </c:strCache>
            </c:strRef>
          </c:tx>
          <c:invertIfNegative val="0"/>
          <c:cat>
            <c:strRef>
              <c:f>Sheet4!$D$26:$F$26</c:f>
              <c:strCache>
                <c:ptCount val="3"/>
                <c:pt idx="0">
                  <c:v>&lt;6 hrs to treatment</c:v>
                </c:pt>
                <c:pt idx="1">
                  <c:v>&gt;6 hrs to treatment</c:v>
                </c:pt>
                <c:pt idx="2">
                  <c:v>Not reported</c:v>
                </c:pt>
              </c:strCache>
            </c:strRef>
          </c:cat>
          <c:val>
            <c:numRef>
              <c:f>Sheet4!$D$27:$F$27</c:f>
              <c:numCache>
                <c:formatCode>0.00%</c:formatCode>
                <c:ptCount val="3"/>
                <c:pt idx="0">
                  <c:v>0.53200000000000003</c:v>
                </c:pt>
                <c:pt idx="1">
                  <c:v>0.28899999999999998</c:v>
                </c:pt>
                <c:pt idx="2">
                  <c:v>0.54500000000000004</c:v>
                </c:pt>
              </c:numCache>
            </c:numRef>
          </c:val>
          <c:extLst>
            <c:ext xmlns:c16="http://schemas.microsoft.com/office/drawing/2014/chart" uri="{C3380CC4-5D6E-409C-BE32-E72D297353CC}">
              <c16:uniqueId val="{00000000-C064-4AD3-901E-976FA568B3A9}"/>
            </c:ext>
          </c:extLst>
        </c:ser>
        <c:ser>
          <c:idx val="1"/>
          <c:order val="1"/>
          <c:tx>
            <c:strRef>
              <c:f>Sheet4!$C$28</c:f>
              <c:strCache>
                <c:ptCount val="1"/>
                <c:pt idx="0">
                  <c:v>Don't know</c:v>
                </c:pt>
              </c:strCache>
            </c:strRef>
          </c:tx>
          <c:invertIfNegative val="0"/>
          <c:cat>
            <c:strRef>
              <c:f>Sheet4!$D$26:$F$26</c:f>
              <c:strCache>
                <c:ptCount val="3"/>
                <c:pt idx="0">
                  <c:v>&lt;6 hrs to treatment</c:v>
                </c:pt>
                <c:pt idx="1">
                  <c:v>&gt;6 hrs to treatment</c:v>
                </c:pt>
                <c:pt idx="2">
                  <c:v>Not reported</c:v>
                </c:pt>
              </c:strCache>
            </c:strRef>
          </c:cat>
          <c:val>
            <c:numRef>
              <c:f>Sheet4!$D$28:$F$28</c:f>
              <c:numCache>
                <c:formatCode>0.00%</c:formatCode>
                <c:ptCount val="3"/>
                <c:pt idx="0">
                  <c:v>0.16900000000000001</c:v>
                </c:pt>
                <c:pt idx="1">
                  <c:v>0.13300000000000001</c:v>
                </c:pt>
                <c:pt idx="2">
                  <c:v>0.13600000000000001</c:v>
                </c:pt>
              </c:numCache>
            </c:numRef>
          </c:val>
          <c:extLst>
            <c:ext xmlns:c16="http://schemas.microsoft.com/office/drawing/2014/chart" uri="{C3380CC4-5D6E-409C-BE32-E72D297353CC}">
              <c16:uniqueId val="{00000001-C064-4AD3-901E-976FA568B3A9}"/>
            </c:ext>
          </c:extLst>
        </c:ser>
        <c:ser>
          <c:idx val="2"/>
          <c:order val="2"/>
          <c:tx>
            <c:strRef>
              <c:f>Sheet4!$C$29</c:f>
              <c:strCache>
                <c:ptCount val="1"/>
                <c:pt idx="0">
                  <c:v>Some other factor</c:v>
                </c:pt>
              </c:strCache>
            </c:strRef>
          </c:tx>
          <c:invertIfNegative val="0"/>
          <c:cat>
            <c:strRef>
              <c:f>Sheet4!$D$26:$F$26</c:f>
              <c:strCache>
                <c:ptCount val="3"/>
                <c:pt idx="0">
                  <c:v>&lt;6 hrs to treatment</c:v>
                </c:pt>
                <c:pt idx="1">
                  <c:v>&gt;6 hrs to treatment</c:v>
                </c:pt>
                <c:pt idx="2">
                  <c:v>Not reported</c:v>
                </c:pt>
              </c:strCache>
            </c:strRef>
          </c:cat>
          <c:val>
            <c:numRef>
              <c:f>Sheet4!$D$29:$F$29</c:f>
              <c:numCache>
                <c:formatCode>0.00%</c:formatCode>
                <c:ptCount val="3"/>
                <c:pt idx="0">
                  <c:v>0.29899999999999999</c:v>
                </c:pt>
                <c:pt idx="1">
                  <c:v>0.57799999999999996</c:v>
                </c:pt>
                <c:pt idx="2">
                  <c:v>0.31900000000000001</c:v>
                </c:pt>
              </c:numCache>
            </c:numRef>
          </c:val>
          <c:extLst>
            <c:ext xmlns:c16="http://schemas.microsoft.com/office/drawing/2014/chart" uri="{C3380CC4-5D6E-409C-BE32-E72D297353CC}">
              <c16:uniqueId val="{00000002-C064-4AD3-901E-976FA568B3A9}"/>
            </c:ext>
          </c:extLst>
        </c:ser>
        <c:dLbls>
          <c:showLegendKey val="0"/>
          <c:showVal val="0"/>
          <c:showCatName val="0"/>
          <c:showSerName val="0"/>
          <c:showPercent val="0"/>
          <c:showBubbleSize val="0"/>
        </c:dLbls>
        <c:gapWidth val="150"/>
        <c:axId val="124208256"/>
        <c:axId val="124209792"/>
      </c:barChart>
      <c:catAx>
        <c:axId val="124208256"/>
        <c:scaling>
          <c:orientation val="minMax"/>
        </c:scaling>
        <c:delete val="0"/>
        <c:axPos val="b"/>
        <c:numFmt formatCode="General" sourceLinked="0"/>
        <c:majorTickMark val="out"/>
        <c:minorTickMark val="none"/>
        <c:tickLblPos val="nextTo"/>
        <c:txPr>
          <a:bodyPr/>
          <a:lstStyle/>
          <a:p>
            <a:pPr>
              <a:defRPr>
                <a:solidFill>
                  <a:srgbClr val="002060"/>
                </a:solidFill>
              </a:defRPr>
            </a:pPr>
            <a:endParaRPr lang="en-US"/>
          </a:p>
        </c:txPr>
        <c:crossAx val="124209792"/>
        <c:crosses val="autoZero"/>
        <c:auto val="1"/>
        <c:lblAlgn val="ctr"/>
        <c:lblOffset val="100"/>
        <c:noMultiLvlLbl val="0"/>
      </c:catAx>
      <c:valAx>
        <c:axId val="124209792"/>
        <c:scaling>
          <c:orientation val="minMax"/>
        </c:scaling>
        <c:delete val="0"/>
        <c:axPos val="l"/>
        <c:numFmt formatCode="0%" sourceLinked="0"/>
        <c:majorTickMark val="out"/>
        <c:minorTickMark val="none"/>
        <c:tickLblPos val="nextTo"/>
        <c:txPr>
          <a:bodyPr/>
          <a:lstStyle/>
          <a:p>
            <a:pPr>
              <a:defRPr>
                <a:solidFill>
                  <a:srgbClr val="002060"/>
                </a:solidFill>
              </a:defRPr>
            </a:pPr>
            <a:endParaRPr lang="en-US"/>
          </a:p>
        </c:txPr>
        <c:crossAx val="124208256"/>
        <c:crosses val="autoZero"/>
        <c:crossBetween val="between"/>
      </c:valAx>
    </c:plotArea>
    <c:legend>
      <c:legendPos val="r"/>
      <c:layout>
        <c:manualLayout>
          <c:xMode val="edge"/>
          <c:yMode val="edge"/>
          <c:x val="0.27261154855643044"/>
          <c:y val="6.423884514435696E-2"/>
          <c:w val="0.25238845144356953"/>
          <c:h val="0.25115157480314959"/>
        </c:manualLayout>
      </c:layout>
      <c:overlay val="0"/>
      <c:txPr>
        <a:bodyPr/>
        <a:lstStyle/>
        <a:p>
          <a:pPr>
            <a:defRPr>
              <a:solidFill>
                <a:srgbClr val="002060"/>
              </a:solidFill>
            </a:defRPr>
          </a:pPr>
          <a:endParaRPr lang="en-US"/>
        </a:p>
      </c:txPr>
    </c:legend>
    <c:plotVisOnly val="1"/>
    <c:dispBlanksAs val="gap"/>
    <c:showDLblsOverMax val="0"/>
  </c:chart>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7E858A-C877-4656-AE11-8ADBB22800E7}" type="datetimeFigureOut">
              <a:rPr lang="en-GB" smtClean="0"/>
              <a:t>13/01/2021</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C455028-D7B4-4435-9F26-C2C00E759BB7}" type="slidenum">
              <a:rPr lang="en-GB" smtClean="0"/>
              <a:t>‹#›</a:t>
            </a:fld>
            <a:endParaRPr lang="en-GB"/>
          </a:p>
        </p:txBody>
      </p:sp>
    </p:spTree>
    <p:extLst>
      <p:ext uri="{BB962C8B-B14F-4D97-AF65-F5344CB8AC3E}">
        <p14:creationId xmlns:p14="http://schemas.microsoft.com/office/powerpoint/2010/main" val="27711800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 name="Shape 124"/>
          <p:cNvSpPr>
            <a:spLocks noGrp="1" noRot="1" noChangeAspect="1"/>
          </p:cNvSpPr>
          <p:nvPr>
            <p:ph type="sldImg"/>
          </p:nvPr>
        </p:nvSpPr>
        <p:spPr>
          <a:prstGeom prst="rect">
            <a:avLst/>
          </a:prstGeom>
        </p:spPr>
        <p:txBody>
          <a:bodyPr/>
          <a:lstStyle/>
          <a:p>
            <a:endParaRPr/>
          </a:p>
        </p:txBody>
      </p:sp>
      <p:sp>
        <p:nvSpPr>
          <p:cNvPr id="125" name="Shape 125"/>
          <p:cNvSpPr>
            <a:spLocks noGrp="1"/>
          </p:cNvSpPr>
          <p:nvPr>
            <p:ph type="body" sz="quarter" idx="1"/>
          </p:nvPr>
        </p:nvSpPr>
        <p:spPr>
          <a:prstGeom prst="rect">
            <a:avLst/>
          </a:prstGeom>
        </p:spPr>
        <p:txBody>
          <a:bodyPr/>
          <a:lstStyle/>
          <a:p>
            <a:pPr>
              <a:spcBef>
                <a:spcPts val="400"/>
              </a:spcBef>
              <a:defRPr>
                <a:latin typeface="Arial"/>
                <a:ea typeface="Arial"/>
                <a:cs typeface="Arial"/>
                <a:sym typeface="Arial"/>
              </a:defRPr>
            </a:pPr>
            <a:r>
              <a:rPr dirty="0"/>
              <a:t>This presentation has been put together by DDRC Healthcare (formally Diving Diseases Research Centre). It focuses </a:t>
            </a:r>
            <a:r>
              <a:rPr lang="en-GB" dirty="0"/>
              <a:t>on the much debated subject of DCI and denial.</a:t>
            </a:r>
          </a:p>
          <a:p>
            <a:pPr>
              <a:spcBef>
                <a:spcPts val="400"/>
              </a:spcBef>
              <a:defRPr>
                <a:latin typeface="Arial"/>
                <a:ea typeface="Arial"/>
                <a:cs typeface="Arial"/>
                <a:sym typeface="Arial"/>
              </a:defRPr>
            </a:pPr>
            <a:endParaRPr lang="en-GB" dirty="0"/>
          </a:p>
          <a:p>
            <a:pPr>
              <a:spcBef>
                <a:spcPts val="400"/>
              </a:spcBef>
              <a:defRPr>
                <a:latin typeface="Arial"/>
                <a:ea typeface="Arial"/>
                <a:cs typeface="Arial"/>
                <a:sym typeface="Arial"/>
              </a:defRPr>
            </a:pPr>
            <a:r>
              <a:rPr lang="en-GB" dirty="0"/>
              <a:t>The </a:t>
            </a:r>
            <a:r>
              <a:rPr dirty="0"/>
              <a:t>lecture is not intended to be </a:t>
            </a:r>
            <a:r>
              <a:rPr lang="en-GB" dirty="0"/>
              <a:t>confrontational - </a:t>
            </a:r>
            <a:r>
              <a:rPr dirty="0"/>
              <a:t> but merely </a:t>
            </a:r>
            <a:r>
              <a:rPr lang="en-GB" dirty="0"/>
              <a:t>to look at some research data </a:t>
            </a:r>
            <a:r>
              <a:rPr dirty="0"/>
              <a:t>to enable divers to better understand </a:t>
            </a:r>
            <a:r>
              <a:rPr lang="en-GB" dirty="0"/>
              <a:t>the complexities of understanding how confusing it is when faced with diagnosing DCI in the field – on holiday etc.</a:t>
            </a:r>
            <a:endParaRPr dirty="0"/>
          </a:p>
        </p:txBody>
      </p:sp>
    </p:spTree>
    <p:extLst>
      <p:ext uri="{BB962C8B-B14F-4D97-AF65-F5344CB8AC3E}">
        <p14:creationId xmlns:p14="http://schemas.microsoft.com/office/powerpoint/2010/main" val="19532448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a:ln/>
        </p:spPr>
      </p:sp>
      <p:sp>
        <p:nvSpPr>
          <p:cNvPr id="25603" name="Notes Placeholder 2"/>
          <p:cNvSpPr>
            <a:spLocks noGrp="1"/>
          </p:cNvSpPr>
          <p:nvPr>
            <p:ph type="body" idx="1"/>
          </p:nvPr>
        </p:nvSpPr>
        <p:spPr>
          <a:xfrm>
            <a:off x="914401" y="4343726"/>
            <a:ext cx="5029200" cy="2682511"/>
          </a:xfrm>
          <a:noFill/>
        </p:spPr>
        <p:txBody>
          <a:bodyPr/>
          <a:lstStyle/>
          <a:p>
            <a:r>
              <a:rPr lang="en-GB" dirty="0">
                <a:cs typeface="Arial" charset="0"/>
              </a:rPr>
              <a:t>So with all these myths, attitudes and mistaken diagnosis amongst divers going on, the research team looked to see how soon divers sought help and were treated in a chamber.  </a:t>
            </a:r>
          </a:p>
          <a:p>
            <a:endParaRPr lang="en-GB" dirty="0">
              <a:cs typeface="Arial" charset="0"/>
            </a:endParaRPr>
          </a:p>
          <a:p>
            <a:r>
              <a:rPr lang="en-GB" dirty="0">
                <a:cs typeface="Arial" charset="0"/>
              </a:rPr>
              <a:t>There were three categories – divers who sought help and were treated in less than 6 hours – and divers who waited longer than 6 hours, sometimes waiting days before seeking help – and those divers who experienced symptoms and, by their own choice, did not get treated at all.</a:t>
            </a:r>
          </a:p>
          <a:p>
            <a:endParaRPr lang="en-GB" dirty="0">
              <a:cs typeface="Arial" charset="0"/>
            </a:endParaRPr>
          </a:p>
        </p:txBody>
      </p:sp>
      <p:sp>
        <p:nvSpPr>
          <p:cNvPr id="4" name="Slide Number Placeholder 3"/>
          <p:cNvSpPr>
            <a:spLocks noGrp="1"/>
          </p:cNvSpPr>
          <p:nvPr>
            <p:ph type="sldNum" sz="quarter" idx="5"/>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fld id="{3E080F58-5BAB-4085-AB0D-912767774BC2}" type="slidenum">
              <a:rPr lang="en-US" smtClean="0"/>
              <a:pPr>
                <a:defRPr/>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a:ln/>
        </p:spPr>
      </p:sp>
      <p:sp>
        <p:nvSpPr>
          <p:cNvPr id="25603" name="Notes Placeholder 2"/>
          <p:cNvSpPr>
            <a:spLocks noGrp="1"/>
          </p:cNvSpPr>
          <p:nvPr>
            <p:ph type="body" idx="1"/>
          </p:nvPr>
        </p:nvSpPr>
        <p:spPr>
          <a:xfrm>
            <a:off x="914401" y="4343726"/>
            <a:ext cx="5029200" cy="4260721"/>
          </a:xfrm>
          <a:noFill/>
        </p:spPr>
        <p:txBody>
          <a:bodyPr/>
          <a:lstStyle/>
          <a:p>
            <a:r>
              <a:rPr lang="en-GB" dirty="0">
                <a:cs typeface="Arial" charset="0"/>
              </a:rPr>
              <a:t>And just how easily did the divers and their buddies recognise the signs and symptoms of DCI?</a:t>
            </a:r>
          </a:p>
          <a:p>
            <a:endParaRPr lang="en-GB" dirty="0">
              <a:cs typeface="Arial" charset="0"/>
            </a:endParaRPr>
          </a:p>
          <a:p>
            <a:r>
              <a:rPr lang="en-GB" dirty="0">
                <a:cs typeface="Arial" charset="0"/>
              </a:rPr>
              <a:t>Still using the three categories of – less that 6 hours, more than six hours, and not reported, – you can see that this chart makes interesting viewing!</a:t>
            </a:r>
          </a:p>
          <a:p>
            <a:endParaRPr lang="en-GB" dirty="0">
              <a:cs typeface="Arial" charset="0"/>
            </a:endParaRPr>
          </a:p>
          <a:p>
            <a:r>
              <a:rPr lang="en-GB" dirty="0">
                <a:cs typeface="Arial" charset="0"/>
              </a:rPr>
              <a:t>This chart shows what the diver was thinking. </a:t>
            </a:r>
          </a:p>
          <a:p>
            <a:endParaRPr lang="en-GB" dirty="0">
              <a:cs typeface="Arial" charset="0"/>
            </a:endParaRPr>
          </a:p>
          <a:p>
            <a:r>
              <a:rPr lang="en-GB" dirty="0">
                <a:cs typeface="Arial" charset="0"/>
              </a:rPr>
              <a:t>In the “less than six hours” group, over 50% knew it was DCI, and as would be expected sought help, but just under one third didn’t know what had caused the symptoms. </a:t>
            </a:r>
          </a:p>
          <a:p>
            <a:endParaRPr lang="en-GB" dirty="0">
              <a:cs typeface="Arial" charset="0"/>
            </a:endParaRPr>
          </a:p>
          <a:p>
            <a:r>
              <a:rPr lang="en-GB" dirty="0">
                <a:cs typeface="Arial" charset="0"/>
              </a:rPr>
              <a:t>And then as you would expect in the “more than six hours” group, nearly 60% thought it was some other factor</a:t>
            </a:r>
          </a:p>
          <a:p>
            <a:endParaRPr lang="en-GB" dirty="0">
              <a:cs typeface="Arial" charset="0"/>
            </a:endParaRPr>
          </a:p>
          <a:p>
            <a:r>
              <a:rPr lang="en-GB" dirty="0">
                <a:cs typeface="Arial" charset="0"/>
              </a:rPr>
              <a:t>But over 50% in the “not reported” group </a:t>
            </a:r>
            <a:r>
              <a:rPr lang="en-GB" i="1" dirty="0">
                <a:cs typeface="Arial" charset="0"/>
              </a:rPr>
              <a:t>did</a:t>
            </a:r>
            <a:r>
              <a:rPr lang="en-GB" dirty="0">
                <a:cs typeface="Arial" charset="0"/>
              </a:rPr>
              <a:t> actually think it was DCI, but chose to do nothing about it at all, with about one third also thinking it was some other factor, and a small percentage not knowing at all.</a:t>
            </a:r>
          </a:p>
          <a:p>
            <a:endParaRPr lang="en-GB" dirty="0">
              <a:cs typeface="Arial" charset="0"/>
            </a:endParaRPr>
          </a:p>
          <a:p>
            <a:r>
              <a:rPr lang="en-GB" dirty="0">
                <a:cs typeface="Arial" charset="0"/>
              </a:rPr>
              <a:t>So this chart demonstrates an interesting trend of denial, recognition, and ignorance.</a:t>
            </a:r>
          </a:p>
          <a:p>
            <a:endParaRPr lang="en-GB" dirty="0">
              <a:cs typeface="Arial" charset="0"/>
            </a:endParaRPr>
          </a:p>
          <a:p>
            <a:r>
              <a:rPr lang="en-GB" b="1" dirty="0">
                <a:cs typeface="Arial" charset="0"/>
              </a:rPr>
              <a:t>Note: opportunity for group discussion here</a:t>
            </a:r>
          </a:p>
        </p:txBody>
      </p:sp>
      <p:sp>
        <p:nvSpPr>
          <p:cNvPr id="4" name="Slide Number Placeholder 3"/>
          <p:cNvSpPr>
            <a:spLocks noGrp="1"/>
          </p:cNvSpPr>
          <p:nvPr>
            <p:ph type="sldNum" sz="quarter" idx="5"/>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fld id="{3E080F58-5BAB-4085-AB0D-912767774BC2}" type="slidenum">
              <a:rPr lang="en-US" smtClean="0"/>
              <a:pPr>
                <a:defRPr/>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a:ln/>
        </p:spPr>
      </p:sp>
      <p:sp>
        <p:nvSpPr>
          <p:cNvPr id="25603" name="Notes Placeholder 2"/>
          <p:cNvSpPr>
            <a:spLocks noGrp="1"/>
          </p:cNvSpPr>
          <p:nvPr>
            <p:ph type="body" idx="1"/>
          </p:nvPr>
        </p:nvSpPr>
        <p:spPr>
          <a:xfrm>
            <a:off x="914401" y="4343726"/>
            <a:ext cx="5029200" cy="4260721"/>
          </a:xfrm>
          <a:noFill/>
        </p:spPr>
        <p:txBody>
          <a:bodyPr/>
          <a:lstStyle/>
          <a:p>
            <a:r>
              <a:rPr lang="en-GB" dirty="0"/>
              <a:t>Next the researchers asked what the buddy thought had caused the symptoms, and the results showed in the group that did not report the symptoms, over 50% of buddies did not know the cause, whilst in the less than six hours group over 60% thought it was DCI. </a:t>
            </a:r>
          </a:p>
          <a:p>
            <a:endParaRPr lang="en-GB" dirty="0"/>
          </a:p>
          <a:p>
            <a:r>
              <a:rPr lang="en-GB" dirty="0"/>
              <a:t>It is interesting that when comparing the two charts you can see that the if the diver did not think it was DCI then he/she was more likely to think it was some other factor.  However in contrast, if the buddy did not think it was DCI then they were more likely to not know what was causing the symptoms!</a:t>
            </a:r>
          </a:p>
          <a:p>
            <a:endParaRPr lang="en-GB" dirty="0"/>
          </a:p>
          <a:p>
            <a:r>
              <a:rPr lang="en-GB" dirty="0"/>
              <a:t>Again demonstrating an interesting trend of denial, recognition, and ignorance.</a:t>
            </a:r>
          </a:p>
          <a:p>
            <a:endParaRPr lang="en-GB" b="1" dirty="0">
              <a:cs typeface="Arial" charset="0"/>
            </a:endParaRPr>
          </a:p>
        </p:txBody>
      </p:sp>
      <p:sp>
        <p:nvSpPr>
          <p:cNvPr id="4" name="Slide Number Placeholder 3"/>
          <p:cNvSpPr>
            <a:spLocks noGrp="1"/>
          </p:cNvSpPr>
          <p:nvPr>
            <p:ph type="sldNum" sz="quarter" idx="5"/>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fld id="{3E080F58-5BAB-4085-AB0D-912767774BC2}" type="slidenum">
              <a:rPr lang="en-US" smtClean="0"/>
              <a:pPr>
                <a:defRPr/>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a:ln/>
        </p:spPr>
      </p:sp>
      <p:sp>
        <p:nvSpPr>
          <p:cNvPr id="25603" name="Notes Placeholder 2"/>
          <p:cNvSpPr>
            <a:spLocks noGrp="1"/>
          </p:cNvSpPr>
          <p:nvPr>
            <p:ph type="body" idx="1"/>
          </p:nvPr>
        </p:nvSpPr>
        <p:spPr>
          <a:xfrm>
            <a:off x="914401" y="4343726"/>
            <a:ext cx="5029200" cy="4260721"/>
          </a:xfrm>
          <a:noFill/>
        </p:spPr>
        <p:txBody>
          <a:bodyPr/>
          <a:lstStyle/>
          <a:p>
            <a:r>
              <a:rPr lang="en-GB" dirty="0"/>
              <a:t>Next the DDRC research team wondered how much </a:t>
            </a:r>
            <a:r>
              <a:rPr lang="en-GB" i="1" dirty="0"/>
              <a:t>actual agreement</a:t>
            </a:r>
            <a:r>
              <a:rPr lang="en-GB" dirty="0"/>
              <a:t> there was between the diver and the buddy in recognising the symptoms.  </a:t>
            </a:r>
          </a:p>
          <a:p>
            <a:endParaRPr lang="en-GB" dirty="0"/>
          </a:p>
          <a:p>
            <a:r>
              <a:rPr lang="en-GB" dirty="0"/>
              <a:t>When the diver’s data and the buddy’s data were statistically compared for agreement it was quite shocking to see that in </a:t>
            </a:r>
            <a:r>
              <a:rPr lang="en-GB" i="1" dirty="0"/>
              <a:t>51% of the records – there was absolutely no agreement at all </a:t>
            </a:r>
            <a:r>
              <a:rPr lang="en-GB" dirty="0"/>
              <a:t>– and only 31% of divers and buddies were in complete agreement that the symptoms were DCI!</a:t>
            </a:r>
          </a:p>
          <a:p>
            <a:endParaRPr lang="en-GB" dirty="0"/>
          </a:p>
          <a:p>
            <a:r>
              <a:rPr lang="en-GB" b="1" dirty="0"/>
              <a:t>Opportunity for discussion here</a:t>
            </a:r>
          </a:p>
          <a:p>
            <a:endParaRPr lang="en-GB" b="1" dirty="0">
              <a:cs typeface="Arial" charset="0"/>
            </a:endParaRPr>
          </a:p>
        </p:txBody>
      </p:sp>
      <p:sp>
        <p:nvSpPr>
          <p:cNvPr id="4" name="Slide Number Placeholder 3"/>
          <p:cNvSpPr>
            <a:spLocks noGrp="1"/>
          </p:cNvSpPr>
          <p:nvPr>
            <p:ph type="sldNum" sz="quarter" idx="5"/>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fld id="{3E080F58-5BAB-4085-AB0D-912767774BC2}" type="slidenum">
              <a:rPr lang="en-US" smtClean="0"/>
              <a:pPr>
                <a:defRPr/>
              </a:pPr>
              <a:t>13</a:t>
            </a:fld>
            <a:endParaRPr lang="en-US" dirty="0"/>
          </a:p>
        </p:txBody>
      </p:sp>
    </p:spTree>
    <p:extLst>
      <p:ext uri="{BB962C8B-B14F-4D97-AF65-F5344CB8AC3E}">
        <p14:creationId xmlns:p14="http://schemas.microsoft.com/office/powerpoint/2010/main" val="7543022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a:ln/>
        </p:spPr>
      </p:sp>
      <p:sp>
        <p:nvSpPr>
          <p:cNvPr id="25603" name="Notes Placeholder 2"/>
          <p:cNvSpPr>
            <a:spLocks noGrp="1"/>
          </p:cNvSpPr>
          <p:nvPr>
            <p:ph type="body" idx="1"/>
          </p:nvPr>
        </p:nvSpPr>
        <p:spPr>
          <a:xfrm>
            <a:off x="914401" y="4343726"/>
            <a:ext cx="5029200" cy="2682511"/>
          </a:xfrm>
          <a:noFill/>
        </p:spPr>
        <p:txBody>
          <a:bodyPr/>
          <a:lstStyle/>
          <a:p>
            <a:r>
              <a:rPr lang="en-GB" dirty="0">
                <a:latin typeface="Arial" charset="0"/>
                <a:cs typeface="Arial" charset="0"/>
              </a:rPr>
              <a:t>So what is the take home message from all these data?</a:t>
            </a:r>
          </a:p>
          <a:p>
            <a:endParaRPr lang="en-GB" dirty="0">
              <a:cs typeface="Arial" charset="0"/>
            </a:endParaRPr>
          </a:p>
          <a:p>
            <a:r>
              <a:rPr lang="en-GB" dirty="0">
                <a:cs typeface="Arial" charset="0"/>
              </a:rPr>
              <a:t>Divers do not always relate the symptoms to DCI</a:t>
            </a:r>
          </a:p>
          <a:p>
            <a:endParaRPr lang="en-GB" dirty="0">
              <a:cs typeface="Arial" charset="0"/>
            </a:endParaRPr>
          </a:p>
          <a:p>
            <a:r>
              <a:rPr lang="en-GB" dirty="0">
                <a:cs typeface="Arial" charset="0"/>
              </a:rPr>
              <a:t>Divers should remember that symptoms are not always </a:t>
            </a:r>
            <a:r>
              <a:rPr lang="en-GB" i="1" dirty="0">
                <a:cs typeface="Arial" charset="0"/>
              </a:rPr>
              <a:t>exactly</a:t>
            </a:r>
            <a:r>
              <a:rPr lang="en-GB" dirty="0">
                <a:cs typeface="Arial" charset="0"/>
              </a:rPr>
              <a:t> as listed in the text book</a:t>
            </a:r>
          </a:p>
          <a:p>
            <a:endParaRPr lang="en-GB" dirty="0">
              <a:cs typeface="Arial" charset="0"/>
            </a:endParaRPr>
          </a:p>
          <a:p>
            <a:r>
              <a:rPr lang="en-GB" dirty="0">
                <a:cs typeface="Arial" charset="0"/>
              </a:rPr>
              <a:t>Divers do not always see some symptoms </a:t>
            </a:r>
            <a:r>
              <a:rPr lang="en-GB" dirty="0" err="1">
                <a:cs typeface="Arial" charset="0"/>
              </a:rPr>
              <a:t>ie</a:t>
            </a:r>
            <a:r>
              <a:rPr lang="en-GB" dirty="0">
                <a:cs typeface="Arial" charset="0"/>
              </a:rPr>
              <a:t>. skin itching and/or tingling, as potentially serious</a:t>
            </a:r>
          </a:p>
          <a:p>
            <a:endParaRPr lang="en-GB" dirty="0">
              <a:cs typeface="Arial" charset="0"/>
            </a:endParaRPr>
          </a:p>
          <a:p>
            <a:r>
              <a:rPr lang="en-GB" dirty="0">
                <a:cs typeface="Arial" charset="0"/>
              </a:rPr>
              <a:t>Divers who waited more than 6 hours before seeking treatment tended to think it was some other factor</a:t>
            </a:r>
          </a:p>
          <a:p>
            <a:endParaRPr lang="en-GB" dirty="0">
              <a:latin typeface="Arial" charset="0"/>
              <a:cs typeface="Arial" charset="0"/>
            </a:endParaRPr>
          </a:p>
        </p:txBody>
      </p:sp>
      <p:sp>
        <p:nvSpPr>
          <p:cNvPr id="4" name="Slide Number Placeholder 3"/>
          <p:cNvSpPr>
            <a:spLocks noGrp="1"/>
          </p:cNvSpPr>
          <p:nvPr>
            <p:ph type="sldNum" sz="quarter" idx="5"/>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fld id="{3E080F58-5BAB-4085-AB0D-912767774BC2}" type="slidenum">
              <a:rPr lang="en-US" smtClean="0"/>
              <a:pPr>
                <a:defRPr/>
              </a:pPr>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a:ln/>
        </p:spPr>
      </p:sp>
      <p:sp>
        <p:nvSpPr>
          <p:cNvPr id="25603" name="Notes Placeholder 2"/>
          <p:cNvSpPr>
            <a:spLocks noGrp="1"/>
          </p:cNvSpPr>
          <p:nvPr>
            <p:ph type="body" idx="1"/>
          </p:nvPr>
        </p:nvSpPr>
        <p:spPr>
          <a:xfrm>
            <a:off x="914401" y="4343726"/>
            <a:ext cx="5029200" cy="2881504"/>
          </a:xfrm>
          <a:noFill/>
        </p:spPr>
        <p:txBody>
          <a:bodyPr/>
          <a:lstStyle/>
          <a:p>
            <a:r>
              <a:rPr lang="en-GB" dirty="0">
                <a:cs typeface="Arial" charset="0"/>
              </a:rPr>
              <a:t>Remember you can still get “bent” with the perfect dive!</a:t>
            </a:r>
          </a:p>
          <a:p>
            <a:endParaRPr lang="en-GB" dirty="0">
              <a:cs typeface="Arial" charset="0"/>
            </a:endParaRPr>
          </a:p>
          <a:p>
            <a:r>
              <a:rPr lang="en-GB" dirty="0">
                <a:cs typeface="Arial" charset="0"/>
              </a:rPr>
              <a:t>Do not “wait for it to develop sufficiently to confirm it is DCI”</a:t>
            </a:r>
          </a:p>
          <a:p>
            <a:endParaRPr lang="en-GB" dirty="0">
              <a:cs typeface="Arial" charset="0"/>
            </a:endParaRPr>
          </a:p>
          <a:p>
            <a:r>
              <a:rPr lang="en-GB" dirty="0">
                <a:cs typeface="Arial" charset="0"/>
              </a:rPr>
              <a:t>Delay to treatment </a:t>
            </a:r>
            <a:r>
              <a:rPr lang="en-GB" i="1" dirty="0">
                <a:cs typeface="Arial" charset="0"/>
              </a:rPr>
              <a:t>may</a:t>
            </a:r>
            <a:r>
              <a:rPr lang="en-GB" dirty="0">
                <a:cs typeface="Arial" charset="0"/>
              </a:rPr>
              <a:t> result in lasting damage and residual symptoms</a:t>
            </a:r>
          </a:p>
          <a:p>
            <a:endParaRPr lang="en-GB" dirty="0">
              <a:cs typeface="Arial" charset="0"/>
            </a:endParaRPr>
          </a:p>
          <a:p>
            <a:r>
              <a:rPr lang="en-GB" dirty="0">
                <a:cs typeface="Arial" charset="0"/>
              </a:rPr>
              <a:t>Think - pecking order and peer pressure</a:t>
            </a:r>
          </a:p>
          <a:p>
            <a:endParaRPr lang="en-GB" dirty="0">
              <a:cs typeface="Arial" charset="0"/>
            </a:endParaRPr>
          </a:p>
          <a:p>
            <a:r>
              <a:rPr lang="en-GB" dirty="0">
                <a:cs typeface="Arial" charset="0"/>
              </a:rPr>
              <a:t>Just because the diver with the symptoms is an instructor with many more dives under his weight belt than the rest of you, don’t think he knows best</a:t>
            </a:r>
          </a:p>
          <a:p>
            <a:endParaRPr lang="en-GB" dirty="0">
              <a:latin typeface="Arial" charset="0"/>
              <a:cs typeface="Arial" charset="0"/>
            </a:endParaRPr>
          </a:p>
        </p:txBody>
      </p:sp>
      <p:sp>
        <p:nvSpPr>
          <p:cNvPr id="4" name="Slide Number Placeholder 3"/>
          <p:cNvSpPr>
            <a:spLocks noGrp="1"/>
          </p:cNvSpPr>
          <p:nvPr>
            <p:ph type="sldNum" sz="quarter" idx="5"/>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fld id="{3E080F58-5BAB-4085-AB0D-912767774BC2}" type="slidenum">
              <a:rPr lang="en-US" smtClean="0"/>
              <a:pPr>
                <a:defRPr/>
              </a:pPr>
              <a:t>15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a:ln/>
        </p:spPr>
      </p:sp>
      <p:sp>
        <p:nvSpPr>
          <p:cNvPr id="25603" name="Notes Placeholder 2"/>
          <p:cNvSpPr>
            <a:spLocks noGrp="1"/>
          </p:cNvSpPr>
          <p:nvPr>
            <p:ph type="body" idx="1"/>
          </p:nvPr>
        </p:nvSpPr>
        <p:spPr>
          <a:xfrm>
            <a:off x="914401" y="4343725"/>
            <a:ext cx="5029200" cy="2172491"/>
          </a:xfrm>
          <a:noFill/>
        </p:spPr>
        <p:txBody>
          <a:bodyPr/>
          <a:lstStyle/>
          <a:p>
            <a:r>
              <a:rPr lang="en-GB" dirty="0">
                <a:cs typeface="Arial" charset="0"/>
              </a:rPr>
              <a:t>The bottom line is about taking responsibility and often thinking ‘outside the box’.</a:t>
            </a:r>
          </a:p>
          <a:p>
            <a:endParaRPr lang="en-GB" dirty="0">
              <a:cs typeface="Arial" charset="0"/>
            </a:endParaRPr>
          </a:p>
          <a:p>
            <a:r>
              <a:rPr lang="en-GB" dirty="0">
                <a:cs typeface="Arial" charset="0"/>
              </a:rPr>
              <a:t>Because of the way in which DCI affects the diver with the symptoms, it is highly unlikely that the diver with the problem is in a position to make a reasoned, rational judgement regarding the management of their incident.</a:t>
            </a:r>
          </a:p>
          <a:p>
            <a:endParaRPr lang="en-GB" dirty="0">
              <a:cs typeface="Arial" charset="0"/>
            </a:endParaRPr>
          </a:p>
          <a:p>
            <a:r>
              <a:rPr lang="en-GB" dirty="0">
                <a:cs typeface="Arial" charset="0"/>
              </a:rPr>
              <a:t>Divers </a:t>
            </a:r>
            <a:r>
              <a:rPr lang="en-GB" i="1" dirty="0">
                <a:cs typeface="Arial" charset="0"/>
              </a:rPr>
              <a:t>as a group </a:t>
            </a:r>
            <a:r>
              <a:rPr lang="en-GB" dirty="0">
                <a:cs typeface="Arial" charset="0"/>
              </a:rPr>
              <a:t>must assume responsibility.</a:t>
            </a:r>
          </a:p>
          <a:p>
            <a:endParaRPr lang="en-GB" dirty="0">
              <a:cs typeface="Arial" charset="0"/>
            </a:endParaRPr>
          </a:p>
          <a:p>
            <a:r>
              <a:rPr lang="en-GB" dirty="0">
                <a:cs typeface="Arial" charset="0"/>
              </a:rPr>
              <a:t>If there is any doubt at all - take action! Seek advice!</a:t>
            </a:r>
          </a:p>
        </p:txBody>
      </p:sp>
      <p:sp>
        <p:nvSpPr>
          <p:cNvPr id="4" name="Slide Number Placeholder 3"/>
          <p:cNvSpPr>
            <a:spLocks noGrp="1"/>
          </p:cNvSpPr>
          <p:nvPr>
            <p:ph type="sldNum" sz="quarter" idx="5"/>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fld id="{3E080F58-5BAB-4085-AB0D-912767774BC2}" type="slidenum">
              <a:rPr lang="en-US" smtClean="0"/>
              <a:pPr>
                <a:defRPr/>
              </a:pPr>
              <a:t>16</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a:ln/>
        </p:spPr>
      </p:sp>
      <p:sp>
        <p:nvSpPr>
          <p:cNvPr id="25603" name="Notes Placeholder 2"/>
          <p:cNvSpPr>
            <a:spLocks noGrp="1"/>
          </p:cNvSpPr>
          <p:nvPr>
            <p:ph type="body" idx="1"/>
          </p:nvPr>
        </p:nvSpPr>
        <p:spPr>
          <a:xfrm>
            <a:off x="914401" y="4343725"/>
            <a:ext cx="5029200" cy="2244499"/>
          </a:xfrm>
          <a:noFill/>
        </p:spPr>
        <p:txBody>
          <a:bodyPr/>
          <a:lstStyle/>
          <a:p>
            <a:r>
              <a:rPr lang="en-GB" dirty="0">
                <a:cs typeface="Arial" charset="0"/>
              </a:rPr>
              <a:t>Make a note of all these points.</a:t>
            </a:r>
          </a:p>
          <a:p>
            <a:endParaRPr lang="en-GB" dirty="0">
              <a:cs typeface="Arial" charset="0"/>
            </a:endParaRPr>
          </a:p>
          <a:p>
            <a:r>
              <a:rPr lang="en-GB" dirty="0">
                <a:cs typeface="Arial" charset="0"/>
              </a:rPr>
              <a:t>Take action and seek advice.</a:t>
            </a:r>
          </a:p>
        </p:txBody>
      </p:sp>
      <p:sp>
        <p:nvSpPr>
          <p:cNvPr id="4" name="Slide Number Placeholder 3"/>
          <p:cNvSpPr>
            <a:spLocks noGrp="1"/>
          </p:cNvSpPr>
          <p:nvPr>
            <p:ph type="sldNum" sz="quarter" idx="5"/>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fld id="{3E080F58-5BAB-4085-AB0D-912767774BC2}" type="slidenum">
              <a:rPr lang="en-US" smtClean="0"/>
              <a:pPr>
                <a:defRPr/>
              </a:pPr>
              <a:t>17</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a:ln/>
        </p:spPr>
      </p:sp>
      <p:sp>
        <p:nvSpPr>
          <p:cNvPr id="25603" name="Notes Placeholder 2"/>
          <p:cNvSpPr>
            <a:spLocks noGrp="1"/>
          </p:cNvSpPr>
          <p:nvPr>
            <p:ph type="body" idx="1"/>
          </p:nvPr>
        </p:nvSpPr>
        <p:spPr>
          <a:xfrm>
            <a:off x="914401" y="4343725"/>
            <a:ext cx="5029200" cy="2244499"/>
          </a:xfrm>
          <a:noFill/>
        </p:spPr>
        <p:txBody>
          <a:bodyPr/>
          <a:lstStyle/>
          <a:p>
            <a:r>
              <a:rPr lang="en-GB" dirty="0">
                <a:cs typeface="Arial" charset="0"/>
              </a:rPr>
              <a:t>Make a note of all these points.</a:t>
            </a:r>
          </a:p>
          <a:p>
            <a:endParaRPr lang="en-GB" dirty="0">
              <a:cs typeface="Arial" charset="0"/>
            </a:endParaRPr>
          </a:p>
          <a:p>
            <a:r>
              <a:rPr lang="en-GB" dirty="0">
                <a:cs typeface="Arial" charset="0"/>
              </a:rPr>
              <a:t>Take action and seek advice.</a:t>
            </a:r>
          </a:p>
        </p:txBody>
      </p:sp>
      <p:sp>
        <p:nvSpPr>
          <p:cNvPr id="4" name="Slide Number Placeholder 3"/>
          <p:cNvSpPr>
            <a:spLocks noGrp="1"/>
          </p:cNvSpPr>
          <p:nvPr>
            <p:ph type="sldNum" sz="quarter" idx="5"/>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fld id="{3E080F58-5BAB-4085-AB0D-912767774BC2}" type="slidenum">
              <a:rPr lang="en-US" smtClean="0"/>
              <a:pPr>
                <a:defRPr/>
              </a:pPr>
              <a:t>18</a:t>
            </a:fld>
            <a:endParaRPr lang="en-US" dirty="0"/>
          </a:p>
        </p:txBody>
      </p:sp>
    </p:spTree>
    <p:extLst>
      <p:ext uri="{BB962C8B-B14F-4D97-AF65-F5344CB8AC3E}">
        <p14:creationId xmlns:p14="http://schemas.microsoft.com/office/powerpoint/2010/main" val="10271089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First of all why should we want to sit and listen about the real life experiences of divers when they have had symptoms of DCI? </a:t>
            </a:r>
          </a:p>
          <a:p>
            <a:endParaRPr lang="en-GB" dirty="0"/>
          </a:p>
          <a:p>
            <a:r>
              <a:rPr lang="en-GB" dirty="0"/>
              <a:t>Put simply, because when a diver suffers signs and symptoms of DCI, the scenario is rarely perfect textbook as learnt in the sterile environs of the class room! </a:t>
            </a:r>
          </a:p>
          <a:p>
            <a:endParaRPr lang="en-GB" dirty="0"/>
          </a:p>
          <a:p>
            <a:r>
              <a:rPr lang="en-GB" dirty="0"/>
              <a:t>As divers, if you can hear and learn about real life attitudes and research data, it might help you to be a more informed and responsible a diver, and you might be thinking outside the box in future, and not relying on diver myths, or a perfect text book scenario. </a:t>
            </a:r>
          </a:p>
        </p:txBody>
      </p:sp>
      <p:sp>
        <p:nvSpPr>
          <p:cNvPr id="4" name="Slide Number Placeholder 3"/>
          <p:cNvSpPr>
            <a:spLocks noGrp="1"/>
          </p:cNvSpPr>
          <p:nvPr>
            <p:ph type="sldNum" sz="quarter" idx="10"/>
          </p:nvPr>
        </p:nvSpPr>
        <p:spPr/>
        <p:txBody>
          <a:bodyPr/>
          <a:lstStyle/>
          <a:p>
            <a:pPr>
              <a:defRPr/>
            </a:pPr>
            <a:fld id="{E0009DFA-9AD6-4046-B656-AC99442FC896}" type="slidenum">
              <a:rPr lang="en-GB" smtClean="0"/>
              <a:pPr>
                <a:defRPr/>
              </a:pPr>
              <a:t>2</a:t>
            </a:fld>
            <a:endParaRPr lang="en-GB"/>
          </a:p>
        </p:txBody>
      </p:sp>
    </p:spTree>
    <p:extLst>
      <p:ext uri="{BB962C8B-B14F-4D97-AF65-F5344CB8AC3E}">
        <p14:creationId xmlns:p14="http://schemas.microsoft.com/office/powerpoint/2010/main" val="5494092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a:ln/>
        </p:spPr>
      </p:sp>
      <p:sp>
        <p:nvSpPr>
          <p:cNvPr id="23555" name="Notes Placeholder 2"/>
          <p:cNvSpPr>
            <a:spLocks noGrp="1"/>
          </p:cNvSpPr>
          <p:nvPr>
            <p:ph type="body" idx="1"/>
          </p:nvPr>
        </p:nvSpPr>
        <p:spPr>
          <a:xfrm>
            <a:off x="914401" y="4343727"/>
            <a:ext cx="5029200" cy="2172489"/>
          </a:xfrm>
          <a:noFill/>
        </p:spPr>
        <p:txBody>
          <a:bodyPr/>
          <a:lstStyle/>
          <a:p>
            <a:r>
              <a:rPr lang="en-GB" i="1" dirty="0">
                <a:cs typeface="Arial" charset="0"/>
              </a:rPr>
              <a:t>So who exactly does get “bent”? </a:t>
            </a:r>
          </a:p>
          <a:p>
            <a:endParaRPr lang="en-GB" i="1" dirty="0">
              <a:cs typeface="Arial" charset="0"/>
            </a:endParaRPr>
          </a:p>
          <a:p>
            <a:r>
              <a:rPr lang="en-GB" dirty="0">
                <a:cs typeface="Arial" charset="0"/>
              </a:rPr>
              <a:t>You hear it all the time, “they were taking risks, they were inexperienced, they were stupid”, “the computer said it was OK, I didn’t do anything wrong”, and so on.</a:t>
            </a:r>
          </a:p>
          <a:p>
            <a:endParaRPr lang="en-GB" dirty="0">
              <a:cs typeface="Arial" charset="0"/>
            </a:endParaRPr>
          </a:p>
          <a:p>
            <a:r>
              <a:rPr lang="en-GB" dirty="0">
                <a:cs typeface="Arial" charset="0"/>
              </a:rPr>
              <a:t>Perhaps it’s time to put some of these myths to bed, and face up to “who really can get bent?” </a:t>
            </a:r>
          </a:p>
          <a:p>
            <a:endParaRPr lang="en-GB" dirty="0">
              <a:cs typeface="Arial" charset="0"/>
            </a:endParaRPr>
          </a:p>
          <a:p>
            <a:r>
              <a:rPr lang="en-GB" dirty="0">
                <a:cs typeface="Arial" charset="0"/>
              </a:rPr>
              <a:t>The very simple answer is – </a:t>
            </a:r>
            <a:r>
              <a:rPr lang="en-GB" i="1" dirty="0">
                <a:cs typeface="Arial" charset="0"/>
              </a:rPr>
              <a:t>“anyone who goes diving can get bent!”</a:t>
            </a:r>
          </a:p>
        </p:txBody>
      </p:sp>
      <p:sp>
        <p:nvSpPr>
          <p:cNvPr id="4" name="Slide Number Placeholder 3"/>
          <p:cNvSpPr>
            <a:spLocks noGrp="1"/>
          </p:cNvSpPr>
          <p:nvPr>
            <p:ph type="sldNum" sz="quarter" idx="5"/>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fld id="{9533C1E5-FEB6-48C1-81EF-BB98BEB95162}" type="slidenum">
              <a:rPr lang="en-US" smtClean="0"/>
              <a:pPr>
                <a:defRPr/>
              </a:pPr>
              <a:t>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Starting at the beginning ………….Here is the typical list of symptoms we are taught to look out for, when learning to dive, any of these symptoms may indicate a diver has DCI.  </a:t>
            </a:r>
          </a:p>
          <a:p>
            <a:endParaRPr lang="en-GB" dirty="0"/>
          </a:p>
          <a:p>
            <a:r>
              <a:rPr lang="en-GB" dirty="0"/>
              <a:t>The problem with typical symptoms is they don’t present themselves in a typical way! </a:t>
            </a:r>
          </a:p>
          <a:p>
            <a:endParaRPr lang="en-GB" dirty="0"/>
          </a:p>
          <a:p>
            <a:r>
              <a:rPr lang="en-GB" dirty="0"/>
              <a:t>And this is where there seems to be a great deal of misunderstanding and confusion amongst divers of all ages, and experience.</a:t>
            </a:r>
          </a:p>
        </p:txBody>
      </p:sp>
      <p:sp>
        <p:nvSpPr>
          <p:cNvPr id="4" name="Slide Number Placeholder 3"/>
          <p:cNvSpPr>
            <a:spLocks noGrp="1"/>
          </p:cNvSpPr>
          <p:nvPr>
            <p:ph type="sldNum" sz="quarter" idx="10"/>
          </p:nvPr>
        </p:nvSpPr>
        <p:spPr/>
        <p:txBody>
          <a:bodyPr/>
          <a:lstStyle/>
          <a:p>
            <a:pPr>
              <a:defRPr/>
            </a:pPr>
            <a:fld id="{E0009DFA-9AD6-4046-B656-AC99442FC896}" type="slidenum">
              <a:rPr lang="en-GB" smtClean="0"/>
              <a:pPr>
                <a:defRPr/>
              </a:pPr>
              <a:t>4</a:t>
            </a:fld>
            <a:endParaRPr lang="en-GB"/>
          </a:p>
        </p:txBody>
      </p:sp>
    </p:spTree>
    <p:extLst>
      <p:ext uri="{BB962C8B-B14F-4D97-AF65-F5344CB8AC3E}">
        <p14:creationId xmlns:p14="http://schemas.microsoft.com/office/powerpoint/2010/main" val="35968240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 let’s look at this another way – what conditions do divers and their buddies commonly mistake some of these “typical” DCI symptoms as? </a:t>
            </a:r>
          </a:p>
          <a:p>
            <a:endParaRPr lang="en-GB" dirty="0"/>
          </a:p>
          <a:p>
            <a:r>
              <a:rPr lang="en-GB" dirty="0"/>
              <a:t>In their </a:t>
            </a:r>
            <a:r>
              <a:rPr lang="en-GB"/>
              <a:t>research the DDRC </a:t>
            </a:r>
            <a:r>
              <a:rPr lang="en-GB" dirty="0"/>
              <a:t>asked a large number of divers, who had been treated for DCI, what they thought their initial DCI symptoms were, and the list was long, very varied, and revealing!</a:t>
            </a:r>
          </a:p>
          <a:p>
            <a:endParaRPr lang="en-GB" dirty="0"/>
          </a:p>
          <a:p>
            <a:r>
              <a:rPr lang="en-GB" dirty="0"/>
              <a:t>And, it might interest you to know that all of the mistaken conditions listed here turned out to be DCI.</a:t>
            </a:r>
          </a:p>
          <a:p>
            <a:endParaRPr lang="en-GB" dirty="0"/>
          </a:p>
          <a:p>
            <a:r>
              <a:rPr lang="en-GB" dirty="0"/>
              <a:t>Stop and think a moment, how the symptoms of these conditions may have the same symptoms as illustrated in the previous slide.</a:t>
            </a:r>
          </a:p>
          <a:p>
            <a:endParaRPr lang="en-GB" dirty="0"/>
          </a:p>
          <a:p>
            <a:r>
              <a:rPr lang="en-GB" dirty="0"/>
              <a:t>If you have been diving in the last 48 hours you always need to consider DCI.</a:t>
            </a:r>
          </a:p>
          <a:p>
            <a:endParaRPr lang="en-GB" dirty="0"/>
          </a:p>
          <a:p>
            <a:r>
              <a:rPr lang="en-GB" b="1" i="1" dirty="0"/>
              <a:t>Note: opportunity here to discuss amongst the audience and lecturer the two slides and symptoms of the various conditions</a:t>
            </a:r>
          </a:p>
          <a:p>
            <a:endParaRPr lang="en-GB" dirty="0"/>
          </a:p>
        </p:txBody>
      </p:sp>
      <p:sp>
        <p:nvSpPr>
          <p:cNvPr id="4" name="Slide Number Placeholder 3"/>
          <p:cNvSpPr>
            <a:spLocks noGrp="1"/>
          </p:cNvSpPr>
          <p:nvPr>
            <p:ph type="sldNum" sz="quarter" idx="10"/>
          </p:nvPr>
        </p:nvSpPr>
        <p:spPr/>
        <p:txBody>
          <a:bodyPr/>
          <a:lstStyle/>
          <a:p>
            <a:pPr>
              <a:defRPr/>
            </a:pPr>
            <a:fld id="{E0009DFA-9AD6-4046-B656-AC99442FC896}" type="slidenum">
              <a:rPr lang="en-GB" smtClean="0"/>
              <a:pPr>
                <a:defRPr/>
              </a:pPr>
              <a:t>5</a:t>
            </a:fld>
            <a:endParaRPr lang="en-GB"/>
          </a:p>
        </p:txBody>
      </p:sp>
    </p:spTree>
    <p:extLst>
      <p:ext uri="{BB962C8B-B14F-4D97-AF65-F5344CB8AC3E}">
        <p14:creationId xmlns:p14="http://schemas.microsoft.com/office/powerpoint/2010/main" val="32341495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ln/>
        </p:spPr>
      </p:sp>
      <p:sp>
        <p:nvSpPr>
          <p:cNvPr id="32771" name="Notes Placeholder 2"/>
          <p:cNvSpPr>
            <a:spLocks noGrp="1"/>
          </p:cNvSpPr>
          <p:nvPr>
            <p:ph type="body" idx="1"/>
          </p:nvPr>
        </p:nvSpPr>
        <p:spPr>
          <a:xfrm>
            <a:off x="914401" y="4343727"/>
            <a:ext cx="5029200" cy="4692769"/>
          </a:xfrm>
          <a:noFill/>
        </p:spPr>
        <p:txBody>
          <a:bodyPr/>
          <a:lstStyle/>
          <a:p>
            <a:r>
              <a:rPr lang="en-GB" dirty="0">
                <a:cs typeface="Arial" charset="0"/>
              </a:rPr>
              <a:t>Next we asked the buddy what he/she thought had caused the symptoms, and what was the attitude of the buddy and other divers. </a:t>
            </a:r>
          </a:p>
          <a:p>
            <a:endParaRPr lang="en-GB" dirty="0">
              <a:cs typeface="Arial" charset="0"/>
            </a:endParaRPr>
          </a:p>
          <a:p>
            <a:r>
              <a:rPr lang="en-GB" dirty="0">
                <a:cs typeface="Arial" charset="0"/>
              </a:rPr>
              <a:t>As in the previous slide, all the comments in this slide are real life happenings – real attitudes! </a:t>
            </a:r>
          </a:p>
          <a:p>
            <a:endParaRPr lang="en-GB" dirty="0">
              <a:cs typeface="Arial" charset="0"/>
            </a:endParaRPr>
          </a:p>
          <a:p>
            <a:r>
              <a:rPr lang="en-GB" i="1" dirty="0">
                <a:cs typeface="Arial" charset="0"/>
              </a:rPr>
              <a:t>Wait for it to develop sufficiently to confirm DCI!</a:t>
            </a:r>
          </a:p>
          <a:p>
            <a:endParaRPr lang="en-GB" i="1" dirty="0">
              <a:cs typeface="Arial" charset="0"/>
            </a:endParaRPr>
          </a:p>
          <a:p>
            <a:r>
              <a:rPr lang="en-GB" i="1" dirty="0">
                <a:cs typeface="Arial" charset="0"/>
              </a:rPr>
              <a:t>Do you </a:t>
            </a:r>
            <a:r>
              <a:rPr lang="en-GB" b="1" i="1" dirty="0">
                <a:cs typeface="Arial" charset="0"/>
              </a:rPr>
              <a:t>really</a:t>
            </a:r>
            <a:r>
              <a:rPr lang="en-GB" i="1" dirty="0">
                <a:cs typeface="Arial" charset="0"/>
              </a:rPr>
              <a:t> want to wait until you can’t walk or “pee” before your buddy or other divers do something about getting help, and getting you treated?</a:t>
            </a:r>
          </a:p>
          <a:p>
            <a:endParaRPr lang="en-GB" i="1" dirty="0">
              <a:cs typeface="Arial" charset="0"/>
            </a:endParaRPr>
          </a:p>
          <a:p>
            <a:r>
              <a:rPr lang="en-GB" dirty="0">
                <a:cs typeface="Arial" charset="0"/>
              </a:rPr>
              <a:t>Just because everyone else may have ignored their previous DCI symptoms – is that a good reason for you to ignore yours, and maybe incur irreversible lasting damage?</a:t>
            </a:r>
          </a:p>
          <a:p>
            <a:endParaRPr lang="en-GB" dirty="0">
              <a:cs typeface="Arial" charset="0"/>
            </a:endParaRPr>
          </a:p>
          <a:p>
            <a:r>
              <a:rPr lang="en-GB" dirty="0">
                <a:cs typeface="Arial" charset="0"/>
              </a:rPr>
              <a:t>Dive computers and “good stops” do not protect you from a “hit” – your dive profile can be as perfect as you can make it – but you still run the risk of DCI. </a:t>
            </a:r>
          </a:p>
          <a:p>
            <a:r>
              <a:rPr lang="en-GB" dirty="0">
                <a:cs typeface="Arial" charset="0"/>
              </a:rPr>
              <a:t> </a:t>
            </a:r>
          </a:p>
          <a:p>
            <a:r>
              <a:rPr lang="en-GB" dirty="0">
                <a:cs typeface="Arial" charset="0"/>
              </a:rPr>
              <a:t>The truth is – we (researchers) do not fully understand why two people can do the same profile with only one diver ending up in the pot bent.</a:t>
            </a:r>
          </a:p>
          <a:p>
            <a:endParaRPr lang="en-GB" dirty="0">
              <a:cs typeface="Arial" charset="0"/>
            </a:endParaRPr>
          </a:p>
          <a:p>
            <a:r>
              <a:rPr lang="en-GB" dirty="0">
                <a:cs typeface="Arial" charset="0"/>
              </a:rPr>
              <a:t>Wasting time – never! Never be afraid to seek advice - if you have been diving and things are “not right” then seek advice from the people in the know. </a:t>
            </a:r>
          </a:p>
          <a:p>
            <a:endParaRPr lang="en-GB" dirty="0">
              <a:cs typeface="Arial" charset="0"/>
            </a:endParaRPr>
          </a:p>
          <a:p>
            <a:r>
              <a:rPr lang="en-GB" dirty="0">
                <a:cs typeface="Arial" charset="0"/>
              </a:rPr>
              <a:t>Doctors and hyperbaric facilities NEVER consider giving advice to a diver with doubts and/or symptoms who has been diving as a “waste of time”.</a:t>
            </a:r>
          </a:p>
        </p:txBody>
      </p:sp>
      <p:sp>
        <p:nvSpPr>
          <p:cNvPr id="4" name="Slide Number Placeholder 3"/>
          <p:cNvSpPr>
            <a:spLocks noGrp="1"/>
          </p:cNvSpPr>
          <p:nvPr>
            <p:ph type="sldNum" sz="quarter" idx="5"/>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fld id="{F06318EF-B881-48AF-BFEC-031F21AEF2C9}" type="slidenum">
              <a:rPr lang="en-US" smtClean="0"/>
              <a:pPr>
                <a:defRPr/>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a:ln/>
        </p:spPr>
      </p:sp>
      <p:sp>
        <p:nvSpPr>
          <p:cNvPr id="25603" name="Notes Placeholder 2"/>
          <p:cNvSpPr>
            <a:spLocks noGrp="1"/>
          </p:cNvSpPr>
          <p:nvPr>
            <p:ph type="body" idx="1"/>
          </p:nvPr>
        </p:nvSpPr>
        <p:spPr>
          <a:xfrm>
            <a:off x="914401" y="4343726"/>
            <a:ext cx="5029200" cy="1437763"/>
          </a:xfrm>
          <a:noFill/>
        </p:spPr>
        <p:txBody>
          <a:bodyPr/>
          <a:lstStyle/>
          <a:p>
            <a:r>
              <a:rPr lang="en-GB" dirty="0">
                <a:cs typeface="Arial" charset="0"/>
              </a:rPr>
              <a:t>And what about the “denial” or “emotions” of the diver with DCI? </a:t>
            </a:r>
          </a:p>
          <a:p>
            <a:endParaRPr lang="en-GB" dirty="0">
              <a:cs typeface="Arial" charset="0"/>
            </a:endParaRPr>
          </a:p>
          <a:p>
            <a:r>
              <a:rPr lang="en-GB" dirty="0">
                <a:cs typeface="Arial" charset="0"/>
              </a:rPr>
              <a:t>All the emotions on this slide have been voiced by divers treated with DCI for as long as anyone can remember – DCI seems to be akin to “diver AIDS” – experienced divers have been known to be insistent that “don’t let the </a:t>
            </a:r>
            <a:r>
              <a:rPr lang="en-GB">
                <a:cs typeface="Arial" charset="0"/>
              </a:rPr>
              <a:t>news doesn’t get </a:t>
            </a:r>
            <a:r>
              <a:rPr lang="en-GB" dirty="0">
                <a:cs typeface="Arial" charset="0"/>
              </a:rPr>
              <a:t>out I’ve been treated for a bend”, and some divers still in total denial there is anything wrong when being treated in the chamber!</a:t>
            </a:r>
          </a:p>
        </p:txBody>
      </p:sp>
      <p:sp>
        <p:nvSpPr>
          <p:cNvPr id="4" name="Slide Number Placeholder 3"/>
          <p:cNvSpPr>
            <a:spLocks noGrp="1"/>
          </p:cNvSpPr>
          <p:nvPr>
            <p:ph type="sldNum" sz="quarter" idx="5"/>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fld id="{3E080F58-5BAB-4085-AB0D-912767774BC2}" type="slidenum">
              <a:rPr lang="en-US" smtClean="0"/>
              <a:pPr>
                <a:defRPr/>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a:ln/>
        </p:spPr>
      </p:sp>
      <p:sp>
        <p:nvSpPr>
          <p:cNvPr id="25603" name="Notes Placeholder 2"/>
          <p:cNvSpPr>
            <a:spLocks noGrp="1"/>
          </p:cNvSpPr>
          <p:nvPr>
            <p:ph type="body" idx="1"/>
          </p:nvPr>
        </p:nvSpPr>
        <p:spPr>
          <a:xfrm>
            <a:off x="914401" y="4343727"/>
            <a:ext cx="5029200" cy="3180601"/>
          </a:xfrm>
          <a:noFill/>
        </p:spPr>
        <p:txBody>
          <a:bodyPr/>
          <a:lstStyle/>
          <a:p>
            <a:r>
              <a:rPr lang="en-GB" dirty="0">
                <a:cs typeface="Arial" charset="0"/>
              </a:rPr>
              <a:t>The reasons for not reporting symptoms and seeking help are diverse:</a:t>
            </a:r>
          </a:p>
          <a:p>
            <a:endParaRPr lang="en-GB" dirty="0">
              <a:cs typeface="Arial" charset="0"/>
            </a:endParaRPr>
          </a:p>
          <a:p>
            <a:r>
              <a:rPr lang="en-GB" dirty="0">
                <a:cs typeface="Arial" charset="0"/>
              </a:rPr>
              <a:t>You won’t be wasting time</a:t>
            </a:r>
          </a:p>
          <a:p>
            <a:endParaRPr lang="en-GB" dirty="0">
              <a:cs typeface="Arial" charset="0"/>
            </a:endParaRPr>
          </a:p>
          <a:p>
            <a:r>
              <a:rPr lang="en-GB" dirty="0">
                <a:cs typeface="Arial" charset="0"/>
              </a:rPr>
              <a:t>The chances are you will be able to dive again</a:t>
            </a:r>
          </a:p>
          <a:p>
            <a:endParaRPr lang="en-GB" dirty="0">
              <a:cs typeface="Arial" charset="0"/>
            </a:endParaRPr>
          </a:p>
          <a:p>
            <a:r>
              <a:rPr lang="en-GB" dirty="0">
                <a:cs typeface="Arial" charset="0"/>
              </a:rPr>
              <a:t>It isn’t embarrassing</a:t>
            </a:r>
          </a:p>
          <a:p>
            <a:endParaRPr lang="en-GB" dirty="0">
              <a:cs typeface="Arial" charset="0"/>
            </a:endParaRPr>
          </a:p>
          <a:p>
            <a:r>
              <a:rPr lang="en-GB" dirty="0">
                <a:cs typeface="Arial" charset="0"/>
              </a:rPr>
              <a:t>You can have the most perfect profile and still get bent</a:t>
            </a:r>
          </a:p>
          <a:p>
            <a:endParaRPr lang="en-GB" dirty="0">
              <a:cs typeface="Arial" charset="0"/>
            </a:endParaRPr>
          </a:p>
          <a:p>
            <a:r>
              <a:rPr lang="en-GB" dirty="0">
                <a:cs typeface="Arial" charset="0"/>
              </a:rPr>
              <a:t>What is more important - the cost of a medical or your health?</a:t>
            </a:r>
          </a:p>
          <a:p>
            <a:endParaRPr lang="en-GB" dirty="0">
              <a:cs typeface="Arial" charset="0"/>
            </a:endParaRPr>
          </a:p>
          <a:p>
            <a:r>
              <a:rPr lang="en-GB" dirty="0">
                <a:cs typeface="Arial" charset="0"/>
              </a:rPr>
              <a:t>If you take a holiday you should have insurance!</a:t>
            </a:r>
          </a:p>
          <a:p>
            <a:endParaRPr lang="en-GB" dirty="0">
              <a:cs typeface="Arial" charset="0"/>
            </a:endParaRPr>
          </a:p>
          <a:p>
            <a:r>
              <a:rPr lang="en-GB" dirty="0">
                <a:cs typeface="Arial" charset="0"/>
              </a:rPr>
              <a:t>And…………we all make mistakes!!</a:t>
            </a:r>
          </a:p>
          <a:p>
            <a:endParaRPr lang="en-GB" dirty="0">
              <a:cs typeface="Arial" charset="0"/>
            </a:endParaRPr>
          </a:p>
        </p:txBody>
      </p:sp>
      <p:sp>
        <p:nvSpPr>
          <p:cNvPr id="4" name="Slide Number Placeholder 3"/>
          <p:cNvSpPr>
            <a:spLocks noGrp="1"/>
          </p:cNvSpPr>
          <p:nvPr>
            <p:ph type="sldNum" sz="quarter" idx="5"/>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fld id="{3E080F58-5BAB-4085-AB0D-912767774BC2}" type="slidenum">
              <a:rPr lang="en-US" smtClean="0"/>
              <a:pPr>
                <a:defRPr/>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a:ln/>
        </p:spPr>
      </p:sp>
      <p:sp>
        <p:nvSpPr>
          <p:cNvPr id="25603" name="Notes Placeholder 2"/>
          <p:cNvSpPr>
            <a:spLocks noGrp="1"/>
          </p:cNvSpPr>
          <p:nvPr>
            <p:ph type="body" idx="1"/>
          </p:nvPr>
        </p:nvSpPr>
        <p:spPr>
          <a:xfrm>
            <a:off x="914401" y="4343727"/>
            <a:ext cx="5029200" cy="3900681"/>
          </a:xfrm>
          <a:noFill/>
        </p:spPr>
        <p:txBody>
          <a:bodyPr/>
          <a:lstStyle/>
          <a:p>
            <a:r>
              <a:rPr lang="en-GB" dirty="0">
                <a:cs typeface="Arial" charset="0"/>
              </a:rPr>
              <a:t>The list is endless….</a:t>
            </a:r>
          </a:p>
          <a:p>
            <a:endParaRPr lang="en-GB" dirty="0">
              <a:cs typeface="Arial" charset="0"/>
            </a:endParaRPr>
          </a:p>
          <a:p>
            <a:r>
              <a:rPr lang="en-GB" dirty="0">
                <a:cs typeface="Arial" charset="0"/>
              </a:rPr>
              <a:t>How serious do the symptoms have to be before other divers take action?</a:t>
            </a:r>
          </a:p>
          <a:p>
            <a:endParaRPr lang="en-GB" dirty="0">
              <a:cs typeface="Arial" charset="0"/>
            </a:endParaRPr>
          </a:p>
          <a:p>
            <a:r>
              <a:rPr lang="en-GB" dirty="0">
                <a:cs typeface="Arial" charset="0"/>
              </a:rPr>
              <a:t>What is more important – the holiday or your health?</a:t>
            </a:r>
          </a:p>
          <a:p>
            <a:endParaRPr lang="en-GB" dirty="0">
              <a:cs typeface="Arial" charset="0"/>
            </a:endParaRPr>
          </a:p>
          <a:p>
            <a:r>
              <a:rPr lang="en-GB" dirty="0">
                <a:cs typeface="Arial" charset="0"/>
              </a:rPr>
              <a:t>Never feel silly – anyone who goes diving can get bent.  One of the most serious cases of DCI that DDRC ever treated was a diver who had done a series of training dives at 9 m.</a:t>
            </a:r>
          </a:p>
          <a:p>
            <a:endParaRPr lang="en-GB" dirty="0">
              <a:cs typeface="Arial" charset="0"/>
            </a:endParaRPr>
          </a:p>
          <a:p>
            <a:r>
              <a:rPr lang="en-GB" dirty="0">
                <a:cs typeface="Arial" charset="0"/>
              </a:rPr>
              <a:t>Just because the obvious symptoms went away, it doesn’t mean that all is well</a:t>
            </a:r>
          </a:p>
          <a:p>
            <a:endParaRPr lang="en-GB" dirty="0">
              <a:cs typeface="Arial" charset="0"/>
            </a:endParaRPr>
          </a:p>
          <a:p>
            <a:r>
              <a:rPr lang="en-GB" dirty="0">
                <a:cs typeface="Arial" charset="0"/>
              </a:rPr>
              <a:t>Fear is hard to overcome in whatever form – never fear what others may think, or of making a scene</a:t>
            </a:r>
          </a:p>
          <a:p>
            <a:endParaRPr lang="en-GB" dirty="0">
              <a:cs typeface="Arial" charset="0"/>
            </a:endParaRPr>
          </a:p>
          <a:p>
            <a:r>
              <a:rPr lang="en-GB" dirty="0">
                <a:cs typeface="Arial" charset="0"/>
              </a:rPr>
              <a:t>Decompression illness has no respect for experience!</a:t>
            </a:r>
          </a:p>
          <a:p>
            <a:endParaRPr lang="en-GB" dirty="0">
              <a:cs typeface="Arial" charset="0"/>
            </a:endParaRPr>
          </a:p>
          <a:p>
            <a:r>
              <a:rPr lang="en-GB" dirty="0">
                <a:cs typeface="Arial" charset="0"/>
              </a:rPr>
              <a:t>It isn’t a grey area if you get a hit!</a:t>
            </a:r>
          </a:p>
          <a:p>
            <a:endParaRPr lang="en-GB" dirty="0">
              <a:cs typeface="Arial" charset="0"/>
            </a:endParaRPr>
          </a:p>
        </p:txBody>
      </p:sp>
      <p:sp>
        <p:nvSpPr>
          <p:cNvPr id="4" name="Slide Number Placeholder 3"/>
          <p:cNvSpPr>
            <a:spLocks noGrp="1"/>
          </p:cNvSpPr>
          <p:nvPr>
            <p:ph type="sldNum" sz="quarter" idx="5"/>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fld id="{3E080F58-5BAB-4085-AB0D-912767774BC2}" type="slidenum">
              <a:rPr lang="en-US" smtClean="0"/>
              <a:pPr>
                <a:defRPr/>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DRCslide">
    <p:spTree>
      <p:nvGrpSpPr>
        <p:cNvPr id="1" name=""/>
        <p:cNvGrpSpPr/>
        <p:nvPr/>
      </p:nvGrpSpPr>
      <p:grpSpPr>
        <a:xfrm>
          <a:off x="0" y="0"/>
          <a:ext cx="0" cy="0"/>
          <a:chOff x="0" y="0"/>
          <a:chExt cx="0" cy="0"/>
        </a:xfrm>
      </p:grpSpPr>
      <p:pic>
        <p:nvPicPr>
          <p:cNvPr id="3" name="Picture 13" descr="Picture 13">
            <a:extLst>
              <a:ext uri="{FF2B5EF4-FFF2-40B4-BE49-F238E27FC236}">
                <a16:creationId xmlns:a16="http://schemas.microsoft.com/office/drawing/2014/main" id="{DD366EE4-F2D3-42AB-B414-67FBF90A15C1}"/>
              </a:ext>
            </a:extLst>
          </p:cNvPr>
          <p:cNvPicPr>
            <a:picLocks noChangeAspect="1"/>
          </p:cNvPicPr>
          <p:nvPr userDrawn="1"/>
        </p:nvPicPr>
        <p:blipFill>
          <a:blip r:embed="rId2"/>
          <a:stretch>
            <a:fillRect/>
          </a:stretch>
        </p:blipFill>
        <p:spPr>
          <a:xfrm>
            <a:off x="7668344" y="5946816"/>
            <a:ext cx="1382041" cy="774659"/>
          </a:xfrm>
          <a:prstGeom prst="rect">
            <a:avLst/>
          </a:prstGeom>
          <a:ln w="12700">
            <a:miter lim="400000"/>
          </a:ln>
        </p:spPr>
      </p:pic>
    </p:spTree>
    <p:extLst>
      <p:ext uri="{BB962C8B-B14F-4D97-AF65-F5344CB8AC3E}">
        <p14:creationId xmlns:p14="http://schemas.microsoft.com/office/powerpoint/2010/main" val="4178006607"/>
      </p:ext>
    </p:extLst>
  </p:cSld>
  <p:clrMapOvr>
    <a:masterClrMapping/>
  </p:clrMapOvr>
  <p:transition spd="slow">
    <p:circl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738C9D-0092-451E-9153-32A9F00C9FFB}" type="datetimeFigureOut">
              <a:rPr lang="en-GB" smtClean="0"/>
              <a:t>13/01/2021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E4741A0-9C0C-4685-9E3F-590CAAD42491}" type="slidenum">
              <a:rPr lang="en-GB" smtClean="0"/>
              <a:t>‹#›</a:t>
            </a:fld>
            <a:endParaRPr lang="en-GB"/>
          </a:p>
        </p:txBody>
      </p:sp>
    </p:spTree>
    <p:extLst>
      <p:ext uri="{BB962C8B-B14F-4D97-AF65-F5344CB8AC3E}">
        <p14:creationId xmlns:p14="http://schemas.microsoft.com/office/powerpoint/2010/main" val="1805189976"/>
      </p:ext>
    </p:extLst>
  </p:cSld>
  <p:clrMapOvr>
    <a:masterClrMapping/>
  </p:clrMapOvr>
  <p:transition spd="slow">
    <p:circl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A738C9D-0092-451E-9153-32A9F00C9FFB}" type="datetimeFigureOut">
              <a:rPr lang="en-GB" smtClean="0"/>
              <a:t>13/01/2021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E4741A0-9C0C-4685-9E3F-590CAAD42491}" type="slidenum">
              <a:rPr lang="en-GB" smtClean="0"/>
              <a:t>‹#›</a:t>
            </a:fld>
            <a:endParaRPr lang="en-GB"/>
          </a:p>
        </p:txBody>
      </p:sp>
    </p:spTree>
    <p:extLst>
      <p:ext uri="{BB962C8B-B14F-4D97-AF65-F5344CB8AC3E}">
        <p14:creationId xmlns:p14="http://schemas.microsoft.com/office/powerpoint/2010/main" val="101293706"/>
      </p:ext>
    </p:extLst>
  </p:cSld>
  <p:clrMapOvr>
    <a:masterClrMapping/>
  </p:clrMapOvr>
  <p:transition spd="slow">
    <p:circl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A738C9D-0092-451E-9153-32A9F00C9FFB}" type="datetimeFigureOut">
              <a:rPr lang="en-GB" smtClean="0"/>
              <a:t>13/01/2021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E4741A0-9C0C-4685-9E3F-590CAAD42491}" type="slidenum">
              <a:rPr lang="en-GB" smtClean="0"/>
              <a:t>‹#›</a:t>
            </a:fld>
            <a:endParaRPr lang="en-GB"/>
          </a:p>
        </p:txBody>
      </p:sp>
    </p:spTree>
    <p:extLst>
      <p:ext uri="{BB962C8B-B14F-4D97-AF65-F5344CB8AC3E}">
        <p14:creationId xmlns:p14="http://schemas.microsoft.com/office/powerpoint/2010/main" val="1887283038"/>
      </p:ext>
    </p:extLst>
  </p:cSld>
  <p:clrMapOvr>
    <a:masterClrMapping/>
  </p:clrMapOvr>
  <p:transition spd="slow">
    <p:circl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Title Slide">
    <p:spTree>
      <p:nvGrpSpPr>
        <p:cNvPr id="1" name=""/>
        <p:cNvGrpSpPr/>
        <p:nvPr/>
      </p:nvGrpSpPr>
      <p:grpSpPr>
        <a:xfrm>
          <a:off x="0" y="0"/>
          <a:ext cx="0" cy="0"/>
          <a:chOff x="0" y="0"/>
          <a:chExt cx="0" cy="0"/>
        </a:xfrm>
      </p:grpSpPr>
      <p:sp>
        <p:nvSpPr>
          <p:cNvPr id="1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581686664"/>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Custom Layout">
    <p:spTree>
      <p:nvGrpSpPr>
        <p:cNvPr id="1" name=""/>
        <p:cNvGrpSpPr/>
        <p:nvPr/>
      </p:nvGrpSpPr>
      <p:grpSpPr>
        <a:xfrm>
          <a:off x="0" y="0"/>
          <a:ext cx="0" cy="0"/>
          <a:chOff x="0" y="0"/>
          <a:chExt cx="0" cy="0"/>
        </a:xfrm>
      </p:grpSpPr>
      <p:pic>
        <p:nvPicPr>
          <p:cNvPr id="18" name="Picture 13" descr="Picture 13"/>
          <p:cNvPicPr>
            <a:picLocks noChangeAspect="1"/>
          </p:cNvPicPr>
          <p:nvPr/>
        </p:nvPicPr>
        <p:blipFill>
          <a:blip r:embed="rId2"/>
          <a:stretch>
            <a:fillRect/>
          </a:stretch>
        </p:blipFill>
        <p:spPr>
          <a:xfrm>
            <a:off x="7668344" y="5946816"/>
            <a:ext cx="1382041" cy="774659"/>
          </a:xfrm>
          <a:prstGeom prst="rect">
            <a:avLst/>
          </a:prstGeom>
          <a:ln w="12700">
            <a:miter lim="400000"/>
          </a:ln>
        </p:spPr>
      </p:pic>
    </p:spTree>
    <p:extLst>
      <p:ext uri="{BB962C8B-B14F-4D97-AF65-F5344CB8AC3E}">
        <p14:creationId xmlns:p14="http://schemas.microsoft.com/office/powerpoint/2010/main" val="3903633813"/>
      </p:ext>
    </p:extLst>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26" name="Title Text"/>
          <p:cNvSpPr txBox="1">
            <a:spLocks noGrp="1"/>
          </p:cNvSpPr>
          <p:nvPr>
            <p:ph type="title"/>
          </p:nvPr>
        </p:nvSpPr>
        <p:spPr>
          <a:xfrm>
            <a:off x="457200" y="274638"/>
            <a:ext cx="8229600" cy="1143001"/>
          </a:xfrm>
          <a:prstGeom prst="rect">
            <a:avLst/>
          </a:prstGeom>
        </p:spPr>
        <p:txBody>
          <a:bodyPr/>
          <a:lstStyle/>
          <a:p>
            <a:r>
              <a:t>Title Text</a:t>
            </a:r>
          </a:p>
        </p:txBody>
      </p:sp>
      <p:sp>
        <p:nvSpPr>
          <p:cNvPr id="27" name="Body Level One…"/>
          <p:cNvSpPr txBox="1">
            <a:spLocks noGrp="1"/>
          </p:cNvSpPr>
          <p:nvPr>
            <p:ph type="body" idx="1"/>
          </p:nvPr>
        </p:nvSpPr>
        <p:spPr>
          <a:xfrm>
            <a:off x="457200" y="1600200"/>
            <a:ext cx="8229600" cy="4525963"/>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8" name="Slide Number"/>
          <p:cNvSpPr txBox="1">
            <a:spLocks noGrp="1"/>
          </p:cNvSpPr>
          <p:nvPr>
            <p:ph type="sldNum" sz="quarter" idx="2"/>
          </p:nvPr>
        </p:nvSpPr>
        <p:spPr>
          <a:xfrm>
            <a:off x="8413144" y="6406785"/>
            <a:ext cx="273657" cy="264255"/>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212161950"/>
      </p:ext>
    </p:extLst>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type="tx">
  <p:cSld name="Section Header">
    <p:spTree>
      <p:nvGrpSpPr>
        <p:cNvPr id="1" name=""/>
        <p:cNvGrpSpPr/>
        <p:nvPr/>
      </p:nvGrpSpPr>
      <p:grpSpPr>
        <a:xfrm>
          <a:off x="0" y="0"/>
          <a:ext cx="0" cy="0"/>
          <a:chOff x="0" y="0"/>
          <a:chExt cx="0" cy="0"/>
        </a:xfrm>
      </p:grpSpPr>
      <p:sp>
        <p:nvSpPr>
          <p:cNvPr id="35" name="Title Text"/>
          <p:cNvSpPr txBox="1">
            <a:spLocks noGrp="1"/>
          </p:cNvSpPr>
          <p:nvPr>
            <p:ph type="title"/>
          </p:nvPr>
        </p:nvSpPr>
        <p:spPr>
          <a:xfrm>
            <a:off x="722312" y="4406900"/>
            <a:ext cx="7772401" cy="1362075"/>
          </a:xfrm>
          <a:prstGeom prst="rect">
            <a:avLst/>
          </a:prstGeom>
        </p:spPr>
        <p:txBody>
          <a:bodyPr anchor="t"/>
          <a:lstStyle>
            <a:lvl1pPr algn="l">
              <a:defRPr sz="4000" b="1" cap="all"/>
            </a:lvl1pPr>
          </a:lstStyle>
          <a:p>
            <a:r>
              <a:t>Title Text</a:t>
            </a:r>
          </a:p>
        </p:txBody>
      </p:sp>
      <p:sp>
        <p:nvSpPr>
          <p:cNvPr id="36" name="Body Level One…"/>
          <p:cNvSpPr txBox="1">
            <a:spLocks noGrp="1"/>
          </p:cNvSpPr>
          <p:nvPr>
            <p:ph type="body" sz="quarter" idx="1"/>
          </p:nvPr>
        </p:nvSpPr>
        <p:spPr>
          <a:xfrm>
            <a:off x="722312" y="2906713"/>
            <a:ext cx="7772401" cy="1500188"/>
          </a:xfrm>
          <a:prstGeom prst="rect">
            <a:avLst/>
          </a:prstGeom>
        </p:spPr>
        <p:txBody>
          <a:bodyPr anchor="b"/>
          <a:lstStyle>
            <a:lvl1pPr marL="0" indent="0">
              <a:spcBef>
                <a:spcPts val="400"/>
              </a:spcBef>
              <a:buSzTx/>
              <a:buFontTx/>
              <a:buNone/>
              <a:defRPr sz="2000">
                <a:solidFill>
                  <a:srgbClr val="888888"/>
                </a:solidFill>
              </a:defRPr>
            </a:lvl1pPr>
            <a:lvl2pPr marL="0" indent="457200">
              <a:spcBef>
                <a:spcPts val="400"/>
              </a:spcBef>
              <a:buSzTx/>
              <a:buFontTx/>
              <a:buNone/>
              <a:defRPr sz="2000">
                <a:solidFill>
                  <a:srgbClr val="888888"/>
                </a:solidFill>
              </a:defRPr>
            </a:lvl2pPr>
            <a:lvl3pPr marL="0" indent="914400">
              <a:spcBef>
                <a:spcPts val="400"/>
              </a:spcBef>
              <a:buSzTx/>
              <a:buFontTx/>
              <a:buNone/>
              <a:defRPr sz="2000">
                <a:solidFill>
                  <a:srgbClr val="888888"/>
                </a:solidFill>
              </a:defRPr>
            </a:lvl3pPr>
            <a:lvl4pPr marL="0" indent="1371600">
              <a:spcBef>
                <a:spcPts val="400"/>
              </a:spcBef>
              <a:buSzTx/>
              <a:buFontTx/>
              <a:buNone/>
              <a:defRPr sz="2000">
                <a:solidFill>
                  <a:srgbClr val="888888"/>
                </a:solidFill>
              </a:defRPr>
            </a:lvl4pPr>
            <a:lvl5pPr marL="0" indent="1828800">
              <a:spcBef>
                <a:spcPts val="400"/>
              </a:spcBef>
              <a:buSzTx/>
              <a:buFontTx/>
              <a:buNone/>
              <a:defRPr sz="2000">
                <a:solidFill>
                  <a:srgbClr val="888888"/>
                </a:solidFill>
              </a:defRPr>
            </a:lvl5pPr>
          </a:lstStyle>
          <a:p>
            <a:r>
              <a:t>Body Level One</a:t>
            </a:r>
          </a:p>
          <a:p>
            <a:pPr lvl="1"/>
            <a:r>
              <a:t>Body Level Two</a:t>
            </a:r>
          </a:p>
          <a:p>
            <a:pPr lvl="2"/>
            <a:r>
              <a:t>Body Level Three</a:t>
            </a:r>
          </a:p>
          <a:p>
            <a:pPr lvl="3"/>
            <a:r>
              <a:t>Body Level Four</a:t>
            </a:r>
          </a:p>
          <a:p>
            <a:pPr lvl="4"/>
            <a:r>
              <a:t>Body Level Five</a:t>
            </a:r>
          </a:p>
        </p:txBody>
      </p:sp>
      <p:sp>
        <p:nvSpPr>
          <p:cNvPr id="37" name="Slide Number"/>
          <p:cNvSpPr txBox="1">
            <a:spLocks noGrp="1"/>
          </p:cNvSpPr>
          <p:nvPr>
            <p:ph type="sldNum" sz="quarter" idx="2"/>
          </p:nvPr>
        </p:nvSpPr>
        <p:spPr>
          <a:xfrm>
            <a:off x="8413144" y="6406785"/>
            <a:ext cx="273657" cy="264255"/>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568564574"/>
      </p:ext>
    </p:extLst>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type="tx">
  <p:cSld name="Two Content">
    <p:spTree>
      <p:nvGrpSpPr>
        <p:cNvPr id="1" name=""/>
        <p:cNvGrpSpPr/>
        <p:nvPr/>
      </p:nvGrpSpPr>
      <p:grpSpPr>
        <a:xfrm>
          <a:off x="0" y="0"/>
          <a:ext cx="0" cy="0"/>
          <a:chOff x="0" y="0"/>
          <a:chExt cx="0" cy="0"/>
        </a:xfrm>
      </p:grpSpPr>
      <p:sp>
        <p:nvSpPr>
          <p:cNvPr id="44" name="Title Text"/>
          <p:cNvSpPr txBox="1">
            <a:spLocks noGrp="1"/>
          </p:cNvSpPr>
          <p:nvPr>
            <p:ph type="title" hasCustomPrompt="1"/>
          </p:nvPr>
        </p:nvSpPr>
        <p:spPr>
          <a:xfrm>
            <a:off x="457200" y="237692"/>
            <a:ext cx="8229600" cy="1143001"/>
          </a:xfrm>
          <a:prstGeom prst="rect">
            <a:avLst/>
          </a:prstGeom>
        </p:spPr>
        <p:txBody>
          <a:bodyPr/>
          <a:lstStyle>
            <a:lvl1pPr>
              <a:defRPr>
                <a:solidFill>
                  <a:srgbClr val="002060"/>
                </a:solidFill>
              </a:defRPr>
            </a:lvl1pPr>
          </a:lstStyle>
          <a:p>
            <a:r>
              <a:rPr dirty="0"/>
              <a:t>Title Text</a:t>
            </a:r>
          </a:p>
        </p:txBody>
      </p:sp>
      <p:sp>
        <p:nvSpPr>
          <p:cNvPr id="45" name="Body Level One…"/>
          <p:cNvSpPr txBox="1">
            <a:spLocks noGrp="1"/>
          </p:cNvSpPr>
          <p:nvPr>
            <p:ph type="body" sz="half" idx="1" hasCustomPrompt="1"/>
          </p:nvPr>
        </p:nvSpPr>
        <p:spPr>
          <a:xfrm>
            <a:off x="457200" y="1600200"/>
            <a:ext cx="4038600" cy="4525963"/>
          </a:xfrm>
          <a:prstGeom prst="rect">
            <a:avLst/>
          </a:prstGeom>
        </p:spPr>
        <p:txBody>
          <a:bodyPr/>
          <a:lstStyle>
            <a:lvl1pPr>
              <a:spcBef>
                <a:spcPts val="600"/>
              </a:spcBef>
              <a:defRPr sz="2800">
                <a:solidFill>
                  <a:srgbClr val="002060"/>
                </a:solidFill>
              </a:defRPr>
            </a:lvl1pPr>
            <a:lvl2pPr marL="790575" indent="-333375">
              <a:spcBef>
                <a:spcPts val="600"/>
              </a:spcBef>
              <a:defRPr sz="2800">
                <a:solidFill>
                  <a:srgbClr val="002060"/>
                </a:solidFill>
              </a:defRPr>
            </a:lvl2pPr>
            <a:lvl3pPr marL="1234439" indent="-320039">
              <a:spcBef>
                <a:spcPts val="600"/>
              </a:spcBef>
              <a:defRPr sz="2800">
                <a:solidFill>
                  <a:srgbClr val="002060"/>
                </a:solidFill>
              </a:defRPr>
            </a:lvl3pPr>
            <a:lvl4pPr marL="1727200" indent="-355600">
              <a:spcBef>
                <a:spcPts val="600"/>
              </a:spcBef>
              <a:defRPr sz="2800">
                <a:solidFill>
                  <a:srgbClr val="002060"/>
                </a:solidFill>
              </a:defRPr>
            </a:lvl4pPr>
            <a:lvl5pPr marL="2184400" indent="-355600">
              <a:spcBef>
                <a:spcPts val="600"/>
              </a:spcBef>
              <a:defRPr sz="2800">
                <a:solidFill>
                  <a:srgbClr val="002060"/>
                </a:solidFill>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46" name="Slide Number"/>
          <p:cNvSpPr txBox="1">
            <a:spLocks noGrp="1"/>
          </p:cNvSpPr>
          <p:nvPr>
            <p:ph type="sldNum" sz="quarter" idx="2"/>
          </p:nvPr>
        </p:nvSpPr>
        <p:spPr>
          <a:xfrm>
            <a:off x="8413144" y="6406785"/>
            <a:ext cx="273657" cy="264255"/>
          </a:xfrm>
          <a:prstGeom prst="rect">
            <a:avLst/>
          </a:prstGeom>
        </p:spPr>
        <p:txBody>
          <a:bodyPr/>
          <a:lstStyle/>
          <a:p>
            <a:fld id="{86CB4B4D-7CA3-9044-876B-883B54F8677D}" type="slidenum">
              <a:t>‹#›</a:t>
            </a:fld>
            <a:endParaRPr/>
          </a:p>
        </p:txBody>
      </p:sp>
      <p:pic>
        <p:nvPicPr>
          <p:cNvPr id="5" name="Picture 13" descr="Picture 13">
            <a:extLst>
              <a:ext uri="{FF2B5EF4-FFF2-40B4-BE49-F238E27FC236}">
                <a16:creationId xmlns:a16="http://schemas.microsoft.com/office/drawing/2014/main" id="{8649C51B-56A7-4638-9D9B-398A9E39EB64}"/>
              </a:ext>
            </a:extLst>
          </p:cNvPr>
          <p:cNvPicPr>
            <a:picLocks noChangeAspect="1"/>
          </p:cNvPicPr>
          <p:nvPr userDrawn="1"/>
        </p:nvPicPr>
        <p:blipFill>
          <a:blip r:embed="rId2"/>
          <a:stretch>
            <a:fillRect/>
          </a:stretch>
        </p:blipFill>
        <p:spPr>
          <a:xfrm>
            <a:off x="7668344" y="5946816"/>
            <a:ext cx="1382041" cy="774659"/>
          </a:xfrm>
          <a:prstGeom prst="rect">
            <a:avLst/>
          </a:prstGeom>
          <a:ln w="12700">
            <a:miter lim="400000"/>
          </a:ln>
        </p:spPr>
      </p:pic>
    </p:spTree>
    <p:extLst>
      <p:ext uri="{BB962C8B-B14F-4D97-AF65-F5344CB8AC3E}">
        <p14:creationId xmlns:p14="http://schemas.microsoft.com/office/powerpoint/2010/main" val="284833414"/>
      </p:ext>
    </p:extLst>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type="tx">
  <p:cSld name="Comparison">
    <p:spTree>
      <p:nvGrpSpPr>
        <p:cNvPr id="1" name=""/>
        <p:cNvGrpSpPr/>
        <p:nvPr/>
      </p:nvGrpSpPr>
      <p:grpSpPr>
        <a:xfrm>
          <a:off x="0" y="0"/>
          <a:ext cx="0" cy="0"/>
          <a:chOff x="0" y="0"/>
          <a:chExt cx="0" cy="0"/>
        </a:xfrm>
      </p:grpSpPr>
      <p:sp>
        <p:nvSpPr>
          <p:cNvPr id="53" name="Title Text"/>
          <p:cNvSpPr txBox="1">
            <a:spLocks noGrp="1"/>
          </p:cNvSpPr>
          <p:nvPr>
            <p:ph type="title"/>
          </p:nvPr>
        </p:nvSpPr>
        <p:spPr>
          <a:xfrm>
            <a:off x="457200" y="274638"/>
            <a:ext cx="8229600" cy="1143001"/>
          </a:xfrm>
          <a:prstGeom prst="rect">
            <a:avLst/>
          </a:prstGeom>
        </p:spPr>
        <p:txBody>
          <a:bodyPr/>
          <a:lstStyle/>
          <a:p>
            <a:r>
              <a:t>Title Text</a:t>
            </a:r>
          </a:p>
        </p:txBody>
      </p:sp>
      <p:sp>
        <p:nvSpPr>
          <p:cNvPr id="54" name="Body Level One…"/>
          <p:cNvSpPr txBox="1">
            <a:spLocks noGrp="1"/>
          </p:cNvSpPr>
          <p:nvPr>
            <p:ph type="body" sz="quarter" idx="1"/>
          </p:nvPr>
        </p:nvSpPr>
        <p:spPr>
          <a:xfrm>
            <a:off x="457200" y="1535112"/>
            <a:ext cx="4040188" cy="639763"/>
          </a:xfrm>
          <a:prstGeom prst="rect">
            <a:avLst/>
          </a:prstGeom>
        </p:spPr>
        <p:txBody>
          <a:bodyPr anchor="b"/>
          <a:lstStyle>
            <a:lvl1pPr marL="0" indent="0">
              <a:spcBef>
                <a:spcPts val="500"/>
              </a:spcBef>
              <a:buSzTx/>
              <a:buFontTx/>
              <a:buNone/>
              <a:defRPr sz="2400" b="1"/>
            </a:lvl1pPr>
            <a:lvl2pPr marL="0" indent="457200">
              <a:spcBef>
                <a:spcPts val="500"/>
              </a:spcBef>
              <a:buSzTx/>
              <a:buFontTx/>
              <a:buNone/>
              <a:defRPr sz="2400" b="1"/>
            </a:lvl2pPr>
            <a:lvl3pPr marL="0" indent="914400">
              <a:spcBef>
                <a:spcPts val="500"/>
              </a:spcBef>
              <a:buSzTx/>
              <a:buFontTx/>
              <a:buNone/>
              <a:defRPr sz="2400" b="1"/>
            </a:lvl3pPr>
            <a:lvl4pPr marL="0" indent="1371600">
              <a:spcBef>
                <a:spcPts val="500"/>
              </a:spcBef>
              <a:buSzTx/>
              <a:buFontTx/>
              <a:buNone/>
              <a:defRPr sz="2400" b="1"/>
            </a:lvl4pPr>
            <a:lvl5pPr marL="0" indent="1828800">
              <a:spcBef>
                <a:spcPts val="500"/>
              </a:spcBef>
              <a:buSzTx/>
              <a:buFontTx/>
              <a:buNone/>
              <a:defRPr sz="2400" b="1"/>
            </a:lvl5pPr>
          </a:lstStyle>
          <a:p>
            <a:r>
              <a:t>Body Level One</a:t>
            </a:r>
          </a:p>
          <a:p>
            <a:pPr lvl="1"/>
            <a:r>
              <a:t>Body Level Two</a:t>
            </a:r>
          </a:p>
          <a:p>
            <a:pPr lvl="2"/>
            <a:r>
              <a:t>Body Level Three</a:t>
            </a:r>
          </a:p>
          <a:p>
            <a:pPr lvl="3"/>
            <a:r>
              <a:t>Body Level Four</a:t>
            </a:r>
          </a:p>
          <a:p>
            <a:pPr lvl="4"/>
            <a:r>
              <a:t>Body Level Five</a:t>
            </a:r>
          </a:p>
        </p:txBody>
      </p:sp>
      <p:sp>
        <p:nvSpPr>
          <p:cNvPr id="55" name="Text Placeholder 4"/>
          <p:cNvSpPr>
            <a:spLocks noGrp="1"/>
          </p:cNvSpPr>
          <p:nvPr>
            <p:ph type="body" sz="quarter" idx="13"/>
          </p:nvPr>
        </p:nvSpPr>
        <p:spPr>
          <a:xfrm>
            <a:off x="4645025" y="1535112"/>
            <a:ext cx="4041775" cy="639763"/>
          </a:xfrm>
          <a:prstGeom prst="rect">
            <a:avLst/>
          </a:prstGeom>
        </p:spPr>
        <p:txBody>
          <a:bodyPr anchor="b"/>
          <a:lstStyle/>
          <a:p>
            <a:pPr marL="0" indent="0">
              <a:spcBef>
                <a:spcPts val="500"/>
              </a:spcBef>
              <a:buSzTx/>
              <a:buFontTx/>
              <a:buNone/>
              <a:defRPr sz="2400" b="1"/>
            </a:pPr>
            <a:endParaRPr/>
          </a:p>
        </p:txBody>
      </p:sp>
      <p:sp>
        <p:nvSpPr>
          <p:cNvPr id="56" name="Slide Number"/>
          <p:cNvSpPr txBox="1">
            <a:spLocks noGrp="1"/>
          </p:cNvSpPr>
          <p:nvPr>
            <p:ph type="sldNum" sz="quarter" idx="2"/>
          </p:nvPr>
        </p:nvSpPr>
        <p:spPr>
          <a:xfrm>
            <a:off x="8413144" y="6406785"/>
            <a:ext cx="273657" cy="264255"/>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13605977"/>
      </p:ext>
    </p:extLst>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63" name="Title Text"/>
          <p:cNvSpPr txBox="1">
            <a:spLocks noGrp="1"/>
          </p:cNvSpPr>
          <p:nvPr>
            <p:ph type="title"/>
          </p:nvPr>
        </p:nvSpPr>
        <p:spPr>
          <a:xfrm>
            <a:off x="457200" y="274638"/>
            <a:ext cx="8229600" cy="1143001"/>
          </a:xfrm>
          <a:prstGeom prst="rect">
            <a:avLst/>
          </a:prstGeom>
        </p:spPr>
        <p:txBody>
          <a:bodyPr/>
          <a:lstStyle/>
          <a:p>
            <a:r>
              <a:t>Title Text</a:t>
            </a:r>
          </a:p>
        </p:txBody>
      </p:sp>
      <p:sp>
        <p:nvSpPr>
          <p:cNvPr id="64" name="Slide Number"/>
          <p:cNvSpPr txBox="1">
            <a:spLocks noGrp="1"/>
          </p:cNvSpPr>
          <p:nvPr>
            <p:ph type="sldNum" sz="quarter" idx="2"/>
          </p:nvPr>
        </p:nvSpPr>
        <p:spPr>
          <a:xfrm>
            <a:off x="8413144" y="6406785"/>
            <a:ext cx="273657" cy="264255"/>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115109212"/>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A738C9D-0092-451E-9153-32A9F00C9FFB}" type="datetimeFigureOut">
              <a:rPr lang="en-GB" smtClean="0"/>
              <a:t>13/01/2021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E4741A0-9C0C-4685-9E3F-590CAAD42491}" type="slidenum">
              <a:rPr lang="en-GB" smtClean="0"/>
              <a:t>‹#›</a:t>
            </a:fld>
            <a:endParaRPr lang="en-GB"/>
          </a:p>
        </p:txBody>
      </p:sp>
    </p:spTree>
    <p:extLst>
      <p:ext uri="{BB962C8B-B14F-4D97-AF65-F5344CB8AC3E}">
        <p14:creationId xmlns:p14="http://schemas.microsoft.com/office/powerpoint/2010/main" val="3612632440"/>
      </p:ext>
    </p:extLst>
  </p:cSld>
  <p:clrMapOvr>
    <a:masterClrMapping/>
  </p:clrMapOvr>
  <p:transition spd="slow">
    <p:circl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71" name="Slide Number"/>
          <p:cNvSpPr txBox="1">
            <a:spLocks noGrp="1"/>
          </p:cNvSpPr>
          <p:nvPr>
            <p:ph type="sldNum" sz="quarter" idx="2"/>
          </p:nvPr>
        </p:nvSpPr>
        <p:spPr>
          <a:xfrm>
            <a:off x="8413144" y="6406785"/>
            <a:ext cx="273657" cy="264255"/>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035204675"/>
      </p:ext>
    </p:extLst>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type="tx">
  <p:cSld name="Content with Caption">
    <p:spTree>
      <p:nvGrpSpPr>
        <p:cNvPr id="1" name=""/>
        <p:cNvGrpSpPr/>
        <p:nvPr/>
      </p:nvGrpSpPr>
      <p:grpSpPr>
        <a:xfrm>
          <a:off x="0" y="0"/>
          <a:ext cx="0" cy="0"/>
          <a:chOff x="0" y="0"/>
          <a:chExt cx="0" cy="0"/>
        </a:xfrm>
      </p:grpSpPr>
      <p:sp>
        <p:nvSpPr>
          <p:cNvPr id="78" name="Title Text"/>
          <p:cNvSpPr txBox="1">
            <a:spLocks noGrp="1"/>
          </p:cNvSpPr>
          <p:nvPr>
            <p:ph type="title"/>
          </p:nvPr>
        </p:nvSpPr>
        <p:spPr>
          <a:xfrm>
            <a:off x="457200" y="273050"/>
            <a:ext cx="3008314" cy="1162050"/>
          </a:xfrm>
          <a:prstGeom prst="rect">
            <a:avLst/>
          </a:prstGeom>
        </p:spPr>
        <p:txBody>
          <a:bodyPr anchor="b"/>
          <a:lstStyle>
            <a:lvl1pPr algn="l">
              <a:defRPr sz="2000" b="1"/>
            </a:lvl1pPr>
          </a:lstStyle>
          <a:p>
            <a:r>
              <a:t>Title Text</a:t>
            </a:r>
          </a:p>
        </p:txBody>
      </p:sp>
      <p:sp>
        <p:nvSpPr>
          <p:cNvPr id="79" name="Body Level One…"/>
          <p:cNvSpPr txBox="1">
            <a:spLocks noGrp="1"/>
          </p:cNvSpPr>
          <p:nvPr>
            <p:ph type="body" idx="1"/>
          </p:nvPr>
        </p:nvSpPr>
        <p:spPr>
          <a:xfrm>
            <a:off x="3575050" y="273050"/>
            <a:ext cx="5111750" cy="5853113"/>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80" name="Text Placeholder 3"/>
          <p:cNvSpPr>
            <a:spLocks noGrp="1"/>
          </p:cNvSpPr>
          <p:nvPr>
            <p:ph type="body" sz="half" idx="13"/>
          </p:nvPr>
        </p:nvSpPr>
        <p:spPr>
          <a:xfrm>
            <a:off x="457199" y="1435100"/>
            <a:ext cx="3008315" cy="4691063"/>
          </a:xfrm>
          <a:prstGeom prst="rect">
            <a:avLst/>
          </a:prstGeom>
        </p:spPr>
        <p:txBody>
          <a:bodyPr/>
          <a:lstStyle/>
          <a:p>
            <a:pPr marL="0" indent="0">
              <a:spcBef>
                <a:spcPts val="300"/>
              </a:spcBef>
              <a:buSzTx/>
              <a:buFontTx/>
              <a:buNone/>
              <a:defRPr sz="1400"/>
            </a:pPr>
            <a:endParaRPr/>
          </a:p>
        </p:txBody>
      </p:sp>
      <p:sp>
        <p:nvSpPr>
          <p:cNvPr id="81" name="Slide Number"/>
          <p:cNvSpPr txBox="1">
            <a:spLocks noGrp="1"/>
          </p:cNvSpPr>
          <p:nvPr>
            <p:ph type="sldNum" sz="quarter" idx="2"/>
          </p:nvPr>
        </p:nvSpPr>
        <p:spPr>
          <a:xfrm>
            <a:off x="8413144" y="6406785"/>
            <a:ext cx="273657" cy="264255"/>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467759695"/>
      </p:ext>
    </p:extLst>
  </p:cSld>
  <p:clrMapOvr>
    <a:masterClrMapping/>
  </p:clrMapOvr>
  <p:transition spd="med"/>
</p:sldLayout>
</file>

<file path=ppt/slideLayouts/slideLayout22.xml><?xml version="1.0" encoding="utf-8"?>
<p:sldLayout xmlns:a="http://schemas.openxmlformats.org/drawingml/2006/main" xmlns:r="http://schemas.openxmlformats.org/officeDocument/2006/relationships" xmlns:p="http://schemas.openxmlformats.org/presentationml/2006/main" type="tx">
  <p:cSld name="Picture with Caption">
    <p:spTree>
      <p:nvGrpSpPr>
        <p:cNvPr id="1" name=""/>
        <p:cNvGrpSpPr/>
        <p:nvPr/>
      </p:nvGrpSpPr>
      <p:grpSpPr>
        <a:xfrm>
          <a:off x="0" y="0"/>
          <a:ext cx="0" cy="0"/>
          <a:chOff x="0" y="0"/>
          <a:chExt cx="0" cy="0"/>
        </a:xfrm>
      </p:grpSpPr>
      <p:sp>
        <p:nvSpPr>
          <p:cNvPr id="88" name="Title Text"/>
          <p:cNvSpPr txBox="1">
            <a:spLocks noGrp="1"/>
          </p:cNvSpPr>
          <p:nvPr>
            <p:ph type="title"/>
          </p:nvPr>
        </p:nvSpPr>
        <p:spPr>
          <a:xfrm>
            <a:off x="1792288" y="4800600"/>
            <a:ext cx="5486401" cy="566738"/>
          </a:xfrm>
          <a:prstGeom prst="rect">
            <a:avLst/>
          </a:prstGeom>
        </p:spPr>
        <p:txBody>
          <a:bodyPr anchor="b"/>
          <a:lstStyle>
            <a:lvl1pPr algn="l">
              <a:defRPr sz="2000" b="1"/>
            </a:lvl1pPr>
          </a:lstStyle>
          <a:p>
            <a:r>
              <a:t>Title Text</a:t>
            </a:r>
          </a:p>
        </p:txBody>
      </p:sp>
      <p:sp>
        <p:nvSpPr>
          <p:cNvPr id="89" name="Picture Placeholder 2"/>
          <p:cNvSpPr>
            <a:spLocks noGrp="1"/>
          </p:cNvSpPr>
          <p:nvPr>
            <p:ph type="pic" sz="half" idx="13"/>
          </p:nvPr>
        </p:nvSpPr>
        <p:spPr>
          <a:xfrm>
            <a:off x="1792288" y="612775"/>
            <a:ext cx="5486401" cy="4114800"/>
          </a:xfrm>
          <a:prstGeom prst="rect">
            <a:avLst/>
          </a:prstGeom>
        </p:spPr>
        <p:txBody>
          <a:bodyPr lIns="91439" rIns="91439">
            <a:noAutofit/>
          </a:bodyPr>
          <a:lstStyle/>
          <a:p>
            <a:endParaRPr/>
          </a:p>
        </p:txBody>
      </p:sp>
      <p:sp>
        <p:nvSpPr>
          <p:cNvPr id="90" name="Body Level One…"/>
          <p:cNvSpPr txBox="1">
            <a:spLocks noGrp="1"/>
          </p:cNvSpPr>
          <p:nvPr>
            <p:ph type="body" sz="quarter" idx="1"/>
          </p:nvPr>
        </p:nvSpPr>
        <p:spPr>
          <a:xfrm>
            <a:off x="1792288" y="5367337"/>
            <a:ext cx="5486401" cy="804863"/>
          </a:xfrm>
          <a:prstGeom prst="rect">
            <a:avLst/>
          </a:prstGeom>
        </p:spPr>
        <p:txBody>
          <a:bodyPr/>
          <a:lstStyle>
            <a:lvl1pPr marL="0" indent="0">
              <a:spcBef>
                <a:spcPts val="300"/>
              </a:spcBef>
              <a:buSzTx/>
              <a:buFontTx/>
              <a:buNone/>
              <a:defRPr sz="1400"/>
            </a:lvl1pPr>
            <a:lvl2pPr marL="0" indent="457200">
              <a:spcBef>
                <a:spcPts val="300"/>
              </a:spcBef>
              <a:buSzTx/>
              <a:buFontTx/>
              <a:buNone/>
              <a:defRPr sz="1400"/>
            </a:lvl2pPr>
            <a:lvl3pPr marL="0" indent="914400">
              <a:spcBef>
                <a:spcPts val="300"/>
              </a:spcBef>
              <a:buSzTx/>
              <a:buFontTx/>
              <a:buNone/>
              <a:defRPr sz="1400"/>
            </a:lvl3pPr>
            <a:lvl4pPr marL="0" indent="1371600">
              <a:spcBef>
                <a:spcPts val="300"/>
              </a:spcBef>
              <a:buSzTx/>
              <a:buFontTx/>
              <a:buNone/>
              <a:defRPr sz="1400"/>
            </a:lvl4pPr>
            <a:lvl5pPr marL="0" indent="1828800">
              <a:spcBef>
                <a:spcPts val="300"/>
              </a:spcBef>
              <a:buSzTx/>
              <a:buFontTx/>
              <a:buNone/>
              <a:defRPr sz="1400"/>
            </a:lvl5pPr>
          </a:lstStyle>
          <a:p>
            <a:r>
              <a:t>Body Level One</a:t>
            </a:r>
          </a:p>
          <a:p>
            <a:pPr lvl="1"/>
            <a:r>
              <a:t>Body Level Two</a:t>
            </a:r>
          </a:p>
          <a:p>
            <a:pPr lvl="2"/>
            <a:r>
              <a:t>Body Level Three</a:t>
            </a:r>
          </a:p>
          <a:p>
            <a:pPr lvl="3"/>
            <a:r>
              <a:t>Body Level Four</a:t>
            </a:r>
          </a:p>
          <a:p>
            <a:pPr lvl="4"/>
            <a:r>
              <a:t>Body Level Five</a:t>
            </a:r>
          </a:p>
        </p:txBody>
      </p:sp>
      <p:sp>
        <p:nvSpPr>
          <p:cNvPr id="91" name="Slide Number"/>
          <p:cNvSpPr txBox="1">
            <a:spLocks noGrp="1"/>
          </p:cNvSpPr>
          <p:nvPr>
            <p:ph type="sldNum" sz="quarter" idx="2"/>
          </p:nvPr>
        </p:nvSpPr>
        <p:spPr>
          <a:xfrm>
            <a:off x="8413144" y="6406785"/>
            <a:ext cx="273657" cy="264255"/>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014958551"/>
      </p:ext>
    </p:extLst>
  </p:cSld>
  <p:clrMapOvr>
    <a:masterClrMapping/>
  </p:clrMapOvr>
  <p:transition spd="med"/>
</p:sldLayout>
</file>

<file path=ppt/slideLayouts/slideLayout23.xml><?xml version="1.0" encoding="utf-8"?>
<p:sldLayout xmlns:a="http://schemas.openxmlformats.org/drawingml/2006/main" xmlns:r="http://schemas.openxmlformats.org/officeDocument/2006/relationships" xmlns:p="http://schemas.openxmlformats.org/presentationml/2006/main" type="tx">
  <p:cSld name="Title and Vertical Text">
    <p:spTree>
      <p:nvGrpSpPr>
        <p:cNvPr id="1" name=""/>
        <p:cNvGrpSpPr/>
        <p:nvPr/>
      </p:nvGrpSpPr>
      <p:grpSpPr>
        <a:xfrm>
          <a:off x="0" y="0"/>
          <a:ext cx="0" cy="0"/>
          <a:chOff x="0" y="0"/>
          <a:chExt cx="0" cy="0"/>
        </a:xfrm>
      </p:grpSpPr>
      <p:sp>
        <p:nvSpPr>
          <p:cNvPr id="98" name="Title Text"/>
          <p:cNvSpPr txBox="1">
            <a:spLocks noGrp="1"/>
          </p:cNvSpPr>
          <p:nvPr>
            <p:ph type="title"/>
          </p:nvPr>
        </p:nvSpPr>
        <p:spPr>
          <a:xfrm>
            <a:off x="457200" y="274638"/>
            <a:ext cx="8229600" cy="1143001"/>
          </a:xfrm>
          <a:prstGeom prst="rect">
            <a:avLst/>
          </a:prstGeom>
        </p:spPr>
        <p:txBody>
          <a:bodyPr/>
          <a:lstStyle/>
          <a:p>
            <a:r>
              <a:t>Title Text</a:t>
            </a:r>
          </a:p>
        </p:txBody>
      </p:sp>
      <p:sp>
        <p:nvSpPr>
          <p:cNvPr id="99" name="Body Level One…"/>
          <p:cNvSpPr txBox="1">
            <a:spLocks noGrp="1"/>
          </p:cNvSpPr>
          <p:nvPr>
            <p:ph type="body" idx="1"/>
          </p:nvPr>
        </p:nvSpPr>
        <p:spPr>
          <a:xfrm>
            <a:off x="457200" y="1600200"/>
            <a:ext cx="8229600" cy="4525963"/>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100" name="Slide Number"/>
          <p:cNvSpPr txBox="1">
            <a:spLocks noGrp="1"/>
          </p:cNvSpPr>
          <p:nvPr>
            <p:ph type="sldNum" sz="quarter" idx="2"/>
          </p:nvPr>
        </p:nvSpPr>
        <p:spPr>
          <a:xfrm>
            <a:off x="8413144" y="6406785"/>
            <a:ext cx="273657" cy="264255"/>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262395714"/>
      </p:ext>
    </p:extLst>
  </p:cSld>
  <p:clrMapOvr>
    <a:masterClrMapping/>
  </p:clrMapOvr>
  <p:transition spd="med"/>
</p:sldLayout>
</file>

<file path=ppt/slideLayouts/slideLayout24.xml><?xml version="1.0" encoding="utf-8"?>
<p:sldLayout xmlns:a="http://schemas.openxmlformats.org/drawingml/2006/main" xmlns:r="http://schemas.openxmlformats.org/officeDocument/2006/relationships" xmlns:p="http://schemas.openxmlformats.org/presentationml/2006/main" type="tx">
  <p:cSld name="Vertical Title and Text">
    <p:spTree>
      <p:nvGrpSpPr>
        <p:cNvPr id="1" name=""/>
        <p:cNvGrpSpPr/>
        <p:nvPr/>
      </p:nvGrpSpPr>
      <p:grpSpPr>
        <a:xfrm>
          <a:off x="0" y="0"/>
          <a:ext cx="0" cy="0"/>
          <a:chOff x="0" y="0"/>
          <a:chExt cx="0" cy="0"/>
        </a:xfrm>
      </p:grpSpPr>
      <p:sp>
        <p:nvSpPr>
          <p:cNvPr id="107" name="Title Text"/>
          <p:cNvSpPr txBox="1">
            <a:spLocks noGrp="1"/>
          </p:cNvSpPr>
          <p:nvPr>
            <p:ph type="title"/>
          </p:nvPr>
        </p:nvSpPr>
        <p:spPr>
          <a:xfrm>
            <a:off x="6629400" y="274638"/>
            <a:ext cx="2057400" cy="5851526"/>
          </a:xfrm>
          <a:prstGeom prst="rect">
            <a:avLst/>
          </a:prstGeom>
        </p:spPr>
        <p:txBody>
          <a:bodyPr/>
          <a:lstStyle/>
          <a:p>
            <a:r>
              <a:t>Title Text</a:t>
            </a:r>
          </a:p>
        </p:txBody>
      </p:sp>
      <p:sp>
        <p:nvSpPr>
          <p:cNvPr id="108" name="Body Level One…"/>
          <p:cNvSpPr txBox="1">
            <a:spLocks noGrp="1"/>
          </p:cNvSpPr>
          <p:nvPr>
            <p:ph type="body" idx="1"/>
          </p:nvPr>
        </p:nvSpPr>
        <p:spPr>
          <a:xfrm>
            <a:off x="457200" y="274638"/>
            <a:ext cx="6019800" cy="5851526"/>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109" name="Slide Number"/>
          <p:cNvSpPr txBox="1">
            <a:spLocks noGrp="1"/>
          </p:cNvSpPr>
          <p:nvPr>
            <p:ph type="sldNum" sz="quarter" idx="2"/>
          </p:nvPr>
        </p:nvSpPr>
        <p:spPr>
          <a:xfrm>
            <a:off x="8413144" y="6406785"/>
            <a:ext cx="273657" cy="264255"/>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454130764"/>
      </p:ext>
    </p:extLst>
  </p:cSld>
  <p:clrMapOvr>
    <a:masterClrMapping/>
  </p:clrMapOvr>
  <p:transition spd="med"/>
</p:sldLayout>
</file>

<file path=ppt/slideLayouts/slideLayout25.xml><?xml version="1.0" encoding="utf-8"?>
<p:sldLayout xmlns:a="http://schemas.openxmlformats.org/drawingml/2006/main" xmlns:r="http://schemas.openxmlformats.org/officeDocument/2006/relationships" xmlns:p="http://schemas.openxmlformats.org/presentationml/2006/main" type="tx">
  <p:cSld name="Title Slide">
    <p:spTree>
      <p:nvGrpSpPr>
        <p:cNvPr id="1" name=""/>
        <p:cNvGrpSpPr/>
        <p:nvPr/>
      </p:nvGrpSpPr>
      <p:grpSpPr>
        <a:xfrm>
          <a:off x="0" y="0"/>
          <a:ext cx="0" cy="0"/>
          <a:chOff x="0" y="0"/>
          <a:chExt cx="0" cy="0"/>
        </a:xfrm>
      </p:grpSpPr>
      <p:sp>
        <p:nvSpPr>
          <p:cNvPr id="1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251193013"/>
      </p:ext>
    </p:extLst>
  </p:cSld>
  <p:clrMapOvr>
    <a:masterClrMapping/>
  </p:clrMapOvr>
  <p:transition spd="med"/>
</p:sldLayout>
</file>

<file path=ppt/slideLayouts/slideLayout26.xml><?xml version="1.0" encoding="utf-8"?>
<p:sldLayout xmlns:a="http://schemas.openxmlformats.org/drawingml/2006/main" xmlns:r="http://schemas.openxmlformats.org/officeDocument/2006/relationships" xmlns:p="http://schemas.openxmlformats.org/presentationml/2006/main" type="tx">
  <p:cSld name="Custom Layout">
    <p:spTree>
      <p:nvGrpSpPr>
        <p:cNvPr id="1" name=""/>
        <p:cNvGrpSpPr/>
        <p:nvPr/>
      </p:nvGrpSpPr>
      <p:grpSpPr>
        <a:xfrm>
          <a:off x="0" y="0"/>
          <a:ext cx="0" cy="0"/>
          <a:chOff x="0" y="0"/>
          <a:chExt cx="0" cy="0"/>
        </a:xfrm>
      </p:grpSpPr>
      <p:pic>
        <p:nvPicPr>
          <p:cNvPr id="18" name="Picture 13" descr="Picture 13"/>
          <p:cNvPicPr>
            <a:picLocks noChangeAspect="1"/>
          </p:cNvPicPr>
          <p:nvPr/>
        </p:nvPicPr>
        <p:blipFill>
          <a:blip r:embed="rId2"/>
          <a:stretch>
            <a:fillRect/>
          </a:stretch>
        </p:blipFill>
        <p:spPr>
          <a:xfrm>
            <a:off x="7668344" y="5946816"/>
            <a:ext cx="1382041" cy="774659"/>
          </a:xfrm>
          <a:prstGeom prst="rect">
            <a:avLst/>
          </a:prstGeom>
          <a:ln w="12700">
            <a:miter lim="400000"/>
          </a:ln>
        </p:spPr>
      </p:pic>
      <p:sp>
        <p:nvSpPr>
          <p:cNvPr id="1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198431196"/>
      </p:ext>
    </p:extLst>
  </p:cSld>
  <p:clrMapOvr>
    <a:masterClrMapping/>
  </p:clrMapOvr>
  <p:transition spd="med"/>
</p:sldLayout>
</file>

<file path=ppt/slideLayouts/slideLayout27.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26" name="Title Text"/>
          <p:cNvSpPr txBox="1">
            <a:spLocks noGrp="1"/>
          </p:cNvSpPr>
          <p:nvPr>
            <p:ph type="title"/>
          </p:nvPr>
        </p:nvSpPr>
        <p:spPr>
          <a:xfrm>
            <a:off x="457200" y="274638"/>
            <a:ext cx="8229600" cy="1143001"/>
          </a:xfrm>
          <a:prstGeom prst="rect">
            <a:avLst/>
          </a:prstGeom>
        </p:spPr>
        <p:txBody>
          <a:bodyPr/>
          <a:lstStyle/>
          <a:p>
            <a:r>
              <a:t>Title Text</a:t>
            </a:r>
          </a:p>
        </p:txBody>
      </p:sp>
      <p:sp>
        <p:nvSpPr>
          <p:cNvPr id="27" name="Body Level One…"/>
          <p:cNvSpPr txBox="1">
            <a:spLocks noGrp="1"/>
          </p:cNvSpPr>
          <p:nvPr>
            <p:ph type="body" idx="1"/>
          </p:nvPr>
        </p:nvSpPr>
        <p:spPr>
          <a:xfrm>
            <a:off x="457200" y="1600200"/>
            <a:ext cx="8229600" cy="4525963"/>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8" name="Slide Number"/>
          <p:cNvSpPr txBox="1">
            <a:spLocks noGrp="1"/>
          </p:cNvSpPr>
          <p:nvPr>
            <p:ph type="sldNum" sz="quarter" idx="2"/>
          </p:nvPr>
        </p:nvSpPr>
        <p:spPr>
          <a:xfrm>
            <a:off x="8413144" y="6406785"/>
            <a:ext cx="273657" cy="264255"/>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312191854"/>
      </p:ext>
    </p:extLst>
  </p:cSld>
  <p:clrMapOvr>
    <a:masterClrMapping/>
  </p:clrMapOvr>
  <p:transition spd="med"/>
</p:sldLayout>
</file>

<file path=ppt/slideLayouts/slideLayout28.xml><?xml version="1.0" encoding="utf-8"?>
<p:sldLayout xmlns:a="http://schemas.openxmlformats.org/drawingml/2006/main" xmlns:r="http://schemas.openxmlformats.org/officeDocument/2006/relationships" xmlns:p="http://schemas.openxmlformats.org/presentationml/2006/main" type="tx">
  <p:cSld name="Section Header">
    <p:spTree>
      <p:nvGrpSpPr>
        <p:cNvPr id="1" name=""/>
        <p:cNvGrpSpPr/>
        <p:nvPr/>
      </p:nvGrpSpPr>
      <p:grpSpPr>
        <a:xfrm>
          <a:off x="0" y="0"/>
          <a:ext cx="0" cy="0"/>
          <a:chOff x="0" y="0"/>
          <a:chExt cx="0" cy="0"/>
        </a:xfrm>
      </p:grpSpPr>
      <p:sp>
        <p:nvSpPr>
          <p:cNvPr id="35" name="Title Text"/>
          <p:cNvSpPr txBox="1">
            <a:spLocks noGrp="1"/>
          </p:cNvSpPr>
          <p:nvPr>
            <p:ph type="title"/>
          </p:nvPr>
        </p:nvSpPr>
        <p:spPr>
          <a:xfrm>
            <a:off x="722312" y="4406900"/>
            <a:ext cx="7772401" cy="1362075"/>
          </a:xfrm>
          <a:prstGeom prst="rect">
            <a:avLst/>
          </a:prstGeom>
        </p:spPr>
        <p:txBody>
          <a:bodyPr anchor="t"/>
          <a:lstStyle>
            <a:lvl1pPr algn="l">
              <a:defRPr sz="4000" b="1" cap="all"/>
            </a:lvl1pPr>
          </a:lstStyle>
          <a:p>
            <a:r>
              <a:t>Title Text</a:t>
            </a:r>
          </a:p>
        </p:txBody>
      </p:sp>
      <p:sp>
        <p:nvSpPr>
          <p:cNvPr id="36" name="Body Level One…"/>
          <p:cNvSpPr txBox="1">
            <a:spLocks noGrp="1"/>
          </p:cNvSpPr>
          <p:nvPr>
            <p:ph type="body" sz="quarter" idx="1"/>
          </p:nvPr>
        </p:nvSpPr>
        <p:spPr>
          <a:xfrm>
            <a:off x="722312" y="2906713"/>
            <a:ext cx="7772401" cy="1500188"/>
          </a:xfrm>
          <a:prstGeom prst="rect">
            <a:avLst/>
          </a:prstGeom>
        </p:spPr>
        <p:txBody>
          <a:bodyPr anchor="b"/>
          <a:lstStyle>
            <a:lvl1pPr marL="0" indent="0">
              <a:spcBef>
                <a:spcPts val="400"/>
              </a:spcBef>
              <a:buSzTx/>
              <a:buFontTx/>
              <a:buNone/>
              <a:defRPr sz="2000">
                <a:solidFill>
                  <a:srgbClr val="888888"/>
                </a:solidFill>
              </a:defRPr>
            </a:lvl1pPr>
            <a:lvl2pPr marL="0" indent="457200">
              <a:spcBef>
                <a:spcPts val="400"/>
              </a:spcBef>
              <a:buSzTx/>
              <a:buFontTx/>
              <a:buNone/>
              <a:defRPr sz="2000">
                <a:solidFill>
                  <a:srgbClr val="888888"/>
                </a:solidFill>
              </a:defRPr>
            </a:lvl2pPr>
            <a:lvl3pPr marL="0" indent="914400">
              <a:spcBef>
                <a:spcPts val="400"/>
              </a:spcBef>
              <a:buSzTx/>
              <a:buFontTx/>
              <a:buNone/>
              <a:defRPr sz="2000">
                <a:solidFill>
                  <a:srgbClr val="888888"/>
                </a:solidFill>
              </a:defRPr>
            </a:lvl3pPr>
            <a:lvl4pPr marL="0" indent="1371600">
              <a:spcBef>
                <a:spcPts val="400"/>
              </a:spcBef>
              <a:buSzTx/>
              <a:buFontTx/>
              <a:buNone/>
              <a:defRPr sz="2000">
                <a:solidFill>
                  <a:srgbClr val="888888"/>
                </a:solidFill>
              </a:defRPr>
            </a:lvl4pPr>
            <a:lvl5pPr marL="0" indent="1828800">
              <a:spcBef>
                <a:spcPts val="400"/>
              </a:spcBef>
              <a:buSzTx/>
              <a:buFontTx/>
              <a:buNone/>
              <a:defRPr sz="2000">
                <a:solidFill>
                  <a:srgbClr val="888888"/>
                </a:solidFill>
              </a:defRPr>
            </a:lvl5pPr>
          </a:lstStyle>
          <a:p>
            <a:r>
              <a:t>Body Level One</a:t>
            </a:r>
          </a:p>
          <a:p>
            <a:pPr lvl="1"/>
            <a:r>
              <a:t>Body Level Two</a:t>
            </a:r>
          </a:p>
          <a:p>
            <a:pPr lvl="2"/>
            <a:r>
              <a:t>Body Level Three</a:t>
            </a:r>
          </a:p>
          <a:p>
            <a:pPr lvl="3"/>
            <a:r>
              <a:t>Body Level Four</a:t>
            </a:r>
          </a:p>
          <a:p>
            <a:pPr lvl="4"/>
            <a:r>
              <a:t>Body Level Five</a:t>
            </a:r>
          </a:p>
        </p:txBody>
      </p:sp>
      <p:sp>
        <p:nvSpPr>
          <p:cNvPr id="37" name="Slide Number"/>
          <p:cNvSpPr txBox="1">
            <a:spLocks noGrp="1"/>
          </p:cNvSpPr>
          <p:nvPr>
            <p:ph type="sldNum" sz="quarter" idx="2"/>
          </p:nvPr>
        </p:nvSpPr>
        <p:spPr>
          <a:xfrm>
            <a:off x="8413144" y="6406785"/>
            <a:ext cx="273657" cy="264255"/>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758176706"/>
      </p:ext>
    </p:extLst>
  </p:cSld>
  <p:clrMapOvr>
    <a:masterClrMapping/>
  </p:clrMapOvr>
  <p:transition spd="med"/>
</p:sldLayout>
</file>

<file path=ppt/slideLayouts/slideLayout29.xml><?xml version="1.0" encoding="utf-8"?>
<p:sldLayout xmlns:a="http://schemas.openxmlformats.org/drawingml/2006/main" xmlns:r="http://schemas.openxmlformats.org/officeDocument/2006/relationships" xmlns:p="http://schemas.openxmlformats.org/presentationml/2006/main" type="tx">
  <p:cSld name="Two Content">
    <p:spTree>
      <p:nvGrpSpPr>
        <p:cNvPr id="1" name=""/>
        <p:cNvGrpSpPr/>
        <p:nvPr/>
      </p:nvGrpSpPr>
      <p:grpSpPr>
        <a:xfrm>
          <a:off x="0" y="0"/>
          <a:ext cx="0" cy="0"/>
          <a:chOff x="0" y="0"/>
          <a:chExt cx="0" cy="0"/>
        </a:xfrm>
      </p:grpSpPr>
      <p:sp>
        <p:nvSpPr>
          <p:cNvPr id="44" name="Title Text"/>
          <p:cNvSpPr txBox="1">
            <a:spLocks noGrp="1"/>
          </p:cNvSpPr>
          <p:nvPr>
            <p:ph type="title"/>
          </p:nvPr>
        </p:nvSpPr>
        <p:spPr>
          <a:xfrm>
            <a:off x="457200" y="274638"/>
            <a:ext cx="8229600" cy="1143001"/>
          </a:xfrm>
          <a:prstGeom prst="rect">
            <a:avLst/>
          </a:prstGeom>
        </p:spPr>
        <p:txBody>
          <a:bodyPr/>
          <a:lstStyle/>
          <a:p>
            <a:r>
              <a:t>Title Text</a:t>
            </a:r>
          </a:p>
        </p:txBody>
      </p:sp>
      <p:sp>
        <p:nvSpPr>
          <p:cNvPr id="45" name="Body Level One…"/>
          <p:cNvSpPr txBox="1">
            <a:spLocks noGrp="1"/>
          </p:cNvSpPr>
          <p:nvPr>
            <p:ph type="body" sz="half" idx="1"/>
          </p:nvPr>
        </p:nvSpPr>
        <p:spPr>
          <a:xfrm>
            <a:off x="457200" y="1600200"/>
            <a:ext cx="4038600" cy="4525963"/>
          </a:xfrm>
          <a:prstGeom prst="rect">
            <a:avLst/>
          </a:prstGeom>
        </p:spPr>
        <p:txBody>
          <a:bodyPr/>
          <a:lstStyle>
            <a:lvl1pPr>
              <a:spcBef>
                <a:spcPts val="600"/>
              </a:spcBef>
              <a:defRPr sz="2800"/>
            </a:lvl1pPr>
            <a:lvl2pPr marL="790575" indent="-333375">
              <a:spcBef>
                <a:spcPts val="600"/>
              </a:spcBef>
              <a:defRPr sz="2800"/>
            </a:lvl2pPr>
            <a:lvl3pPr marL="1234439" indent="-320039">
              <a:spcBef>
                <a:spcPts val="600"/>
              </a:spcBef>
              <a:defRPr sz="2800"/>
            </a:lvl3pPr>
            <a:lvl4pPr marL="1727200" indent="-355600">
              <a:spcBef>
                <a:spcPts val="600"/>
              </a:spcBef>
              <a:defRPr sz="2800"/>
            </a:lvl4pPr>
            <a:lvl5pPr marL="2184400" indent="-355600">
              <a:spcBef>
                <a:spcPts val="600"/>
              </a:spcBef>
              <a:defRPr sz="2800"/>
            </a:lvl5pPr>
          </a:lstStyle>
          <a:p>
            <a:r>
              <a:t>Body Level One</a:t>
            </a:r>
          </a:p>
          <a:p>
            <a:pPr lvl="1"/>
            <a:r>
              <a:t>Body Level Two</a:t>
            </a:r>
          </a:p>
          <a:p>
            <a:pPr lvl="2"/>
            <a:r>
              <a:t>Body Level Three</a:t>
            </a:r>
          </a:p>
          <a:p>
            <a:pPr lvl="3"/>
            <a:r>
              <a:t>Body Level Four</a:t>
            </a:r>
          </a:p>
          <a:p>
            <a:pPr lvl="4"/>
            <a:r>
              <a:t>Body Level Five</a:t>
            </a:r>
          </a:p>
        </p:txBody>
      </p:sp>
      <p:sp>
        <p:nvSpPr>
          <p:cNvPr id="46" name="Slide Number"/>
          <p:cNvSpPr txBox="1">
            <a:spLocks noGrp="1"/>
          </p:cNvSpPr>
          <p:nvPr>
            <p:ph type="sldNum" sz="quarter" idx="2"/>
          </p:nvPr>
        </p:nvSpPr>
        <p:spPr>
          <a:xfrm>
            <a:off x="8413144" y="6406785"/>
            <a:ext cx="273657" cy="264255"/>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437669329"/>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A738C9D-0092-451E-9153-32A9F00C9FFB}" type="datetimeFigureOut">
              <a:rPr lang="en-GB" smtClean="0"/>
              <a:t>13/01/2021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E4741A0-9C0C-4685-9E3F-590CAAD42491}" type="slidenum">
              <a:rPr lang="en-GB" smtClean="0"/>
              <a:t>‹#›</a:t>
            </a:fld>
            <a:endParaRPr lang="en-GB"/>
          </a:p>
        </p:txBody>
      </p:sp>
    </p:spTree>
    <p:extLst>
      <p:ext uri="{BB962C8B-B14F-4D97-AF65-F5344CB8AC3E}">
        <p14:creationId xmlns:p14="http://schemas.microsoft.com/office/powerpoint/2010/main" val="1549596914"/>
      </p:ext>
    </p:extLst>
  </p:cSld>
  <p:clrMapOvr>
    <a:masterClrMapping/>
  </p:clrMapOvr>
  <p:transition spd="slow">
    <p:circl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tx">
  <p:cSld name="Comparison">
    <p:spTree>
      <p:nvGrpSpPr>
        <p:cNvPr id="1" name=""/>
        <p:cNvGrpSpPr/>
        <p:nvPr/>
      </p:nvGrpSpPr>
      <p:grpSpPr>
        <a:xfrm>
          <a:off x="0" y="0"/>
          <a:ext cx="0" cy="0"/>
          <a:chOff x="0" y="0"/>
          <a:chExt cx="0" cy="0"/>
        </a:xfrm>
      </p:grpSpPr>
      <p:sp>
        <p:nvSpPr>
          <p:cNvPr id="53" name="Title Text"/>
          <p:cNvSpPr txBox="1">
            <a:spLocks noGrp="1"/>
          </p:cNvSpPr>
          <p:nvPr>
            <p:ph type="title"/>
          </p:nvPr>
        </p:nvSpPr>
        <p:spPr>
          <a:xfrm>
            <a:off x="457200" y="274638"/>
            <a:ext cx="8229600" cy="1143001"/>
          </a:xfrm>
          <a:prstGeom prst="rect">
            <a:avLst/>
          </a:prstGeom>
        </p:spPr>
        <p:txBody>
          <a:bodyPr/>
          <a:lstStyle/>
          <a:p>
            <a:r>
              <a:t>Title Text</a:t>
            </a:r>
          </a:p>
        </p:txBody>
      </p:sp>
      <p:sp>
        <p:nvSpPr>
          <p:cNvPr id="54" name="Body Level One…"/>
          <p:cNvSpPr txBox="1">
            <a:spLocks noGrp="1"/>
          </p:cNvSpPr>
          <p:nvPr>
            <p:ph type="body" sz="quarter" idx="1"/>
          </p:nvPr>
        </p:nvSpPr>
        <p:spPr>
          <a:xfrm>
            <a:off x="457200" y="1535112"/>
            <a:ext cx="4040188" cy="639763"/>
          </a:xfrm>
          <a:prstGeom prst="rect">
            <a:avLst/>
          </a:prstGeom>
        </p:spPr>
        <p:txBody>
          <a:bodyPr anchor="b"/>
          <a:lstStyle>
            <a:lvl1pPr marL="0" indent="0">
              <a:spcBef>
                <a:spcPts val="500"/>
              </a:spcBef>
              <a:buSzTx/>
              <a:buFontTx/>
              <a:buNone/>
              <a:defRPr sz="2400" b="1"/>
            </a:lvl1pPr>
            <a:lvl2pPr marL="0" indent="457200">
              <a:spcBef>
                <a:spcPts val="500"/>
              </a:spcBef>
              <a:buSzTx/>
              <a:buFontTx/>
              <a:buNone/>
              <a:defRPr sz="2400" b="1"/>
            </a:lvl2pPr>
            <a:lvl3pPr marL="0" indent="914400">
              <a:spcBef>
                <a:spcPts val="500"/>
              </a:spcBef>
              <a:buSzTx/>
              <a:buFontTx/>
              <a:buNone/>
              <a:defRPr sz="2400" b="1"/>
            </a:lvl3pPr>
            <a:lvl4pPr marL="0" indent="1371600">
              <a:spcBef>
                <a:spcPts val="500"/>
              </a:spcBef>
              <a:buSzTx/>
              <a:buFontTx/>
              <a:buNone/>
              <a:defRPr sz="2400" b="1"/>
            </a:lvl4pPr>
            <a:lvl5pPr marL="0" indent="1828800">
              <a:spcBef>
                <a:spcPts val="500"/>
              </a:spcBef>
              <a:buSzTx/>
              <a:buFontTx/>
              <a:buNone/>
              <a:defRPr sz="2400" b="1"/>
            </a:lvl5pPr>
          </a:lstStyle>
          <a:p>
            <a:r>
              <a:t>Body Level One</a:t>
            </a:r>
          </a:p>
          <a:p>
            <a:pPr lvl="1"/>
            <a:r>
              <a:t>Body Level Two</a:t>
            </a:r>
          </a:p>
          <a:p>
            <a:pPr lvl="2"/>
            <a:r>
              <a:t>Body Level Three</a:t>
            </a:r>
          </a:p>
          <a:p>
            <a:pPr lvl="3"/>
            <a:r>
              <a:t>Body Level Four</a:t>
            </a:r>
          </a:p>
          <a:p>
            <a:pPr lvl="4"/>
            <a:r>
              <a:t>Body Level Five</a:t>
            </a:r>
          </a:p>
        </p:txBody>
      </p:sp>
      <p:sp>
        <p:nvSpPr>
          <p:cNvPr id="55" name="Text Placeholder 4"/>
          <p:cNvSpPr>
            <a:spLocks noGrp="1"/>
          </p:cNvSpPr>
          <p:nvPr>
            <p:ph type="body" sz="quarter" idx="13"/>
          </p:nvPr>
        </p:nvSpPr>
        <p:spPr>
          <a:xfrm>
            <a:off x="4645025" y="1535112"/>
            <a:ext cx="4041775" cy="639763"/>
          </a:xfrm>
          <a:prstGeom prst="rect">
            <a:avLst/>
          </a:prstGeom>
        </p:spPr>
        <p:txBody>
          <a:bodyPr anchor="b"/>
          <a:lstStyle/>
          <a:p>
            <a:pPr marL="0" indent="0">
              <a:spcBef>
                <a:spcPts val="500"/>
              </a:spcBef>
              <a:buSzTx/>
              <a:buFontTx/>
              <a:buNone/>
              <a:defRPr sz="2400" b="1"/>
            </a:pPr>
            <a:endParaRPr/>
          </a:p>
        </p:txBody>
      </p:sp>
      <p:sp>
        <p:nvSpPr>
          <p:cNvPr id="56" name="Slide Number"/>
          <p:cNvSpPr txBox="1">
            <a:spLocks noGrp="1"/>
          </p:cNvSpPr>
          <p:nvPr>
            <p:ph type="sldNum" sz="quarter" idx="2"/>
          </p:nvPr>
        </p:nvSpPr>
        <p:spPr>
          <a:xfrm>
            <a:off x="8413144" y="6406785"/>
            <a:ext cx="273657" cy="264255"/>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653694039"/>
      </p:ext>
    </p:extLst>
  </p:cSld>
  <p:clrMapOvr>
    <a:masterClrMapping/>
  </p:clrMapOvr>
  <p:transition spd="med"/>
</p:sldLayout>
</file>

<file path=ppt/slideLayouts/slideLayout31.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63" name="Title Text"/>
          <p:cNvSpPr txBox="1">
            <a:spLocks noGrp="1"/>
          </p:cNvSpPr>
          <p:nvPr>
            <p:ph type="title"/>
          </p:nvPr>
        </p:nvSpPr>
        <p:spPr>
          <a:xfrm>
            <a:off x="457200" y="274638"/>
            <a:ext cx="8229600" cy="1143001"/>
          </a:xfrm>
          <a:prstGeom prst="rect">
            <a:avLst/>
          </a:prstGeom>
        </p:spPr>
        <p:txBody>
          <a:bodyPr/>
          <a:lstStyle/>
          <a:p>
            <a:r>
              <a:t>Title Text</a:t>
            </a:r>
          </a:p>
        </p:txBody>
      </p:sp>
      <p:sp>
        <p:nvSpPr>
          <p:cNvPr id="64" name="Slide Number"/>
          <p:cNvSpPr txBox="1">
            <a:spLocks noGrp="1"/>
          </p:cNvSpPr>
          <p:nvPr>
            <p:ph type="sldNum" sz="quarter" idx="2"/>
          </p:nvPr>
        </p:nvSpPr>
        <p:spPr>
          <a:xfrm>
            <a:off x="8413144" y="6406785"/>
            <a:ext cx="273657" cy="264255"/>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26193016"/>
      </p:ext>
    </p:extLst>
  </p:cSld>
  <p:clrMapOvr>
    <a:masterClrMapping/>
  </p:clrMapOvr>
  <p:transition spd="med"/>
</p:sldLayout>
</file>

<file path=ppt/slideLayouts/slideLayout32.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71" name="Slide Number"/>
          <p:cNvSpPr txBox="1">
            <a:spLocks noGrp="1"/>
          </p:cNvSpPr>
          <p:nvPr>
            <p:ph type="sldNum" sz="quarter" idx="2"/>
          </p:nvPr>
        </p:nvSpPr>
        <p:spPr>
          <a:xfrm>
            <a:off x="8413144" y="6406785"/>
            <a:ext cx="273657" cy="264255"/>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222643849"/>
      </p:ext>
    </p:extLst>
  </p:cSld>
  <p:clrMapOvr>
    <a:masterClrMapping/>
  </p:clrMapOvr>
  <p:transition spd="med"/>
</p:sldLayout>
</file>

<file path=ppt/slideLayouts/slideLayout33.xml><?xml version="1.0" encoding="utf-8"?>
<p:sldLayout xmlns:a="http://schemas.openxmlformats.org/drawingml/2006/main" xmlns:r="http://schemas.openxmlformats.org/officeDocument/2006/relationships" xmlns:p="http://schemas.openxmlformats.org/presentationml/2006/main" type="tx">
  <p:cSld name="Content with Caption">
    <p:spTree>
      <p:nvGrpSpPr>
        <p:cNvPr id="1" name=""/>
        <p:cNvGrpSpPr/>
        <p:nvPr/>
      </p:nvGrpSpPr>
      <p:grpSpPr>
        <a:xfrm>
          <a:off x="0" y="0"/>
          <a:ext cx="0" cy="0"/>
          <a:chOff x="0" y="0"/>
          <a:chExt cx="0" cy="0"/>
        </a:xfrm>
      </p:grpSpPr>
      <p:sp>
        <p:nvSpPr>
          <p:cNvPr id="78" name="Title Text"/>
          <p:cNvSpPr txBox="1">
            <a:spLocks noGrp="1"/>
          </p:cNvSpPr>
          <p:nvPr>
            <p:ph type="title"/>
          </p:nvPr>
        </p:nvSpPr>
        <p:spPr>
          <a:xfrm>
            <a:off x="457200" y="273050"/>
            <a:ext cx="3008314" cy="1162050"/>
          </a:xfrm>
          <a:prstGeom prst="rect">
            <a:avLst/>
          </a:prstGeom>
        </p:spPr>
        <p:txBody>
          <a:bodyPr anchor="b"/>
          <a:lstStyle>
            <a:lvl1pPr algn="l">
              <a:defRPr sz="2000" b="1"/>
            </a:lvl1pPr>
          </a:lstStyle>
          <a:p>
            <a:r>
              <a:t>Title Text</a:t>
            </a:r>
          </a:p>
        </p:txBody>
      </p:sp>
      <p:sp>
        <p:nvSpPr>
          <p:cNvPr id="79" name="Body Level One…"/>
          <p:cNvSpPr txBox="1">
            <a:spLocks noGrp="1"/>
          </p:cNvSpPr>
          <p:nvPr>
            <p:ph type="body" idx="1"/>
          </p:nvPr>
        </p:nvSpPr>
        <p:spPr>
          <a:xfrm>
            <a:off x="3575050" y="273050"/>
            <a:ext cx="5111750" cy="5853113"/>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80" name="Text Placeholder 3"/>
          <p:cNvSpPr>
            <a:spLocks noGrp="1"/>
          </p:cNvSpPr>
          <p:nvPr>
            <p:ph type="body" sz="half" idx="13"/>
          </p:nvPr>
        </p:nvSpPr>
        <p:spPr>
          <a:xfrm>
            <a:off x="457199" y="1435100"/>
            <a:ext cx="3008315" cy="4691063"/>
          </a:xfrm>
          <a:prstGeom prst="rect">
            <a:avLst/>
          </a:prstGeom>
        </p:spPr>
        <p:txBody>
          <a:bodyPr/>
          <a:lstStyle/>
          <a:p>
            <a:pPr marL="0" indent="0">
              <a:spcBef>
                <a:spcPts val="300"/>
              </a:spcBef>
              <a:buSzTx/>
              <a:buFontTx/>
              <a:buNone/>
              <a:defRPr sz="1400"/>
            </a:pPr>
            <a:endParaRPr/>
          </a:p>
        </p:txBody>
      </p:sp>
      <p:sp>
        <p:nvSpPr>
          <p:cNvPr id="81" name="Slide Number"/>
          <p:cNvSpPr txBox="1">
            <a:spLocks noGrp="1"/>
          </p:cNvSpPr>
          <p:nvPr>
            <p:ph type="sldNum" sz="quarter" idx="2"/>
          </p:nvPr>
        </p:nvSpPr>
        <p:spPr>
          <a:xfrm>
            <a:off x="8413144" y="6406785"/>
            <a:ext cx="273657" cy="264255"/>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490841358"/>
      </p:ext>
    </p:extLst>
  </p:cSld>
  <p:clrMapOvr>
    <a:masterClrMapping/>
  </p:clrMapOvr>
  <p:transition spd="med"/>
</p:sldLayout>
</file>

<file path=ppt/slideLayouts/slideLayout34.xml><?xml version="1.0" encoding="utf-8"?>
<p:sldLayout xmlns:a="http://schemas.openxmlformats.org/drawingml/2006/main" xmlns:r="http://schemas.openxmlformats.org/officeDocument/2006/relationships" xmlns:p="http://schemas.openxmlformats.org/presentationml/2006/main" type="tx">
  <p:cSld name="Picture with Caption">
    <p:spTree>
      <p:nvGrpSpPr>
        <p:cNvPr id="1" name=""/>
        <p:cNvGrpSpPr/>
        <p:nvPr/>
      </p:nvGrpSpPr>
      <p:grpSpPr>
        <a:xfrm>
          <a:off x="0" y="0"/>
          <a:ext cx="0" cy="0"/>
          <a:chOff x="0" y="0"/>
          <a:chExt cx="0" cy="0"/>
        </a:xfrm>
      </p:grpSpPr>
      <p:sp>
        <p:nvSpPr>
          <p:cNvPr id="88" name="Title Text"/>
          <p:cNvSpPr txBox="1">
            <a:spLocks noGrp="1"/>
          </p:cNvSpPr>
          <p:nvPr>
            <p:ph type="title"/>
          </p:nvPr>
        </p:nvSpPr>
        <p:spPr>
          <a:xfrm>
            <a:off x="1792288" y="4800600"/>
            <a:ext cx="5486401" cy="566738"/>
          </a:xfrm>
          <a:prstGeom prst="rect">
            <a:avLst/>
          </a:prstGeom>
        </p:spPr>
        <p:txBody>
          <a:bodyPr anchor="b"/>
          <a:lstStyle>
            <a:lvl1pPr algn="l">
              <a:defRPr sz="2000" b="1"/>
            </a:lvl1pPr>
          </a:lstStyle>
          <a:p>
            <a:r>
              <a:t>Title Text</a:t>
            </a:r>
          </a:p>
        </p:txBody>
      </p:sp>
      <p:sp>
        <p:nvSpPr>
          <p:cNvPr id="89" name="Picture Placeholder 2"/>
          <p:cNvSpPr>
            <a:spLocks noGrp="1"/>
          </p:cNvSpPr>
          <p:nvPr>
            <p:ph type="pic" sz="half" idx="13"/>
          </p:nvPr>
        </p:nvSpPr>
        <p:spPr>
          <a:xfrm>
            <a:off x="1792288" y="612775"/>
            <a:ext cx="5486401" cy="4114800"/>
          </a:xfrm>
          <a:prstGeom prst="rect">
            <a:avLst/>
          </a:prstGeom>
        </p:spPr>
        <p:txBody>
          <a:bodyPr lIns="91439" rIns="91439">
            <a:noAutofit/>
          </a:bodyPr>
          <a:lstStyle/>
          <a:p>
            <a:endParaRPr/>
          </a:p>
        </p:txBody>
      </p:sp>
      <p:sp>
        <p:nvSpPr>
          <p:cNvPr id="90" name="Body Level One…"/>
          <p:cNvSpPr txBox="1">
            <a:spLocks noGrp="1"/>
          </p:cNvSpPr>
          <p:nvPr>
            <p:ph type="body" sz="quarter" idx="1"/>
          </p:nvPr>
        </p:nvSpPr>
        <p:spPr>
          <a:xfrm>
            <a:off x="1792288" y="5367337"/>
            <a:ext cx="5486401" cy="804863"/>
          </a:xfrm>
          <a:prstGeom prst="rect">
            <a:avLst/>
          </a:prstGeom>
        </p:spPr>
        <p:txBody>
          <a:bodyPr/>
          <a:lstStyle>
            <a:lvl1pPr marL="0" indent="0">
              <a:spcBef>
                <a:spcPts val="300"/>
              </a:spcBef>
              <a:buSzTx/>
              <a:buFontTx/>
              <a:buNone/>
              <a:defRPr sz="1400"/>
            </a:lvl1pPr>
            <a:lvl2pPr marL="0" indent="457200">
              <a:spcBef>
                <a:spcPts val="300"/>
              </a:spcBef>
              <a:buSzTx/>
              <a:buFontTx/>
              <a:buNone/>
              <a:defRPr sz="1400"/>
            </a:lvl2pPr>
            <a:lvl3pPr marL="0" indent="914400">
              <a:spcBef>
                <a:spcPts val="300"/>
              </a:spcBef>
              <a:buSzTx/>
              <a:buFontTx/>
              <a:buNone/>
              <a:defRPr sz="1400"/>
            </a:lvl3pPr>
            <a:lvl4pPr marL="0" indent="1371600">
              <a:spcBef>
                <a:spcPts val="300"/>
              </a:spcBef>
              <a:buSzTx/>
              <a:buFontTx/>
              <a:buNone/>
              <a:defRPr sz="1400"/>
            </a:lvl4pPr>
            <a:lvl5pPr marL="0" indent="1828800">
              <a:spcBef>
                <a:spcPts val="300"/>
              </a:spcBef>
              <a:buSzTx/>
              <a:buFontTx/>
              <a:buNone/>
              <a:defRPr sz="1400"/>
            </a:lvl5pPr>
          </a:lstStyle>
          <a:p>
            <a:r>
              <a:t>Body Level One</a:t>
            </a:r>
          </a:p>
          <a:p>
            <a:pPr lvl="1"/>
            <a:r>
              <a:t>Body Level Two</a:t>
            </a:r>
          </a:p>
          <a:p>
            <a:pPr lvl="2"/>
            <a:r>
              <a:t>Body Level Three</a:t>
            </a:r>
          </a:p>
          <a:p>
            <a:pPr lvl="3"/>
            <a:r>
              <a:t>Body Level Four</a:t>
            </a:r>
          </a:p>
          <a:p>
            <a:pPr lvl="4"/>
            <a:r>
              <a:t>Body Level Five</a:t>
            </a:r>
          </a:p>
        </p:txBody>
      </p:sp>
      <p:sp>
        <p:nvSpPr>
          <p:cNvPr id="91" name="Slide Number"/>
          <p:cNvSpPr txBox="1">
            <a:spLocks noGrp="1"/>
          </p:cNvSpPr>
          <p:nvPr>
            <p:ph type="sldNum" sz="quarter" idx="2"/>
          </p:nvPr>
        </p:nvSpPr>
        <p:spPr>
          <a:xfrm>
            <a:off x="8413144" y="6406785"/>
            <a:ext cx="273657" cy="264255"/>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271491979"/>
      </p:ext>
    </p:extLst>
  </p:cSld>
  <p:clrMapOvr>
    <a:masterClrMapping/>
  </p:clrMapOvr>
  <p:transition spd="med"/>
</p:sldLayout>
</file>

<file path=ppt/slideLayouts/slideLayout35.xml><?xml version="1.0" encoding="utf-8"?>
<p:sldLayout xmlns:a="http://schemas.openxmlformats.org/drawingml/2006/main" xmlns:r="http://schemas.openxmlformats.org/officeDocument/2006/relationships" xmlns:p="http://schemas.openxmlformats.org/presentationml/2006/main" type="tx">
  <p:cSld name="Title and Vertical Text">
    <p:spTree>
      <p:nvGrpSpPr>
        <p:cNvPr id="1" name=""/>
        <p:cNvGrpSpPr/>
        <p:nvPr/>
      </p:nvGrpSpPr>
      <p:grpSpPr>
        <a:xfrm>
          <a:off x="0" y="0"/>
          <a:ext cx="0" cy="0"/>
          <a:chOff x="0" y="0"/>
          <a:chExt cx="0" cy="0"/>
        </a:xfrm>
      </p:grpSpPr>
      <p:sp>
        <p:nvSpPr>
          <p:cNvPr id="98" name="Title Text"/>
          <p:cNvSpPr txBox="1">
            <a:spLocks noGrp="1"/>
          </p:cNvSpPr>
          <p:nvPr>
            <p:ph type="title"/>
          </p:nvPr>
        </p:nvSpPr>
        <p:spPr>
          <a:xfrm>
            <a:off x="457200" y="274638"/>
            <a:ext cx="8229600" cy="1143001"/>
          </a:xfrm>
          <a:prstGeom prst="rect">
            <a:avLst/>
          </a:prstGeom>
        </p:spPr>
        <p:txBody>
          <a:bodyPr/>
          <a:lstStyle/>
          <a:p>
            <a:r>
              <a:t>Title Text</a:t>
            </a:r>
          </a:p>
        </p:txBody>
      </p:sp>
      <p:sp>
        <p:nvSpPr>
          <p:cNvPr id="99" name="Body Level One…"/>
          <p:cNvSpPr txBox="1">
            <a:spLocks noGrp="1"/>
          </p:cNvSpPr>
          <p:nvPr>
            <p:ph type="body" idx="1"/>
          </p:nvPr>
        </p:nvSpPr>
        <p:spPr>
          <a:xfrm>
            <a:off x="457200" y="1600200"/>
            <a:ext cx="8229600" cy="4525963"/>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100" name="Slide Number"/>
          <p:cNvSpPr txBox="1">
            <a:spLocks noGrp="1"/>
          </p:cNvSpPr>
          <p:nvPr>
            <p:ph type="sldNum" sz="quarter" idx="2"/>
          </p:nvPr>
        </p:nvSpPr>
        <p:spPr>
          <a:xfrm>
            <a:off x="8413144" y="6406785"/>
            <a:ext cx="273657" cy="264255"/>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784581880"/>
      </p:ext>
    </p:extLst>
  </p:cSld>
  <p:clrMapOvr>
    <a:masterClrMapping/>
  </p:clrMapOvr>
  <p:transition spd="med"/>
</p:sldLayout>
</file>

<file path=ppt/slideLayouts/slideLayout36.xml><?xml version="1.0" encoding="utf-8"?>
<p:sldLayout xmlns:a="http://schemas.openxmlformats.org/drawingml/2006/main" xmlns:r="http://schemas.openxmlformats.org/officeDocument/2006/relationships" xmlns:p="http://schemas.openxmlformats.org/presentationml/2006/main" type="tx">
  <p:cSld name="Vertical Title and Text">
    <p:spTree>
      <p:nvGrpSpPr>
        <p:cNvPr id="1" name=""/>
        <p:cNvGrpSpPr/>
        <p:nvPr/>
      </p:nvGrpSpPr>
      <p:grpSpPr>
        <a:xfrm>
          <a:off x="0" y="0"/>
          <a:ext cx="0" cy="0"/>
          <a:chOff x="0" y="0"/>
          <a:chExt cx="0" cy="0"/>
        </a:xfrm>
      </p:grpSpPr>
      <p:sp>
        <p:nvSpPr>
          <p:cNvPr id="107" name="Title Text"/>
          <p:cNvSpPr txBox="1">
            <a:spLocks noGrp="1"/>
          </p:cNvSpPr>
          <p:nvPr>
            <p:ph type="title"/>
          </p:nvPr>
        </p:nvSpPr>
        <p:spPr>
          <a:xfrm>
            <a:off x="6629400" y="274638"/>
            <a:ext cx="2057400" cy="5851526"/>
          </a:xfrm>
          <a:prstGeom prst="rect">
            <a:avLst/>
          </a:prstGeom>
        </p:spPr>
        <p:txBody>
          <a:bodyPr/>
          <a:lstStyle/>
          <a:p>
            <a:r>
              <a:t>Title Text</a:t>
            </a:r>
          </a:p>
        </p:txBody>
      </p:sp>
      <p:sp>
        <p:nvSpPr>
          <p:cNvPr id="108" name="Body Level One…"/>
          <p:cNvSpPr txBox="1">
            <a:spLocks noGrp="1"/>
          </p:cNvSpPr>
          <p:nvPr>
            <p:ph type="body" idx="1"/>
          </p:nvPr>
        </p:nvSpPr>
        <p:spPr>
          <a:xfrm>
            <a:off x="457200" y="274638"/>
            <a:ext cx="6019800" cy="5851526"/>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109" name="Slide Number"/>
          <p:cNvSpPr txBox="1">
            <a:spLocks noGrp="1"/>
          </p:cNvSpPr>
          <p:nvPr>
            <p:ph type="sldNum" sz="quarter" idx="2"/>
          </p:nvPr>
        </p:nvSpPr>
        <p:spPr>
          <a:xfrm>
            <a:off x="8413144" y="6406785"/>
            <a:ext cx="273657" cy="264255"/>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804946480"/>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738C9D-0092-451E-9153-32A9F00C9FFB}" type="datetimeFigureOut">
              <a:rPr lang="en-GB" smtClean="0"/>
              <a:t>13/01/2021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E4741A0-9C0C-4685-9E3F-590CAAD42491}" type="slidenum">
              <a:rPr lang="en-GB" smtClean="0"/>
              <a:t>‹#›</a:t>
            </a:fld>
            <a:endParaRPr lang="en-GB"/>
          </a:p>
        </p:txBody>
      </p:sp>
    </p:spTree>
    <p:extLst>
      <p:ext uri="{BB962C8B-B14F-4D97-AF65-F5344CB8AC3E}">
        <p14:creationId xmlns:p14="http://schemas.microsoft.com/office/powerpoint/2010/main" val="2053099133"/>
      </p:ext>
    </p:extLst>
  </p:cSld>
  <p:clrMapOvr>
    <a:masterClrMapping/>
  </p:clrMapOvr>
  <p:transition spd="slow">
    <p:circl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2A738C9D-0092-451E-9153-32A9F00C9FFB}" type="datetimeFigureOut">
              <a:rPr lang="en-GB" smtClean="0"/>
              <a:t>13/01/2021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E4741A0-9C0C-4685-9E3F-590CAAD42491}" type="slidenum">
              <a:rPr lang="en-GB" smtClean="0"/>
              <a:t>‹#›</a:t>
            </a:fld>
            <a:endParaRPr lang="en-GB"/>
          </a:p>
        </p:txBody>
      </p:sp>
    </p:spTree>
    <p:extLst>
      <p:ext uri="{BB962C8B-B14F-4D97-AF65-F5344CB8AC3E}">
        <p14:creationId xmlns:p14="http://schemas.microsoft.com/office/powerpoint/2010/main" val="775484383"/>
      </p:ext>
    </p:extLst>
  </p:cSld>
  <p:clrMapOvr>
    <a:masterClrMapping/>
  </p:clrMapOvr>
  <p:transition spd="slow">
    <p:circl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2A738C9D-0092-451E-9153-32A9F00C9FFB}" type="datetimeFigureOut">
              <a:rPr lang="en-GB" smtClean="0"/>
              <a:t>13/01/2021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E4741A0-9C0C-4685-9E3F-590CAAD42491}" type="slidenum">
              <a:rPr lang="en-GB" smtClean="0"/>
              <a:t>‹#›</a:t>
            </a:fld>
            <a:endParaRPr lang="en-GB"/>
          </a:p>
        </p:txBody>
      </p:sp>
    </p:spTree>
    <p:extLst>
      <p:ext uri="{BB962C8B-B14F-4D97-AF65-F5344CB8AC3E}">
        <p14:creationId xmlns:p14="http://schemas.microsoft.com/office/powerpoint/2010/main" val="1350509061"/>
      </p:ext>
    </p:extLst>
  </p:cSld>
  <p:clrMapOvr>
    <a:masterClrMapping/>
  </p:clrMapOvr>
  <p:transition spd="slow">
    <p:circl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A738C9D-0092-451E-9153-32A9F00C9FFB}" type="datetimeFigureOut">
              <a:rPr lang="en-GB" smtClean="0"/>
              <a:t>13/01/2021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E4741A0-9C0C-4685-9E3F-590CAAD42491}" type="slidenum">
              <a:rPr lang="en-GB" smtClean="0"/>
              <a:t>‹#›</a:t>
            </a:fld>
            <a:endParaRPr lang="en-GB"/>
          </a:p>
        </p:txBody>
      </p:sp>
    </p:spTree>
    <p:extLst>
      <p:ext uri="{BB962C8B-B14F-4D97-AF65-F5344CB8AC3E}">
        <p14:creationId xmlns:p14="http://schemas.microsoft.com/office/powerpoint/2010/main" val="2425580997"/>
      </p:ext>
    </p:extLst>
  </p:cSld>
  <p:clrMapOvr>
    <a:masterClrMapping/>
  </p:clrMapOvr>
  <p:transition spd="slow">
    <p:circl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738C9D-0092-451E-9153-32A9F00C9FFB}" type="datetimeFigureOut">
              <a:rPr lang="en-GB" smtClean="0"/>
              <a:t>13/01/2021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E4741A0-9C0C-4685-9E3F-590CAAD42491}" type="slidenum">
              <a:rPr lang="en-GB" smtClean="0"/>
              <a:t>‹#›</a:t>
            </a:fld>
            <a:endParaRPr lang="en-GB"/>
          </a:p>
        </p:txBody>
      </p:sp>
    </p:spTree>
    <p:extLst>
      <p:ext uri="{BB962C8B-B14F-4D97-AF65-F5344CB8AC3E}">
        <p14:creationId xmlns:p14="http://schemas.microsoft.com/office/powerpoint/2010/main" val="691883990"/>
      </p:ext>
    </p:extLst>
  </p:cSld>
  <p:clrMapOvr>
    <a:masterClrMapping/>
  </p:clrMapOvr>
  <p:transition spd="slow">
    <p:circl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738C9D-0092-451E-9153-32A9F00C9FFB}" type="datetimeFigureOut">
              <a:rPr lang="en-GB" smtClean="0"/>
              <a:t>13/01/2021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E4741A0-9C0C-4685-9E3F-590CAAD42491}" type="slidenum">
              <a:rPr lang="en-GB" smtClean="0"/>
              <a:t>‹#›</a:t>
            </a:fld>
            <a:endParaRPr lang="en-GB"/>
          </a:p>
        </p:txBody>
      </p:sp>
    </p:spTree>
    <p:extLst>
      <p:ext uri="{BB962C8B-B14F-4D97-AF65-F5344CB8AC3E}">
        <p14:creationId xmlns:p14="http://schemas.microsoft.com/office/powerpoint/2010/main" val="125265343"/>
      </p:ext>
    </p:extLst>
  </p:cSld>
  <p:clrMapOvr>
    <a:masterClrMapping/>
  </p:clrMapOvr>
  <p:transition spd="slow">
    <p:circl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A738C9D-0092-451E-9153-32A9F00C9FFB}" type="datetimeFigureOut">
              <a:rPr lang="en-GB" smtClean="0"/>
              <a:t>13/01/2021</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4741A0-9C0C-4685-9E3F-590CAAD42491}" type="slidenum">
              <a:rPr lang="en-GB" smtClean="0"/>
              <a:t>‹#›</a:t>
            </a:fld>
            <a:endParaRPr lang="en-GB"/>
          </a:p>
        </p:txBody>
      </p:sp>
    </p:spTree>
    <p:extLst>
      <p:ext uri="{BB962C8B-B14F-4D97-AF65-F5344CB8AC3E}">
        <p14:creationId xmlns:p14="http://schemas.microsoft.com/office/powerpoint/2010/main" val="2586984287"/>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ransition spd="slow">
    <p:circle/>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457200" y="92074"/>
            <a:ext cx="8229600" cy="150812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normAutofit/>
          </a:bodyPr>
          <a:lstStyle/>
          <a:p>
            <a:r>
              <a:t>Title Text</a:t>
            </a:r>
          </a:p>
        </p:txBody>
      </p:sp>
      <p:sp>
        <p:nvSpPr>
          <p:cNvPr id="3" name="Body Level One…"/>
          <p:cNvSpPr txBox="1">
            <a:spLocks noGrp="1"/>
          </p:cNvSpPr>
          <p:nvPr>
            <p:ph type="body" idx="1"/>
          </p:nvPr>
        </p:nvSpPr>
        <p:spPr>
          <a:xfrm>
            <a:off x="457200" y="1600200"/>
            <a:ext cx="8229600" cy="52578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4419600" y="6172200"/>
            <a:ext cx="2133600" cy="368301"/>
          </a:xfrm>
          <a:prstGeom prst="rect">
            <a:avLst/>
          </a:prstGeom>
          <a:ln w="12700">
            <a:miter lim="400000"/>
          </a:ln>
        </p:spPr>
        <p:txBody>
          <a:bodyPr wrap="none" lIns="45719" rIns="45719" anchor="ctr">
            <a:spAutoFit/>
          </a:bodyPr>
          <a:lstStyle>
            <a:lvl1pPr algn="r">
              <a:defRPr sz="1200">
                <a:solidFill>
                  <a:srgbClr val="888888"/>
                </a:solidFill>
              </a:defRPr>
            </a:lvl1pPr>
          </a:lstStyle>
          <a:p>
            <a:fld id="{86CB4B4D-7CA3-9044-876B-883B54F8677D}" type="slidenum">
              <a:t>‹#›</a:t>
            </a:fld>
            <a:endParaRPr/>
          </a:p>
        </p:txBody>
      </p:sp>
    </p:spTree>
    <p:extLst>
      <p:ext uri="{BB962C8B-B14F-4D97-AF65-F5344CB8AC3E}">
        <p14:creationId xmlns:p14="http://schemas.microsoft.com/office/powerpoint/2010/main" val="3815017005"/>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ransition spd="med"/>
  <p:txStyles>
    <p:titleStyle>
      <a:lvl1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Arial"/>
          <a:ea typeface="Arial"/>
          <a:cs typeface="Arial"/>
          <a:sym typeface="Arial"/>
        </a:defRPr>
      </a:lvl1pPr>
      <a:lvl2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Arial"/>
          <a:ea typeface="Arial"/>
          <a:cs typeface="Arial"/>
          <a:sym typeface="Arial"/>
        </a:defRPr>
      </a:lvl2pPr>
      <a:lvl3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Arial"/>
          <a:ea typeface="Arial"/>
          <a:cs typeface="Arial"/>
          <a:sym typeface="Arial"/>
        </a:defRPr>
      </a:lvl3pPr>
      <a:lvl4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Arial"/>
          <a:ea typeface="Arial"/>
          <a:cs typeface="Arial"/>
          <a:sym typeface="Arial"/>
        </a:defRPr>
      </a:lvl4pPr>
      <a:lvl5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Arial"/>
          <a:ea typeface="Arial"/>
          <a:cs typeface="Arial"/>
          <a:sym typeface="Arial"/>
        </a:defRPr>
      </a:lvl5pPr>
      <a:lvl6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Arial"/>
          <a:ea typeface="Arial"/>
          <a:cs typeface="Arial"/>
          <a:sym typeface="Arial"/>
        </a:defRPr>
      </a:lvl6pPr>
      <a:lvl7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Arial"/>
          <a:ea typeface="Arial"/>
          <a:cs typeface="Arial"/>
          <a:sym typeface="Arial"/>
        </a:defRPr>
      </a:lvl7pPr>
      <a:lvl8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Arial"/>
          <a:ea typeface="Arial"/>
          <a:cs typeface="Arial"/>
          <a:sym typeface="Arial"/>
        </a:defRPr>
      </a:lvl8pPr>
      <a:lvl9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Arial"/>
          <a:ea typeface="Arial"/>
          <a:cs typeface="Arial"/>
          <a:sym typeface="Arial"/>
        </a:defRPr>
      </a:lvl9pPr>
    </p:titleStyle>
    <p:bodyStyle>
      <a:lvl1pPr marL="342900" marR="0" indent="-34290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Arial"/>
          <a:ea typeface="Arial"/>
          <a:cs typeface="Arial"/>
          <a:sym typeface="Arial"/>
        </a:defRPr>
      </a:lvl1pPr>
      <a:lvl2pPr marL="783771" marR="0" indent="-326571"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Arial"/>
          <a:ea typeface="Arial"/>
          <a:cs typeface="Arial"/>
          <a:sym typeface="Arial"/>
        </a:defRPr>
      </a:lvl2pPr>
      <a:lvl3pPr marL="1219200" marR="0" indent="-30480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Arial"/>
          <a:ea typeface="Arial"/>
          <a:cs typeface="Arial"/>
          <a:sym typeface="Arial"/>
        </a:defRPr>
      </a:lvl3pPr>
      <a:lvl4pPr marL="1737360" marR="0" indent="-36576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Arial"/>
          <a:ea typeface="Arial"/>
          <a:cs typeface="Arial"/>
          <a:sym typeface="Arial"/>
        </a:defRPr>
      </a:lvl4pPr>
      <a:lvl5pPr marL="2194560" marR="0" indent="-36576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Arial"/>
          <a:ea typeface="Arial"/>
          <a:cs typeface="Arial"/>
          <a:sym typeface="Arial"/>
        </a:defRPr>
      </a:lvl5pPr>
      <a:lvl6pPr marL="2651760" marR="0" indent="-36576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Arial"/>
          <a:ea typeface="Arial"/>
          <a:cs typeface="Arial"/>
          <a:sym typeface="Arial"/>
        </a:defRPr>
      </a:lvl6pPr>
      <a:lvl7pPr marL="3108960" marR="0" indent="-36576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Arial"/>
          <a:ea typeface="Arial"/>
          <a:cs typeface="Arial"/>
          <a:sym typeface="Arial"/>
        </a:defRPr>
      </a:lvl7pPr>
      <a:lvl8pPr marL="3566159" marR="0" indent="-365759"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Arial"/>
          <a:ea typeface="Arial"/>
          <a:cs typeface="Arial"/>
          <a:sym typeface="Arial"/>
        </a:defRPr>
      </a:lvl8pPr>
      <a:lvl9pPr marL="4023359" marR="0" indent="-365759"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Arial"/>
          <a:ea typeface="Arial"/>
          <a:cs typeface="Arial"/>
          <a:sym typeface="Arial"/>
        </a:defRPr>
      </a:lvl9pPr>
    </p:bodyStyle>
    <p:otherStyle>
      <a:lvl1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Arial"/>
        </a:defRPr>
      </a:lvl1pPr>
      <a:lvl2pPr marL="0" marR="0" indent="4572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Arial"/>
        </a:defRPr>
      </a:lvl2pPr>
      <a:lvl3pPr marL="0" marR="0" indent="9144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Arial"/>
        </a:defRPr>
      </a:lvl3pPr>
      <a:lvl4pPr marL="0" marR="0" indent="13716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Arial"/>
        </a:defRPr>
      </a:lvl4pPr>
      <a:lvl5pPr marL="0" marR="0" indent="18288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Arial"/>
        </a:defRPr>
      </a:lvl5pPr>
      <a:lvl6pPr marL="0" marR="0" indent="22860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Arial"/>
        </a:defRPr>
      </a:lvl6pPr>
      <a:lvl7pPr marL="0" marR="0" indent="27432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Arial"/>
        </a:defRPr>
      </a:lvl7pPr>
      <a:lvl8pPr marL="0" marR="0" indent="32004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Arial"/>
        </a:defRPr>
      </a:lvl8pPr>
      <a:lvl9pPr marL="0" marR="0" indent="36576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457200" y="92074"/>
            <a:ext cx="8229600" cy="150812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normAutofit/>
          </a:bodyPr>
          <a:lstStyle/>
          <a:p>
            <a:r>
              <a:t>Title Text</a:t>
            </a:r>
          </a:p>
        </p:txBody>
      </p:sp>
      <p:sp>
        <p:nvSpPr>
          <p:cNvPr id="3" name="Body Level One…"/>
          <p:cNvSpPr txBox="1">
            <a:spLocks noGrp="1"/>
          </p:cNvSpPr>
          <p:nvPr>
            <p:ph type="body" idx="1"/>
          </p:nvPr>
        </p:nvSpPr>
        <p:spPr>
          <a:xfrm>
            <a:off x="457200" y="1600200"/>
            <a:ext cx="8229600" cy="52578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4419600" y="6172200"/>
            <a:ext cx="2133600" cy="368301"/>
          </a:xfrm>
          <a:prstGeom prst="rect">
            <a:avLst/>
          </a:prstGeom>
          <a:ln w="12700">
            <a:miter lim="400000"/>
          </a:ln>
        </p:spPr>
        <p:txBody>
          <a:bodyPr wrap="none" lIns="45719" rIns="45719" anchor="ctr">
            <a:spAutoFit/>
          </a:bodyPr>
          <a:lstStyle>
            <a:lvl1pPr algn="r">
              <a:defRPr sz="1200">
                <a:solidFill>
                  <a:srgbClr val="888888"/>
                </a:solidFill>
              </a:defRPr>
            </a:lvl1pPr>
          </a:lstStyle>
          <a:p>
            <a:fld id="{86CB4B4D-7CA3-9044-876B-883B54F8677D}" type="slidenum">
              <a:t>‹#›</a:t>
            </a:fld>
            <a:endParaRPr/>
          </a:p>
        </p:txBody>
      </p:sp>
    </p:spTree>
    <p:extLst>
      <p:ext uri="{BB962C8B-B14F-4D97-AF65-F5344CB8AC3E}">
        <p14:creationId xmlns:p14="http://schemas.microsoft.com/office/powerpoint/2010/main" val="2801467233"/>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ransition spd="med"/>
  <p:txStyles>
    <p:titleStyle>
      <a:lvl1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Arial"/>
          <a:ea typeface="Arial"/>
          <a:cs typeface="Arial"/>
          <a:sym typeface="Arial"/>
        </a:defRPr>
      </a:lvl1pPr>
      <a:lvl2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Arial"/>
          <a:ea typeface="Arial"/>
          <a:cs typeface="Arial"/>
          <a:sym typeface="Arial"/>
        </a:defRPr>
      </a:lvl2pPr>
      <a:lvl3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Arial"/>
          <a:ea typeface="Arial"/>
          <a:cs typeface="Arial"/>
          <a:sym typeface="Arial"/>
        </a:defRPr>
      </a:lvl3pPr>
      <a:lvl4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Arial"/>
          <a:ea typeface="Arial"/>
          <a:cs typeface="Arial"/>
          <a:sym typeface="Arial"/>
        </a:defRPr>
      </a:lvl4pPr>
      <a:lvl5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Arial"/>
          <a:ea typeface="Arial"/>
          <a:cs typeface="Arial"/>
          <a:sym typeface="Arial"/>
        </a:defRPr>
      </a:lvl5pPr>
      <a:lvl6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Arial"/>
          <a:ea typeface="Arial"/>
          <a:cs typeface="Arial"/>
          <a:sym typeface="Arial"/>
        </a:defRPr>
      </a:lvl6pPr>
      <a:lvl7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Arial"/>
          <a:ea typeface="Arial"/>
          <a:cs typeface="Arial"/>
          <a:sym typeface="Arial"/>
        </a:defRPr>
      </a:lvl7pPr>
      <a:lvl8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Arial"/>
          <a:ea typeface="Arial"/>
          <a:cs typeface="Arial"/>
          <a:sym typeface="Arial"/>
        </a:defRPr>
      </a:lvl8pPr>
      <a:lvl9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Arial"/>
          <a:ea typeface="Arial"/>
          <a:cs typeface="Arial"/>
          <a:sym typeface="Arial"/>
        </a:defRPr>
      </a:lvl9pPr>
    </p:titleStyle>
    <p:bodyStyle>
      <a:lvl1pPr marL="342900" marR="0" indent="-34290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Arial"/>
          <a:ea typeface="Arial"/>
          <a:cs typeface="Arial"/>
          <a:sym typeface="Arial"/>
        </a:defRPr>
      </a:lvl1pPr>
      <a:lvl2pPr marL="783771" marR="0" indent="-326571"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Arial"/>
          <a:ea typeface="Arial"/>
          <a:cs typeface="Arial"/>
          <a:sym typeface="Arial"/>
        </a:defRPr>
      </a:lvl2pPr>
      <a:lvl3pPr marL="1219200" marR="0" indent="-30480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Arial"/>
          <a:ea typeface="Arial"/>
          <a:cs typeface="Arial"/>
          <a:sym typeface="Arial"/>
        </a:defRPr>
      </a:lvl3pPr>
      <a:lvl4pPr marL="1737360" marR="0" indent="-36576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Arial"/>
          <a:ea typeface="Arial"/>
          <a:cs typeface="Arial"/>
          <a:sym typeface="Arial"/>
        </a:defRPr>
      </a:lvl4pPr>
      <a:lvl5pPr marL="2194560" marR="0" indent="-36576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Arial"/>
          <a:ea typeface="Arial"/>
          <a:cs typeface="Arial"/>
          <a:sym typeface="Arial"/>
        </a:defRPr>
      </a:lvl5pPr>
      <a:lvl6pPr marL="2651760" marR="0" indent="-36576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Arial"/>
          <a:ea typeface="Arial"/>
          <a:cs typeface="Arial"/>
          <a:sym typeface="Arial"/>
        </a:defRPr>
      </a:lvl6pPr>
      <a:lvl7pPr marL="3108960" marR="0" indent="-36576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Arial"/>
          <a:ea typeface="Arial"/>
          <a:cs typeface="Arial"/>
          <a:sym typeface="Arial"/>
        </a:defRPr>
      </a:lvl7pPr>
      <a:lvl8pPr marL="3566159" marR="0" indent="-365759"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Arial"/>
          <a:ea typeface="Arial"/>
          <a:cs typeface="Arial"/>
          <a:sym typeface="Arial"/>
        </a:defRPr>
      </a:lvl8pPr>
      <a:lvl9pPr marL="4023359" marR="0" indent="-365759"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Arial"/>
          <a:ea typeface="Arial"/>
          <a:cs typeface="Arial"/>
          <a:sym typeface="Arial"/>
        </a:defRPr>
      </a:lvl9pPr>
    </p:bodyStyle>
    <p:otherStyle>
      <a:lvl1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Arial"/>
        </a:defRPr>
      </a:lvl1pPr>
      <a:lvl2pPr marL="0" marR="0" indent="4572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Arial"/>
        </a:defRPr>
      </a:lvl2pPr>
      <a:lvl3pPr marL="0" marR="0" indent="9144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Arial"/>
        </a:defRPr>
      </a:lvl3pPr>
      <a:lvl4pPr marL="0" marR="0" indent="13716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Arial"/>
        </a:defRPr>
      </a:lvl4pPr>
      <a:lvl5pPr marL="0" marR="0" indent="18288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Arial"/>
        </a:defRPr>
      </a:lvl5pPr>
      <a:lvl6pPr marL="0" marR="0" indent="22860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Arial"/>
        </a:defRPr>
      </a:lvl6pPr>
      <a:lvl7pPr marL="0" marR="0" indent="27432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Arial"/>
        </a:defRPr>
      </a:lvl7pPr>
      <a:lvl8pPr marL="0" marR="0" indent="32004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Arial"/>
        </a:defRPr>
      </a:lvl8pPr>
      <a:lvl9pPr marL="0" marR="0" indent="36576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7.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chart" Target="../charts/chart4.xml"/></Relationships>
</file>

<file path=ppt/slides/_rels/slide13.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chart" Target="../charts/char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6.xml"/><Relationship Id="rId4" Type="http://schemas.openxmlformats.org/officeDocument/2006/relationships/image" Target="../media/image8.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 name="Text Box 2"/>
          <p:cNvSpPr txBox="1"/>
          <p:nvPr/>
        </p:nvSpPr>
        <p:spPr>
          <a:xfrm>
            <a:off x="457200" y="274638"/>
            <a:ext cx="8229600" cy="11430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normAutofit/>
          </a:bodyPr>
          <a:lstStyle>
            <a:lvl1pPr algn="ctr">
              <a:lnSpc>
                <a:spcPct val="90000"/>
              </a:lnSpc>
              <a:spcBef>
                <a:spcPts val="600"/>
              </a:spcBef>
              <a:defRPr sz="3200" b="1">
                <a:solidFill>
                  <a:srgbClr val="002060"/>
                </a:solidFill>
              </a:defRPr>
            </a:lvl1pPr>
          </a:lstStyle>
          <a:p>
            <a:pPr marL="0" marR="0" lvl="0" indent="0" algn="ctr" defTabSz="914400" rtl="0" eaLnBrk="1" fontAlgn="auto" latinLnBrk="0" hangingPunct="0">
              <a:lnSpc>
                <a:spcPct val="90000"/>
              </a:lnSpc>
              <a:spcBef>
                <a:spcPts val="600"/>
              </a:spcBef>
              <a:spcAft>
                <a:spcPts val="0"/>
              </a:spcAft>
              <a:buClrTx/>
              <a:buSzTx/>
              <a:buFontTx/>
              <a:buNone/>
              <a:tabLst/>
              <a:defRPr/>
            </a:pPr>
            <a:r>
              <a:rPr kumimoji="0" sz="3200" b="1" i="0" u="none" strike="noStrike" kern="0" cap="none" spc="0" normalizeH="0" baseline="0" noProof="0" dirty="0">
                <a:ln>
                  <a:noFill/>
                </a:ln>
                <a:solidFill>
                  <a:srgbClr val="002060"/>
                </a:solidFill>
                <a:effectLst/>
                <a:uLnTx/>
                <a:uFillTx/>
                <a:latin typeface="Arial"/>
                <a:cs typeface="Arial"/>
                <a:sym typeface="Arial"/>
              </a:rPr>
              <a:t>DDRC Healthcare – </a:t>
            </a:r>
            <a:r>
              <a:rPr kumimoji="0" lang="en-GB" sz="3200" b="1" i="0" u="none" strike="noStrike" kern="0" cap="none" spc="0" normalizeH="0" baseline="0" noProof="0" dirty="0">
                <a:ln>
                  <a:noFill/>
                </a:ln>
                <a:solidFill>
                  <a:srgbClr val="002060"/>
                </a:solidFill>
                <a:effectLst/>
                <a:uLnTx/>
                <a:uFillTx/>
                <a:latin typeface="Arial"/>
                <a:cs typeface="Arial"/>
                <a:sym typeface="Arial"/>
              </a:rPr>
              <a:t>DCI &amp; Denial</a:t>
            </a:r>
            <a:endParaRPr kumimoji="0" sz="3200" b="1" i="0" u="none" strike="noStrike" kern="0" cap="none" spc="0" normalizeH="0" baseline="0" noProof="0" dirty="0">
              <a:ln>
                <a:noFill/>
              </a:ln>
              <a:solidFill>
                <a:srgbClr val="002060"/>
              </a:solidFill>
              <a:effectLst/>
              <a:uLnTx/>
              <a:uFillTx/>
              <a:latin typeface="Arial"/>
              <a:cs typeface="Arial"/>
              <a:sym typeface="Arial"/>
            </a:endParaRPr>
          </a:p>
        </p:txBody>
      </p:sp>
      <p:grpSp>
        <p:nvGrpSpPr>
          <p:cNvPr id="121" name="Picture 2"/>
          <p:cNvGrpSpPr/>
          <p:nvPr/>
        </p:nvGrpSpPr>
        <p:grpSpPr>
          <a:xfrm>
            <a:off x="0" y="2522914"/>
            <a:ext cx="4860033" cy="3287465"/>
            <a:chOff x="0" y="0"/>
            <a:chExt cx="4860032" cy="3287464"/>
          </a:xfrm>
        </p:grpSpPr>
        <p:sp>
          <p:nvSpPr>
            <p:cNvPr id="119" name="Rectangle"/>
            <p:cNvSpPr/>
            <p:nvPr/>
          </p:nvSpPr>
          <p:spPr>
            <a:xfrm>
              <a:off x="0" y="0"/>
              <a:ext cx="4860033" cy="3287465"/>
            </a:xfrm>
            <a:prstGeom prst="rect">
              <a:avLst/>
            </a:prstGeom>
            <a:solidFill>
              <a:schemeClr val="accent1"/>
            </a:solidFill>
            <a:ln w="12700" cap="flat">
              <a:noFill/>
              <a:miter lim="400000"/>
            </a:ln>
            <a:effectLst/>
          </p:spPr>
          <p:txBody>
            <a:bodyPr wrap="square" lIns="45719" tIns="45719" rIns="45719" bIns="45719" numCol="1" anchor="ctr">
              <a:no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pic>
          <p:nvPicPr>
            <p:cNvPr id="120" name="image2.jpeg" descr="image2.jpeg"/>
            <p:cNvPicPr>
              <a:picLocks noChangeAspect="1"/>
            </p:cNvPicPr>
            <p:nvPr/>
          </p:nvPicPr>
          <p:blipFill>
            <a:blip r:embed="rId3"/>
            <a:stretch>
              <a:fillRect/>
            </a:stretch>
          </p:blipFill>
          <p:spPr>
            <a:xfrm>
              <a:off x="0" y="0"/>
              <a:ext cx="4860033" cy="3287465"/>
            </a:xfrm>
            <a:prstGeom prst="rect">
              <a:avLst/>
            </a:prstGeom>
            <a:ln w="12700" cap="flat">
              <a:noFill/>
              <a:miter lim="400000"/>
            </a:ln>
            <a:effectLst>
              <a:outerShdw dist="35921" dir="2700000" rotWithShape="0">
                <a:srgbClr val="EEECE1"/>
              </a:outerShdw>
            </a:effectLst>
          </p:spPr>
        </p:pic>
      </p:grpSp>
      <p:sp>
        <p:nvSpPr>
          <p:cNvPr id="122" name="Text Box 3"/>
          <p:cNvSpPr txBox="1"/>
          <p:nvPr/>
        </p:nvSpPr>
        <p:spPr>
          <a:xfrm>
            <a:off x="4572000" y="2337353"/>
            <a:ext cx="4283968" cy="349315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marL="0" marR="0" lvl="0" indent="0" algn="ctr" defTabSz="914400" rtl="0" eaLnBrk="1" fontAlgn="auto" latinLnBrk="0" hangingPunct="0">
              <a:lnSpc>
                <a:spcPct val="100000"/>
              </a:lnSpc>
              <a:spcBef>
                <a:spcPts val="500"/>
              </a:spcBef>
              <a:spcAft>
                <a:spcPts val="0"/>
              </a:spcAft>
              <a:buClrTx/>
              <a:buSzTx/>
              <a:buFontTx/>
              <a:buNone/>
              <a:tabLst/>
              <a:defRPr sz="2400" b="1">
                <a:solidFill>
                  <a:srgbClr val="002060"/>
                </a:solidFill>
              </a:defRPr>
            </a:pPr>
            <a:r>
              <a:rPr kumimoji="0" sz="2400" b="1" i="0" u="none" strike="noStrike" kern="0" cap="none" spc="0" normalizeH="0" baseline="0" noProof="0" dirty="0">
                <a:ln>
                  <a:noFill/>
                </a:ln>
                <a:solidFill>
                  <a:srgbClr val="002060"/>
                </a:solidFill>
                <a:effectLst/>
                <a:uLnTx/>
                <a:uFillTx/>
                <a:latin typeface="Arial"/>
                <a:cs typeface="Arial"/>
                <a:sym typeface="Arial"/>
              </a:rPr>
              <a:t>Compiled by the </a:t>
            </a:r>
          </a:p>
          <a:p>
            <a:pPr marL="0" marR="0" lvl="0" indent="0" algn="ctr" defTabSz="914400" rtl="0" eaLnBrk="1" fontAlgn="auto" latinLnBrk="0" hangingPunct="0">
              <a:lnSpc>
                <a:spcPct val="100000"/>
              </a:lnSpc>
              <a:spcBef>
                <a:spcPts val="500"/>
              </a:spcBef>
              <a:spcAft>
                <a:spcPts val="0"/>
              </a:spcAft>
              <a:buClrTx/>
              <a:buSzTx/>
              <a:buFontTx/>
              <a:buNone/>
              <a:tabLst/>
              <a:defRPr sz="2400" b="1">
                <a:solidFill>
                  <a:srgbClr val="002060"/>
                </a:solidFill>
              </a:defRPr>
            </a:pPr>
            <a:r>
              <a:rPr kumimoji="0" sz="2400" b="1" i="0" u="none" strike="noStrike" kern="0" cap="none" spc="0" normalizeH="0" baseline="0" noProof="0" dirty="0">
                <a:ln>
                  <a:noFill/>
                </a:ln>
                <a:solidFill>
                  <a:srgbClr val="002060"/>
                </a:solidFill>
                <a:effectLst/>
                <a:uLnTx/>
                <a:uFillTx/>
                <a:latin typeface="Arial"/>
                <a:cs typeface="Arial"/>
                <a:sym typeface="Arial"/>
              </a:rPr>
              <a:t>DDRC Healthcare </a:t>
            </a:r>
          </a:p>
          <a:p>
            <a:pPr marL="0" marR="0" lvl="0" indent="0" algn="ctr" defTabSz="914400" rtl="0" eaLnBrk="1" fontAlgn="auto" latinLnBrk="0" hangingPunct="0">
              <a:lnSpc>
                <a:spcPct val="100000"/>
              </a:lnSpc>
              <a:spcBef>
                <a:spcPts val="500"/>
              </a:spcBef>
              <a:spcAft>
                <a:spcPts val="0"/>
              </a:spcAft>
              <a:buClrTx/>
              <a:buSzTx/>
              <a:buFontTx/>
              <a:buNone/>
              <a:tabLst/>
              <a:defRPr sz="2400" b="1">
                <a:solidFill>
                  <a:srgbClr val="002060"/>
                </a:solidFill>
              </a:defRPr>
            </a:pPr>
            <a:r>
              <a:rPr kumimoji="0" sz="2400" b="1" i="0" u="none" strike="noStrike" kern="0" cap="none" spc="0" normalizeH="0" baseline="0" noProof="0" dirty="0">
                <a:ln>
                  <a:noFill/>
                </a:ln>
                <a:solidFill>
                  <a:srgbClr val="002060"/>
                </a:solidFill>
                <a:effectLst/>
                <a:uLnTx/>
                <a:uFillTx/>
                <a:latin typeface="Arial"/>
                <a:cs typeface="Arial"/>
                <a:sym typeface="Arial"/>
              </a:rPr>
              <a:t>research team </a:t>
            </a:r>
          </a:p>
          <a:p>
            <a:pPr marL="0" marR="0" lvl="0" indent="0" algn="ctr" defTabSz="914400" rtl="0" eaLnBrk="1" fontAlgn="auto" latinLnBrk="0" hangingPunct="0">
              <a:lnSpc>
                <a:spcPct val="100000"/>
              </a:lnSpc>
              <a:spcBef>
                <a:spcPts val="400"/>
              </a:spcBef>
              <a:spcAft>
                <a:spcPts val="0"/>
              </a:spcAft>
              <a:buClrTx/>
              <a:buSzTx/>
              <a:buFontTx/>
              <a:buNone/>
              <a:tabLst/>
              <a:defRPr b="1">
                <a:solidFill>
                  <a:srgbClr val="002060"/>
                </a:solidFill>
              </a:defRPr>
            </a:pPr>
            <a:endParaRPr kumimoji="0" sz="1800" b="1" i="0" u="none" strike="noStrike" kern="0" cap="none" spc="0" normalizeH="0" baseline="0" noProof="0" dirty="0">
              <a:ln>
                <a:noFill/>
              </a:ln>
              <a:solidFill>
                <a:srgbClr val="002060"/>
              </a:solidFill>
              <a:effectLst/>
              <a:uLnTx/>
              <a:uFillTx/>
              <a:latin typeface="Arial"/>
              <a:cs typeface="Arial"/>
              <a:sym typeface="Arial"/>
            </a:endParaRPr>
          </a:p>
          <a:p>
            <a:pPr marL="0" marR="0" lvl="0" indent="0" algn="ctr" defTabSz="914400" rtl="0" eaLnBrk="1" fontAlgn="auto" latinLnBrk="0" hangingPunct="0">
              <a:lnSpc>
                <a:spcPct val="100000"/>
              </a:lnSpc>
              <a:spcBef>
                <a:spcPts val="400"/>
              </a:spcBef>
              <a:spcAft>
                <a:spcPts val="0"/>
              </a:spcAft>
              <a:buClrTx/>
              <a:buSzTx/>
              <a:buFontTx/>
              <a:buNone/>
              <a:tabLst/>
              <a:defRPr b="1">
                <a:solidFill>
                  <a:srgbClr val="002060"/>
                </a:solidFill>
              </a:defRPr>
            </a:pPr>
            <a:r>
              <a:rPr kumimoji="0" sz="1800" b="1" i="0" u="none" strike="noStrike" kern="0" cap="none" spc="0" normalizeH="0" baseline="0" noProof="0" dirty="0">
                <a:ln>
                  <a:noFill/>
                </a:ln>
                <a:solidFill>
                  <a:srgbClr val="002060"/>
                </a:solidFill>
                <a:effectLst/>
                <a:uLnTx/>
                <a:uFillTx/>
                <a:latin typeface="Arial"/>
                <a:cs typeface="Arial"/>
                <a:sym typeface="Arial"/>
              </a:rPr>
              <a:t>www.ddrc.org</a:t>
            </a:r>
          </a:p>
          <a:p>
            <a:pPr marL="0" marR="0" lvl="0" indent="0" algn="ctr" defTabSz="914400" rtl="0" eaLnBrk="1" fontAlgn="auto" latinLnBrk="0" hangingPunct="0">
              <a:lnSpc>
                <a:spcPct val="100000"/>
              </a:lnSpc>
              <a:spcBef>
                <a:spcPts val="400"/>
              </a:spcBef>
              <a:spcAft>
                <a:spcPts val="0"/>
              </a:spcAft>
              <a:buClrTx/>
              <a:buSzTx/>
              <a:buFontTx/>
              <a:buNone/>
              <a:tabLst/>
              <a:defRPr b="1">
                <a:solidFill>
                  <a:srgbClr val="002060"/>
                </a:solidFill>
              </a:defRPr>
            </a:pPr>
            <a:endParaRPr kumimoji="0" sz="1800" b="1" i="0" u="none" strike="noStrike" kern="0" cap="none" spc="0" normalizeH="0" baseline="0" noProof="0" dirty="0">
              <a:ln>
                <a:noFill/>
              </a:ln>
              <a:solidFill>
                <a:srgbClr val="002060"/>
              </a:solidFill>
              <a:effectLst/>
              <a:uLnTx/>
              <a:uFillTx/>
              <a:latin typeface="Arial"/>
              <a:cs typeface="Arial"/>
              <a:sym typeface="Arial"/>
            </a:endParaRPr>
          </a:p>
          <a:p>
            <a:pPr marL="0" marR="0" lvl="0" indent="0" algn="ctr" defTabSz="914400" rtl="0" eaLnBrk="1" fontAlgn="auto" latinLnBrk="0" hangingPunct="0">
              <a:lnSpc>
                <a:spcPct val="100000"/>
              </a:lnSpc>
              <a:spcBef>
                <a:spcPts val="400"/>
              </a:spcBef>
              <a:spcAft>
                <a:spcPts val="0"/>
              </a:spcAft>
              <a:buClrTx/>
              <a:buSzTx/>
              <a:buFontTx/>
              <a:buNone/>
              <a:tabLst/>
              <a:defRPr b="1">
                <a:solidFill>
                  <a:srgbClr val="002060"/>
                </a:solidFill>
              </a:defRPr>
            </a:pPr>
            <a:r>
              <a:rPr kumimoji="0" sz="1800" b="1" i="0" u="none" strike="noStrike" kern="0" cap="none" spc="0" normalizeH="0" baseline="0" noProof="0" dirty="0">
                <a:ln>
                  <a:noFill/>
                </a:ln>
                <a:solidFill>
                  <a:srgbClr val="002060"/>
                </a:solidFill>
                <a:effectLst/>
                <a:uLnTx/>
                <a:uFillTx/>
                <a:latin typeface="Arial"/>
                <a:cs typeface="Arial"/>
                <a:sym typeface="Arial"/>
              </a:rPr>
              <a:t>info@ddrc.org</a:t>
            </a:r>
          </a:p>
          <a:p>
            <a:pPr marL="0" marR="0" lvl="0" indent="0" algn="ctr" defTabSz="914400" rtl="0" eaLnBrk="1" fontAlgn="auto" latinLnBrk="0" hangingPunct="0">
              <a:lnSpc>
                <a:spcPct val="100000"/>
              </a:lnSpc>
              <a:spcBef>
                <a:spcPts val="400"/>
              </a:spcBef>
              <a:spcAft>
                <a:spcPts val="0"/>
              </a:spcAft>
              <a:buClrTx/>
              <a:buSzTx/>
              <a:buFontTx/>
              <a:buNone/>
              <a:tabLst/>
              <a:defRPr b="1">
                <a:solidFill>
                  <a:srgbClr val="002060"/>
                </a:solidFill>
              </a:defRPr>
            </a:pPr>
            <a:endParaRPr kumimoji="0" sz="1800" b="1" i="0" u="none" strike="noStrike" kern="0" cap="none" spc="0" normalizeH="0" baseline="0" noProof="0" dirty="0">
              <a:ln>
                <a:noFill/>
              </a:ln>
              <a:solidFill>
                <a:srgbClr val="002060"/>
              </a:solidFill>
              <a:effectLst/>
              <a:uLnTx/>
              <a:uFillTx/>
              <a:latin typeface="Arial"/>
              <a:cs typeface="Arial"/>
              <a:sym typeface="Arial"/>
            </a:endParaRPr>
          </a:p>
          <a:p>
            <a:pPr marL="0" marR="0" lvl="0" indent="0" algn="ctr" defTabSz="914400" rtl="0" eaLnBrk="1" fontAlgn="auto" latinLnBrk="0" hangingPunct="0">
              <a:lnSpc>
                <a:spcPct val="100000"/>
              </a:lnSpc>
              <a:spcBef>
                <a:spcPts val="400"/>
              </a:spcBef>
              <a:spcAft>
                <a:spcPts val="0"/>
              </a:spcAft>
              <a:buClrTx/>
              <a:buSzTx/>
              <a:buFontTx/>
              <a:buNone/>
              <a:tabLst/>
              <a:defRPr b="1">
                <a:solidFill>
                  <a:srgbClr val="002060"/>
                </a:solidFill>
              </a:defRPr>
            </a:pPr>
            <a:r>
              <a:rPr kumimoji="0" sz="1800" b="1" i="0" u="none" strike="noStrike" kern="0" cap="none" spc="0" normalizeH="0" baseline="0" noProof="0" dirty="0" err="1">
                <a:ln>
                  <a:noFill/>
                </a:ln>
                <a:solidFill>
                  <a:srgbClr val="002060"/>
                </a:solidFill>
                <a:effectLst/>
                <a:uLnTx/>
                <a:uFillTx/>
                <a:latin typeface="Arial"/>
                <a:cs typeface="Arial"/>
                <a:sym typeface="Arial"/>
              </a:rPr>
              <a:t>facebook</a:t>
            </a:r>
            <a:r>
              <a:rPr kumimoji="0" sz="1800" b="1" i="0" u="none" strike="noStrike" kern="0" cap="none" spc="0" normalizeH="0" baseline="0" noProof="0" dirty="0">
                <a:ln>
                  <a:noFill/>
                </a:ln>
                <a:solidFill>
                  <a:srgbClr val="002060"/>
                </a:solidFill>
                <a:effectLst/>
                <a:uLnTx/>
                <a:uFillTx/>
                <a:latin typeface="Arial"/>
                <a:cs typeface="Arial"/>
                <a:sym typeface="Arial"/>
              </a:rPr>
              <a:t> and twitter - @DDRCPlymouth</a:t>
            </a:r>
          </a:p>
        </p:txBody>
      </p:sp>
      <p:pic>
        <p:nvPicPr>
          <p:cNvPr id="123" name="Picture 13" descr="Picture 13"/>
          <p:cNvPicPr>
            <a:picLocks noChangeAspect="1"/>
          </p:cNvPicPr>
          <p:nvPr/>
        </p:nvPicPr>
        <p:blipFill>
          <a:blip r:embed="rId4"/>
          <a:stretch>
            <a:fillRect/>
          </a:stretch>
        </p:blipFill>
        <p:spPr>
          <a:xfrm>
            <a:off x="7668344" y="5946816"/>
            <a:ext cx="1382041" cy="774659"/>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10"/>
          <p:cNvSpPr>
            <a:spLocks noChangeArrowheads="1"/>
          </p:cNvSpPr>
          <p:nvPr/>
        </p:nvSpPr>
        <p:spPr bwMode="auto">
          <a:xfrm>
            <a:off x="274638" y="3835400"/>
            <a:ext cx="3600450" cy="1195388"/>
          </a:xfrm>
          <a:prstGeom prst="rect">
            <a:avLst/>
          </a:prstGeom>
          <a:noFill/>
          <a:ln w="12700">
            <a:noFill/>
            <a:miter lim="800000"/>
            <a:headEnd/>
            <a:tailEnd/>
          </a:ln>
          <a:effectLst/>
        </p:spPr>
        <p:txBody>
          <a:bodyPr lIns="90488" tIns="44450" rIns="90488" bIns="44450"/>
          <a:lstStyle/>
          <a:p>
            <a:pPr marL="342900" indent="-342900">
              <a:spcBef>
                <a:spcPct val="20000"/>
              </a:spcBef>
            </a:pPr>
            <a:endParaRPr lang="en-GB" sz="2000" b="1">
              <a:solidFill>
                <a:srgbClr val="3366CC"/>
              </a:solidFill>
              <a:effectLst/>
            </a:endParaRPr>
          </a:p>
        </p:txBody>
      </p:sp>
      <p:sp>
        <p:nvSpPr>
          <p:cNvPr id="7" name="Text Box 2"/>
          <p:cNvSpPr txBox="1">
            <a:spLocks noChangeArrowheads="1"/>
          </p:cNvSpPr>
          <p:nvPr/>
        </p:nvSpPr>
        <p:spPr bwMode="auto">
          <a:xfrm>
            <a:off x="467544" y="404813"/>
            <a:ext cx="8208912" cy="12618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defRPr/>
            </a:pPr>
            <a:r>
              <a:rPr lang="en-GB" sz="4000" b="1" dirty="0">
                <a:solidFill>
                  <a:srgbClr val="002060"/>
                </a:solidFill>
                <a:latin typeface="Arial" panose="020B0604020202020204" pitchFamily="34" charset="0"/>
                <a:cs typeface="Arial" panose="020B0604020202020204" pitchFamily="34" charset="0"/>
              </a:rPr>
              <a:t>DCI and Denial</a:t>
            </a:r>
          </a:p>
          <a:p>
            <a:pPr algn="ctr">
              <a:defRPr/>
            </a:pPr>
            <a:endParaRPr lang="en-GB" sz="1200" b="1" dirty="0">
              <a:solidFill>
                <a:srgbClr val="002060"/>
              </a:solidFill>
              <a:latin typeface="Arial" panose="020B0604020202020204" pitchFamily="34" charset="0"/>
              <a:cs typeface="Arial" panose="020B0604020202020204" pitchFamily="34" charset="0"/>
            </a:endParaRPr>
          </a:p>
          <a:p>
            <a:pPr algn="ctr">
              <a:defRPr/>
            </a:pPr>
            <a:r>
              <a:rPr lang="en-GB" sz="2400" b="1" dirty="0">
                <a:solidFill>
                  <a:srgbClr val="002060"/>
                </a:solidFill>
                <a:latin typeface="Arial" panose="020B0604020202020204" pitchFamily="34" charset="0"/>
                <a:cs typeface="Arial" panose="020B0604020202020204" pitchFamily="34" charset="0"/>
              </a:rPr>
              <a:t>So …. how soon do divers seek help?</a:t>
            </a:r>
          </a:p>
        </p:txBody>
      </p:sp>
      <p:sp>
        <p:nvSpPr>
          <p:cNvPr id="13" name="Rectangle 3"/>
          <p:cNvSpPr>
            <a:spLocks noChangeArrowheads="1"/>
          </p:cNvSpPr>
          <p:nvPr/>
        </p:nvSpPr>
        <p:spPr bwMode="auto">
          <a:xfrm>
            <a:off x="163286" y="2060848"/>
            <a:ext cx="3600450" cy="3960440"/>
          </a:xfrm>
          <a:prstGeom prst="rect">
            <a:avLst/>
          </a:prstGeom>
          <a:noFill/>
          <a:ln w="12700">
            <a:noFill/>
            <a:miter lim="800000"/>
            <a:headEnd/>
            <a:tailEnd/>
          </a:ln>
          <a:effectLst/>
        </p:spPr>
        <p:txBody>
          <a:bodyPr lIns="90488" tIns="44450" rIns="90488" bIns="44450"/>
          <a:lstStyle/>
          <a:p>
            <a:pPr marL="342900" indent="-342900">
              <a:spcBef>
                <a:spcPct val="20000"/>
              </a:spcBef>
            </a:pPr>
            <a:r>
              <a:rPr lang="en-GB" sz="2400" dirty="0">
                <a:solidFill>
                  <a:srgbClr val="002060"/>
                </a:solidFill>
                <a:effectLst/>
                <a:latin typeface="Arial" panose="020B0604020202020204" pitchFamily="34" charset="0"/>
                <a:cs typeface="Arial" panose="020B0604020202020204" pitchFamily="34" charset="0"/>
              </a:rPr>
              <a:t>Some divers seek</a:t>
            </a:r>
          </a:p>
          <a:p>
            <a:pPr marL="342900" indent="-342900">
              <a:spcBef>
                <a:spcPct val="20000"/>
              </a:spcBef>
            </a:pPr>
            <a:r>
              <a:rPr lang="en-GB" sz="2400" dirty="0">
                <a:solidFill>
                  <a:srgbClr val="002060"/>
                </a:solidFill>
                <a:effectLst/>
                <a:latin typeface="Arial" panose="020B0604020202020204" pitchFamily="34" charset="0"/>
                <a:cs typeface="Arial" panose="020B0604020202020204" pitchFamily="34" charset="0"/>
              </a:rPr>
              <a:t>treatment within a</a:t>
            </a:r>
          </a:p>
          <a:p>
            <a:pPr marL="342900" indent="-342900">
              <a:spcBef>
                <a:spcPct val="20000"/>
              </a:spcBef>
            </a:pPr>
            <a:r>
              <a:rPr lang="en-GB" sz="2400" dirty="0">
                <a:solidFill>
                  <a:srgbClr val="002060"/>
                </a:solidFill>
                <a:effectLst/>
                <a:latin typeface="Arial" panose="020B0604020202020204" pitchFamily="34" charset="0"/>
                <a:cs typeface="Arial" panose="020B0604020202020204" pitchFamily="34" charset="0"/>
              </a:rPr>
              <a:t>reasonable time frame</a:t>
            </a:r>
          </a:p>
          <a:p>
            <a:pPr marL="342900" indent="-342900">
              <a:spcBef>
                <a:spcPct val="20000"/>
              </a:spcBef>
            </a:pPr>
            <a:endParaRPr lang="en-GB" sz="800" dirty="0">
              <a:solidFill>
                <a:srgbClr val="002060"/>
              </a:solidFill>
              <a:effectLst/>
              <a:latin typeface="Arial" panose="020B0604020202020204" pitchFamily="34" charset="0"/>
              <a:cs typeface="Arial" panose="020B0604020202020204" pitchFamily="34" charset="0"/>
            </a:endParaRPr>
          </a:p>
          <a:p>
            <a:pPr marL="342900" indent="-342900">
              <a:spcBef>
                <a:spcPct val="20000"/>
              </a:spcBef>
            </a:pPr>
            <a:r>
              <a:rPr lang="en-GB" sz="2400" dirty="0">
                <a:solidFill>
                  <a:srgbClr val="002060"/>
                </a:solidFill>
                <a:effectLst/>
                <a:latin typeface="Arial" panose="020B0604020202020204" pitchFamily="34" charset="0"/>
                <a:cs typeface="Arial" panose="020B0604020202020204" pitchFamily="34" charset="0"/>
              </a:rPr>
              <a:t>Some divers wait several</a:t>
            </a:r>
          </a:p>
          <a:p>
            <a:pPr marL="342900" indent="-342900">
              <a:spcBef>
                <a:spcPct val="20000"/>
              </a:spcBef>
            </a:pPr>
            <a:r>
              <a:rPr lang="en-GB" sz="2400" dirty="0">
                <a:solidFill>
                  <a:srgbClr val="002060"/>
                </a:solidFill>
                <a:latin typeface="Arial" panose="020B0604020202020204" pitchFamily="34" charset="0"/>
                <a:cs typeface="Arial" panose="020B0604020202020204" pitchFamily="34" charset="0"/>
              </a:rPr>
              <a:t>h</a:t>
            </a:r>
            <a:r>
              <a:rPr lang="en-GB" sz="2400" dirty="0">
                <a:solidFill>
                  <a:srgbClr val="002060"/>
                </a:solidFill>
                <a:effectLst/>
                <a:latin typeface="Arial" panose="020B0604020202020204" pitchFamily="34" charset="0"/>
                <a:cs typeface="Arial" panose="020B0604020202020204" pitchFamily="34" charset="0"/>
              </a:rPr>
              <a:t>ours or  even days</a:t>
            </a:r>
          </a:p>
          <a:p>
            <a:pPr marL="342900" indent="-342900">
              <a:spcBef>
                <a:spcPct val="20000"/>
              </a:spcBef>
            </a:pPr>
            <a:r>
              <a:rPr lang="en-GB" sz="2400" dirty="0">
                <a:solidFill>
                  <a:srgbClr val="002060"/>
                </a:solidFill>
                <a:effectLst/>
                <a:latin typeface="Arial" panose="020B0604020202020204" pitchFamily="34" charset="0"/>
                <a:cs typeface="Arial" panose="020B0604020202020204" pitchFamily="34" charset="0"/>
              </a:rPr>
              <a:t>before seeking help</a:t>
            </a:r>
          </a:p>
          <a:p>
            <a:pPr marL="342900" indent="-342900">
              <a:spcBef>
                <a:spcPct val="20000"/>
              </a:spcBef>
            </a:pPr>
            <a:endParaRPr lang="en-GB" sz="800" dirty="0">
              <a:solidFill>
                <a:srgbClr val="002060"/>
              </a:solidFill>
              <a:effectLst/>
              <a:latin typeface="Arial" panose="020B0604020202020204" pitchFamily="34" charset="0"/>
              <a:cs typeface="Arial" panose="020B0604020202020204" pitchFamily="34" charset="0"/>
            </a:endParaRPr>
          </a:p>
          <a:p>
            <a:pPr marL="342900" indent="-342900">
              <a:spcBef>
                <a:spcPct val="20000"/>
              </a:spcBef>
            </a:pPr>
            <a:r>
              <a:rPr lang="en-GB" sz="2400" dirty="0">
                <a:solidFill>
                  <a:srgbClr val="002060"/>
                </a:solidFill>
                <a:effectLst/>
                <a:latin typeface="Arial" panose="020B0604020202020204" pitchFamily="34" charset="0"/>
                <a:cs typeface="Arial" panose="020B0604020202020204" pitchFamily="34" charset="0"/>
              </a:rPr>
              <a:t>Some divers fail to seek</a:t>
            </a:r>
          </a:p>
          <a:p>
            <a:pPr marL="342900" indent="-342900">
              <a:spcBef>
                <a:spcPct val="20000"/>
              </a:spcBef>
            </a:pPr>
            <a:r>
              <a:rPr lang="en-GB" sz="2400" dirty="0">
                <a:solidFill>
                  <a:srgbClr val="002060"/>
                </a:solidFill>
                <a:latin typeface="Arial" panose="020B0604020202020204" pitchFamily="34" charset="0"/>
                <a:cs typeface="Arial" panose="020B0604020202020204" pitchFamily="34" charset="0"/>
              </a:rPr>
              <a:t>a</a:t>
            </a:r>
            <a:r>
              <a:rPr lang="en-GB" sz="2400" dirty="0">
                <a:solidFill>
                  <a:srgbClr val="002060"/>
                </a:solidFill>
                <a:effectLst/>
                <a:latin typeface="Arial" panose="020B0604020202020204" pitchFamily="34" charset="0"/>
                <a:cs typeface="Arial" panose="020B0604020202020204" pitchFamily="34" charset="0"/>
              </a:rPr>
              <a:t>ny treatment at all</a:t>
            </a:r>
          </a:p>
        </p:txBody>
      </p:sp>
      <p:sp>
        <p:nvSpPr>
          <p:cNvPr id="14" name="TextBox 13"/>
          <p:cNvSpPr txBox="1"/>
          <p:nvPr/>
        </p:nvSpPr>
        <p:spPr>
          <a:xfrm>
            <a:off x="-11428" y="-4696"/>
            <a:ext cx="2087431" cy="338554"/>
          </a:xfrm>
          <a:prstGeom prst="rect">
            <a:avLst/>
          </a:prstGeom>
          <a:noFill/>
        </p:spPr>
        <p:txBody>
          <a:bodyPr wrap="none" rtlCol="0">
            <a:spAutoFit/>
          </a:bodyPr>
          <a:lstStyle/>
          <a:p>
            <a:r>
              <a:rPr lang="en-US" sz="1600" i="1" dirty="0">
                <a:solidFill>
                  <a:srgbClr val="002060"/>
                </a:solidFill>
                <a:latin typeface="Arial" panose="020B0604020202020204" pitchFamily="34" charset="0"/>
                <a:cs typeface="Arial" panose="020B0604020202020204" pitchFamily="34" charset="0"/>
              </a:rPr>
              <a:t>DDRC research data</a:t>
            </a:r>
            <a:endParaRPr lang="en-GB" sz="1600" i="1" dirty="0">
              <a:solidFill>
                <a:srgbClr val="002060"/>
              </a:solidFill>
              <a:latin typeface="Arial" panose="020B0604020202020204" pitchFamily="34" charset="0"/>
              <a:cs typeface="Arial" panose="020B0604020202020204" pitchFamily="34" charset="0"/>
            </a:endParaRPr>
          </a:p>
        </p:txBody>
      </p:sp>
      <p:graphicFrame>
        <p:nvGraphicFramePr>
          <p:cNvPr id="8" name="Chart 7"/>
          <p:cNvGraphicFramePr>
            <a:graphicFrameLocks/>
          </p:cNvGraphicFramePr>
          <p:nvPr>
            <p:extLst>
              <p:ext uri="{D42A27DB-BD31-4B8C-83A1-F6EECF244321}">
                <p14:modId xmlns:p14="http://schemas.microsoft.com/office/powerpoint/2010/main" val="97040337"/>
              </p:ext>
            </p:extLst>
          </p:nvPr>
        </p:nvGraphicFramePr>
        <p:xfrm>
          <a:off x="3763736" y="2276872"/>
          <a:ext cx="5128744" cy="309634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039549540"/>
      </p:ext>
    </p:extLst>
  </p:cSld>
  <p:clrMapOvr>
    <a:masterClrMapping/>
  </p:clrMapOvr>
  <p:transition spd="slow">
    <p:circl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9"/>
          <p:cNvSpPr>
            <a:spLocks noChangeArrowheads="1"/>
          </p:cNvSpPr>
          <p:nvPr/>
        </p:nvSpPr>
        <p:spPr bwMode="auto">
          <a:xfrm>
            <a:off x="4403693" y="2594453"/>
            <a:ext cx="2520280" cy="431800"/>
          </a:xfrm>
          <a:prstGeom prst="rect">
            <a:avLst/>
          </a:prstGeom>
          <a:noFill/>
          <a:ln w="12700">
            <a:noFill/>
            <a:miter lim="800000"/>
            <a:headEnd/>
            <a:tailEnd/>
          </a:ln>
          <a:effectLst/>
        </p:spPr>
        <p:txBody>
          <a:bodyPr lIns="90488" tIns="44450" rIns="90488" bIns="44450"/>
          <a:lstStyle/>
          <a:p>
            <a:pPr marL="342900" indent="-342900">
              <a:spcBef>
                <a:spcPct val="20000"/>
              </a:spcBef>
            </a:pPr>
            <a:r>
              <a:rPr lang="en-GB" sz="1600" b="1" dirty="0">
                <a:solidFill>
                  <a:srgbClr val="002060"/>
                </a:solidFill>
                <a:effectLst/>
                <a:latin typeface="Arial" panose="020B0604020202020204" pitchFamily="34" charset="0"/>
                <a:cs typeface="Arial" panose="020B0604020202020204" pitchFamily="34" charset="0"/>
              </a:rPr>
              <a:t>What the diver thought</a:t>
            </a:r>
          </a:p>
        </p:txBody>
      </p:sp>
      <p:sp>
        <p:nvSpPr>
          <p:cNvPr id="4101" name="Rectangle 10"/>
          <p:cNvSpPr>
            <a:spLocks noChangeArrowheads="1"/>
          </p:cNvSpPr>
          <p:nvPr/>
        </p:nvSpPr>
        <p:spPr bwMode="auto">
          <a:xfrm>
            <a:off x="317667" y="1638709"/>
            <a:ext cx="3960440" cy="13875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p>
            <a:pPr marL="342900" indent="-342900">
              <a:spcBef>
                <a:spcPct val="20000"/>
              </a:spcBef>
              <a:defRPr/>
            </a:pPr>
            <a:r>
              <a:rPr lang="en-GB" sz="2400" dirty="0">
                <a:solidFill>
                  <a:srgbClr val="002060"/>
                </a:solidFill>
                <a:effectLst/>
                <a:latin typeface="Arial" panose="020B0604020202020204" pitchFamily="34" charset="0"/>
                <a:cs typeface="Arial" panose="020B0604020202020204" pitchFamily="34" charset="0"/>
              </a:rPr>
              <a:t>How easily do divers</a:t>
            </a:r>
          </a:p>
          <a:p>
            <a:pPr marL="342900" indent="-342900">
              <a:spcBef>
                <a:spcPct val="20000"/>
              </a:spcBef>
              <a:defRPr/>
            </a:pPr>
            <a:r>
              <a:rPr lang="en-GB" sz="2400" dirty="0">
                <a:solidFill>
                  <a:srgbClr val="002060"/>
                </a:solidFill>
                <a:effectLst/>
                <a:latin typeface="Arial" panose="020B0604020202020204" pitchFamily="34" charset="0"/>
                <a:cs typeface="Arial" panose="020B0604020202020204" pitchFamily="34" charset="0"/>
              </a:rPr>
              <a:t>and their buddies</a:t>
            </a:r>
          </a:p>
          <a:p>
            <a:pPr marL="342900" indent="-342900">
              <a:spcBef>
                <a:spcPct val="20000"/>
              </a:spcBef>
              <a:defRPr/>
            </a:pPr>
            <a:r>
              <a:rPr lang="en-GB" sz="2400" dirty="0">
                <a:solidFill>
                  <a:srgbClr val="002060"/>
                </a:solidFill>
                <a:latin typeface="Arial" panose="020B0604020202020204" pitchFamily="34" charset="0"/>
                <a:cs typeface="Arial" panose="020B0604020202020204" pitchFamily="34" charset="0"/>
              </a:rPr>
              <a:t>r</a:t>
            </a:r>
            <a:r>
              <a:rPr lang="en-GB" sz="2400" dirty="0">
                <a:solidFill>
                  <a:srgbClr val="002060"/>
                </a:solidFill>
                <a:effectLst/>
                <a:latin typeface="Arial" panose="020B0604020202020204" pitchFamily="34" charset="0"/>
                <a:cs typeface="Arial" panose="020B0604020202020204" pitchFamily="34" charset="0"/>
              </a:rPr>
              <a:t>ecognise</a:t>
            </a:r>
            <a:r>
              <a:rPr lang="en-GB" sz="2400" dirty="0">
                <a:solidFill>
                  <a:srgbClr val="002060"/>
                </a:solidFill>
                <a:latin typeface="Arial" panose="020B0604020202020204" pitchFamily="34" charset="0"/>
                <a:cs typeface="Arial" panose="020B0604020202020204" pitchFamily="34" charset="0"/>
              </a:rPr>
              <a:t> DCI s</a:t>
            </a:r>
            <a:r>
              <a:rPr lang="en-GB" sz="2400" dirty="0">
                <a:solidFill>
                  <a:srgbClr val="002060"/>
                </a:solidFill>
                <a:effectLst/>
                <a:latin typeface="Arial" panose="020B0604020202020204" pitchFamily="34" charset="0"/>
                <a:cs typeface="Arial" panose="020B0604020202020204" pitchFamily="34" charset="0"/>
              </a:rPr>
              <a:t>ymptoms?</a:t>
            </a:r>
          </a:p>
        </p:txBody>
      </p:sp>
      <p:sp>
        <p:nvSpPr>
          <p:cNvPr id="5126" name="Rectangle 10"/>
          <p:cNvSpPr>
            <a:spLocks noChangeArrowheads="1"/>
          </p:cNvSpPr>
          <p:nvPr/>
        </p:nvSpPr>
        <p:spPr bwMode="auto">
          <a:xfrm>
            <a:off x="274638" y="3835400"/>
            <a:ext cx="3600450" cy="1195388"/>
          </a:xfrm>
          <a:prstGeom prst="rect">
            <a:avLst/>
          </a:prstGeom>
          <a:noFill/>
          <a:ln w="12700">
            <a:noFill/>
            <a:miter lim="800000"/>
            <a:headEnd/>
            <a:tailEnd/>
          </a:ln>
          <a:effectLst/>
        </p:spPr>
        <p:txBody>
          <a:bodyPr lIns="90488" tIns="44450" rIns="90488" bIns="44450"/>
          <a:lstStyle/>
          <a:p>
            <a:pPr marL="342900" indent="-342900">
              <a:spcBef>
                <a:spcPct val="20000"/>
              </a:spcBef>
            </a:pPr>
            <a:endParaRPr lang="en-GB" sz="2000" b="1">
              <a:solidFill>
                <a:srgbClr val="3366CC"/>
              </a:solidFill>
              <a:effectLst/>
            </a:endParaRPr>
          </a:p>
        </p:txBody>
      </p:sp>
      <p:sp>
        <p:nvSpPr>
          <p:cNvPr id="7" name="Text Box 2"/>
          <p:cNvSpPr txBox="1">
            <a:spLocks noChangeArrowheads="1"/>
          </p:cNvSpPr>
          <p:nvPr/>
        </p:nvSpPr>
        <p:spPr bwMode="auto">
          <a:xfrm>
            <a:off x="2123728" y="404813"/>
            <a:ext cx="4896545"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defRPr/>
            </a:pPr>
            <a:r>
              <a:rPr lang="en-GB" sz="3600" b="1" dirty="0">
                <a:solidFill>
                  <a:srgbClr val="002060"/>
                </a:solidFill>
                <a:latin typeface="Arial" panose="020B0604020202020204" pitchFamily="34" charset="0"/>
                <a:cs typeface="Arial" panose="020B0604020202020204" pitchFamily="34" charset="0"/>
              </a:rPr>
              <a:t>DCI and Denial</a:t>
            </a:r>
          </a:p>
        </p:txBody>
      </p:sp>
      <p:sp>
        <p:nvSpPr>
          <p:cNvPr id="10" name="TextBox 9"/>
          <p:cNvSpPr txBox="1"/>
          <p:nvPr/>
        </p:nvSpPr>
        <p:spPr>
          <a:xfrm>
            <a:off x="-11428" y="-4696"/>
            <a:ext cx="2087431" cy="338554"/>
          </a:xfrm>
          <a:prstGeom prst="rect">
            <a:avLst/>
          </a:prstGeom>
          <a:noFill/>
        </p:spPr>
        <p:txBody>
          <a:bodyPr wrap="none" rtlCol="0">
            <a:spAutoFit/>
          </a:bodyPr>
          <a:lstStyle/>
          <a:p>
            <a:r>
              <a:rPr lang="en-US" sz="1600" i="1" dirty="0">
                <a:solidFill>
                  <a:srgbClr val="002060"/>
                </a:solidFill>
                <a:latin typeface="Arial" panose="020B0604020202020204" pitchFamily="34" charset="0"/>
                <a:cs typeface="Arial" panose="020B0604020202020204" pitchFamily="34" charset="0"/>
              </a:rPr>
              <a:t>DDRC research data</a:t>
            </a:r>
            <a:endParaRPr lang="en-GB" sz="1600" i="1" dirty="0">
              <a:solidFill>
                <a:srgbClr val="002060"/>
              </a:solidFill>
              <a:latin typeface="Arial" panose="020B0604020202020204" pitchFamily="34" charset="0"/>
              <a:cs typeface="Arial" panose="020B0604020202020204" pitchFamily="34" charset="0"/>
            </a:endParaRPr>
          </a:p>
        </p:txBody>
      </p:sp>
      <p:graphicFrame>
        <p:nvGraphicFramePr>
          <p:cNvPr id="13" name="Chart 12"/>
          <p:cNvGraphicFramePr>
            <a:graphicFrameLocks/>
          </p:cNvGraphicFramePr>
          <p:nvPr>
            <p:extLst>
              <p:ext uri="{D42A27DB-BD31-4B8C-83A1-F6EECF244321}">
                <p14:modId xmlns:p14="http://schemas.microsoft.com/office/powerpoint/2010/main" val="2817661263"/>
              </p:ext>
            </p:extLst>
          </p:nvPr>
        </p:nvGraphicFramePr>
        <p:xfrm>
          <a:off x="2915816" y="3026254"/>
          <a:ext cx="5531272" cy="321105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114245078"/>
      </p:ext>
    </p:extLst>
  </p:cSld>
  <p:clrMapOvr>
    <a:masterClrMapping/>
  </p:clrMapOvr>
  <p:transition spd="slow">
    <p:circl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9"/>
          <p:cNvSpPr>
            <a:spLocks noChangeArrowheads="1"/>
          </p:cNvSpPr>
          <p:nvPr/>
        </p:nvSpPr>
        <p:spPr bwMode="auto">
          <a:xfrm>
            <a:off x="5220072" y="1289978"/>
            <a:ext cx="2448272" cy="431800"/>
          </a:xfrm>
          <a:prstGeom prst="rect">
            <a:avLst/>
          </a:prstGeom>
          <a:noFill/>
          <a:ln w="12700">
            <a:noFill/>
            <a:miter lim="800000"/>
            <a:headEnd/>
            <a:tailEnd/>
          </a:ln>
          <a:effectLst/>
        </p:spPr>
        <p:txBody>
          <a:bodyPr lIns="90488" tIns="44450" rIns="90488" bIns="44450"/>
          <a:lstStyle/>
          <a:p>
            <a:pPr marL="342900" indent="-342900">
              <a:spcBef>
                <a:spcPct val="20000"/>
              </a:spcBef>
            </a:pPr>
            <a:r>
              <a:rPr lang="en-GB" sz="1600" b="1" dirty="0">
                <a:solidFill>
                  <a:srgbClr val="002060"/>
                </a:solidFill>
                <a:effectLst/>
                <a:latin typeface="Arial" panose="020B0604020202020204" pitchFamily="34" charset="0"/>
                <a:cs typeface="Arial" panose="020B0604020202020204" pitchFamily="34" charset="0"/>
              </a:rPr>
              <a:t>What the diver thought</a:t>
            </a:r>
          </a:p>
        </p:txBody>
      </p:sp>
      <p:sp>
        <p:nvSpPr>
          <p:cNvPr id="4101" name="Rectangle 10"/>
          <p:cNvSpPr>
            <a:spLocks noChangeArrowheads="1"/>
          </p:cNvSpPr>
          <p:nvPr/>
        </p:nvSpPr>
        <p:spPr bwMode="auto">
          <a:xfrm>
            <a:off x="317667" y="1638709"/>
            <a:ext cx="3960440" cy="13875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p>
            <a:pPr marL="342900" indent="-342900">
              <a:spcBef>
                <a:spcPct val="20000"/>
              </a:spcBef>
              <a:defRPr/>
            </a:pPr>
            <a:r>
              <a:rPr lang="en-GB" sz="2400" dirty="0">
                <a:solidFill>
                  <a:srgbClr val="002060"/>
                </a:solidFill>
                <a:effectLst/>
                <a:latin typeface="Arial" panose="020B0604020202020204" pitchFamily="34" charset="0"/>
                <a:cs typeface="Arial" panose="020B0604020202020204" pitchFamily="34" charset="0"/>
              </a:rPr>
              <a:t>How easily do divers</a:t>
            </a:r>
          </a:p>
          <a:p>
            <a:pPr marL="342900" indent="-342900">
              <a:spcBef>
                <a:spcPct val="20000"/>
              </a:spcBef>
              <a:defRPr/>
            </a:pPr>
            <a:r>
              <a:rPr lang="en-GB" sz="2400" dirty="0">
                <a:solidFill>
                  <a:srgbClr val="002060"/>
                </a:solidFill>
                <a:effectLst/>
                <a:latin typeface="Arial" panose="020B0604020202020204" pitchFamily="34" charset="0"/>
                <a:cs typeface="Arial" panose="020B0604020202020204" pitchFamily="34" charset="0"/>
              </a:rPr>
              <a:t>and their buddies</a:t>
            </a:r>
          </a:p>
          <a:p>
            <a:pPr marL="342900" indent="-342900">
              <a:spcBef>
                <a:spcPct val="20000"/>
              </a:spcBef>
              <a:defRPr/>
            </a:pPr>
            <a:r>
              <a:rPr lang="en-GB" sz="2400" dirty="0">
                <a:solidFill>
                  <a:srgbClr val="002060"/>
                </a:solidFill>
                <a:latin typeface="Arial" panose="020B0604020202020204" pitchFamily="34" charset="0"/>
                <a:cs typeface="Arial" panose="020B0604020202020204" pitchFamily="34" charset="0"/>
              </a:rPr>
              <a:t>r</a:t>
            </a:r>
            <a:r>
              <a:rPr lang="en-GB" sz="2400" dirty="0">
                <a:solidFill>
                  <a:srgbClr val="002060"/>
                </a:solidFill>
                <a:effectLst/>
                <a:latin typeface="Arial" panose="020B0604020202020204" pitchFamily="34" charset="0"/>
                <a:cs typeface="Arial" panose="020B0604020202020204" pitchFamily="34" charset="0"/>
              </a:rPr>
              <a:t>ecognise</a:t>
            </a:r>
            <a:r>
              <a:rPr lang="en-GB" sz="2400" dirty="0">
                <a:solidFill>
                  <a:srgbClr val="002060"/>
                </a:solidFill>
                <a:latin typeface="Arial" panose="020B0604020202020204" pitchFamily="34" charset="0"/>
                <a:cs typeface="Arial" panose="020B0604020202020204" pitchFamily="34" charset="0"/>
              </a:rPr>
              <a:t> DCI s</a:t>
            </a:r>
            <a:r>
              <a:rPr lang="en-GB" sz="2400" dirty="0">
                <a:solidFill>
                  <a:srgbClr val="002060"/>
                </a:solidFill>
                <a:effectLst/>
                <a:latin typeface="Arial" panose="020B0604020202020204" pitchFamily="34" charset="0"/>
                <a:cs typeface="Arial" panose="020B0604020202020204" pitchFamily="34" charset="0"/>
              </a:rPr>
              <a:t>ymptoms?</a:t>
            </a:r>
          </a:p>
        </p:txBody>
      </p:sp>
      <p:sp>
        <p:nvSpPr>
          <p:cNvPr id="5126" name="Rectangle 10"/>
          <p:cNvSpPr>
            <a:spLocks noChangeArrowheads="1"/>
          </p:cNvSpPr>
          <p:nvPr/>
        </p:nvSpPr>
        <p:spPr bwMode="auto">
          <a:xfrm>
            <a:off x="274638" y="3835400"/>
            <a:ext cx="3600450" cy="1195388"/>
          </a:xfrm>
          <a:prstGeom prst="rect">
            <a:avLst/>
          </a:prstGeom>
          <a:noFill/>
          <a:ln w="12700">
            <a:noFill/>
            <a:miter lim="800000"/>
            <a:headEnd/>
            <a:tailEnd/>
          </a:ln>
          <a:effectLst/>
        </p:spPr>
        <p:txBody>
          <a:bodyPr lIns="90488" tIns="44450" rIns="90488" bIns="44450"/>
          <a:lstStyle/>
          <a:p>
            <a:pPr marL="342900" indent="-342900">
              <a:spcBef>
                <a:spcPct val="20000"/>
              </a:spcBef>
            </a:pPr>
            <a:endParaRPr lang="en-GB" sz="2000" b="1">
              <a:solidFill>
                <a:srgbClr val="3366CC"/>
              </a:solidFill>
              <a:effectLst/>
            </a:endParaRPr>
          </a:p>
        </p:txBody>
      </p:sp>
      <p:sp>
        <p:nvSpPr>
          <p:cNvPr id="7" name="Text Box 2"/>
          <p:cNvSpPr txBox="1">
            <a:spLocks noChangeArrowheads="1"/>
          </p:cNvSpPr>
          <p:nvPr/>
        </p:nvSpPr>
        <p:spPr bwMode="auto">
          <a:xfrm>
            <a:off x="2123728" y="404813"/>
            <a:ext cx="4896545"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defRPr/>
            </a:pPr>
            <a:r>
              <a:rPr lang="en-GB" sz="3600" b="1" dirty="0">
                <a:solidFill>
                  <a:srgbClr val="002060"/>
                </a:solidFill>
                <a:latin typeface="Arial" panose="020B0604020202020204" pitchFamily="34" charset="0"/>
                <a:cs typeface="Arial" panose="020B0604020202020204" pitchFamily="34" charset="0"/>
              </a:rPr>
              <a:t>DCI and Denial</a:t>
            </a:r>
          </a:p>
        </p:txBody>
      </p:sp>
      <p:sp>
        <p:nvSpPr>
          <p:cNvPr id="10" name="TextBox 9"/>
          <p:cNvSpPr txBox="1"/>
          <p:nvPr/>
        </p:nvSpPr>
        <p:spPr>
          <a:xfrm>
            <a:off x="-11428" y="-4696"/>
            <a:ext cx="2087431" cy="338554"/>
          </a:xfrm>
          <a:prstGeom prst="rect">
            <a:avLst/>
          </a:prstGeom>
          <a:noFill/>
        </p:spPr>
        <p:txBody>
          <a:bodyPr wrap="none" rtlCol="0">
            <a:spAutoFit/>
          </a:bodyPr>
          <a:lstStyle/>
          <a:p>
            <a:r>
              <a:rPr lang="en-US" sz="1600" i="1" dirty="0">
                <a:solidFill>
                  <a:srgbClr val="002060"/>
                </a:solidFill>
                <a:latin typeface="Arial" panose="020B0604020202020204" pitchFamily="34" charset="0"/>
                <a:cs typeface="Arial" panose="020B0604020202020204" pitchFamily="34" charset="0"/>
              </a:rPr>
              <a:t>DDRC research data</a:t>
            </a:r>
            <a:endParaRPr lang="en-GB" sz="1600" i="1" dirty="0">
              <a:solidFill>
                <a:srgbClr val="002060"/>
              </a:solidFill>
              <a:latin typeface="Arial" panose="020B0604020202020204" pitchFamily="34" charset="0"/>
              <a:cs typeface="Arial" panose="020B0604020202020204" pitchFamily="34" charset="0"/>
            </a:endParaRPr>
          </a:p>
        </p:txBody>
      </p:sp>
      <p:graphicFrame>
        <p:nvGraphicFramePr>
          <p:cNvPr id="11" name="Chart 10"/>
          <p:cNvGraphicFramePr>
            <a:graphicFrameLocks/>
          </p:cNvGraphicFramePr>
          <p:nvPr>
            <p:extLst>
              <p:ext uri="{D42A27DB-BD31-4B8C-83A1-F6EECF244321}">
                <p14:modId xmlns:p14="http://schemas.microsoft.com/office/powerpoint/2010/main" val="3941863873"/>
              </p:ext>
            </p:extLst>
          </p:nvPr>
        </p:nvGraphicFramePr>
        <p:xfrm>
          <a:off x="11887" y="3801597"/>
          <a:ext cx="4572000" cy="2743200"/>
        </p:xfrm>
        <a:graphic>
          <a:graphicData uri="http://schemas.openxmlformats.org/drawingml/2006/chart">
            <c:chart xmlns:c="http://schemas.openxmlformats.org/drawingml/2006/chart" xmlns:r="http://schemas.openxmlformats.org/officeDocument/2006/relationships" r:id="rId3"/>
          </a:graphicData>
        </a:graphic>
      </p:graphicFrame>
      <p:sp>
        <p:nvSpPr>
          <p:cNvPr id="12" name="Rectangle 9"/>
          <p:cNvSpPr>
            <a:spLocks noChangeArrowheads="1"/>
          </p:cNvSpPr>
          <p:nvPr/>
        </p:nvSpPr>
        <p:spPr bwMode="auto">
          <a:xfrm>
            <a:off x="947037" y="3300498"/>
            <a:ext cx="2635553" cy="431800"/>
          </a:xfrm>
          <a:prstGeom prst="rect">
            <a:avLst/>
          </a:prstGeom>
          <a:noFill/>
          <a:ln w="12700">
            <a:noFill/>
            <a:miter lim="800000"/>
            <a:headEnd/>
            <a:tailEnd/>
          </a:ln>
          <a:effectLst/>
        </p:spPr>
        <p:txBody>
          <a:bodyPr lIns="90488" tIns="44450" rIns="90488" bIns="44450"/>
          <a:lstStyle/>
          <a:p>
            <a:pPr marL="342900" indent="-342900">
              <a:spcBef>
                <a:spcPct val="20000"/>
              </a:spcBef>
            </a:pPr>
            <a:r>
              <a:rPr lang="en-GB" sz="1600" b="1" dirty="0">
                <a:solidFill>
                  <a:srgbClr val="002060"/>
                </a:solidFill>
                <a:effectLst/>
                <a:latin typeface="Arial" panose="020B0604020202020204" pitchFamily="34" charset="0"/>
                <a:cs typeface="Arial" panose="020B0604020202020204" pitchFamily="34" charset="0"/>
              </a:rPr>
              <a:t>What the </a:t>
            </a:r>
            <a:r>
              <a:rPr lang="en-GB" sz="1600" b="1" dirty="0">
                <a:solidFill>
                  <a:srgbClr val="002060"/>
                </a:solidFill>
                <a:latin typeface="Arial" panose="020B0604020202020204" pitchFamily="34" charset="0"/>
                <a:cs typeface="Arial" panose="020B0604020202020204" pitchFamily="34" charset="0"/>
              </a:rPr>
              <a:t>buddy</a:t>
            </a:r>
            <a:r>
              <a:rPr lang="en-GB" sz="1600" b="1" dirty="0">
                <a:solidFill>
                  <a:srgbClr val="002060"/>
                </a:solidFill>
                <a:effectLst/>
                <a:latin typeface="Arial" panose="020B0604020202020204" pitchFamily="34" charset="0"/>
                <a:cs typeface="Arial" panose="020B0604020202020204" pitchFamily="34" charset="0"/>
              </a:rPr>
              <a:t> thought</a:t>
            </a:r>
          </a:p>
        </p:txBody>
      </p:sp>
      <p:graphicFrame>
        <p:nvGraphicFramePr>
          <p:cNvPr id="13" name="Chart 12"/>
          <p:cNvGraphicFramePr>
            <a:graphicFrameLocks/>
          </p:cNvGraphicFramePr>
          <p:nvPr>
            <p:extLst>
              <p:ext uri="{D42A27DB-BD31-4B8C-83A1-F6EECF244321}">
                <p14:modId xmlns:p14="http://schemas.microsoft.com/office/powerpoint/2010/main" val="492198867"/>
              </p:ext>
            </p:extLst>
          </p:nvPr>
        </p:nvGraphicFramePr>
        <p:xfrm>
          <a:off x="4211960" y="1684803"/>
          <a:ext cx="4572000" cy="27432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335187786"/>
      </p:ext>
    </p:extLst>
  </p:cSld>
  <p:clrMapOvr>
    <a:masterClrMapping/>
  </p:clrMapOvr>
  <p:transition spd="slow">
    <p:circl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9"/>
          <p:cNvSpPr>
            <a:spLocks noChangeArrowheads="1"/>
          </p:cNvSpPr>
          <p:nvPr/>
        </p:nvSpPr>
        <p:spPr bwMode="auto">
          <a:xfrm>
            <a:off x="5220072" y="1289978"/>
            <a:ext cx="2448272" cy="431800"/>
          </a:xfrm>
          <a:prstGeom prst="rect">
            <a:avLst/>
          </a:prstGeom>
          <a:noFill/>
          <a:ln w="12700">
            <a:noFill/>
            <a:miter lim="800000"/>
            <a:headEnd/>
            <a:tailEnd/>
          </a:ln>
          <a:effectLst/>
        </p:spPr>
        <p:txBody>
          <a:bodyPr lIns="90488" tIns="44450" rIns="90488" bIns="44450"/>
          <a:lstStyle/>
          <a:p>
            <a:pPr marL="342900" indent="-342900">
              <a:spcBef>
                <a:spcPct val="20000"/>
              </a:spcBef>
            </a:pPr>
            <a:r>
              <a:rPr lang="en-GB" sz="1600" b="1" dirty="0">
                <a:solidFill>
                  <a:srgbClr val="002060"/>
                </a:solidFill>
                <a:effectLst/>
                <a:latin typeface="Arial" panose="020B0604020202020204" pitchFamily="34" charset="0"/>
                <a:cs typeface="Arial" panose="020B0604020202020204" pitchFamily="34" charset="0"/>
              </a:rPr>
              <a:t>What the diver thought</a:t>
            </a:r>
          </a:p>
        </p:txBody>
      </p:sp>
      <p:sp>
        <p:nvSpPr>
          <p:cNvPr id="4101" name="Rectangle 10"/>
          <p:cNvSpPr>
            <a:spLocks noChangeArrowheads="1"/>
          </p:cNvSpPr>
          <p:nvPr/>
        </p:nvSpPr>
        <p:spPr bwMode="auto">
          <a:xfrm>
            <a:off x="317667" y="1638709"/>
            <a:ext cx="3960440" cy="13875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p>
            <a:pPr marL="342900" indent="-342900">
              <a:spcBef>
                <a:spcPct val="20000"/>
              </a:spcBef>
              <a:defRPr/>
            </a:pPr>
            <a:r>
              <a:rPr lang="en-GB" sz="2400" dirty="0">
                <a:solidFill>
                  <a:srgbClr val="002060"/>
                </a:solidFill>
                <a:effectLst/>
                <a:latin typeface="Arial" panose="020B0604020202020204" pitchFamily="34" charset="0"/>
                <a:cs typeface="Arial" panose="020B0604020202020204" pitchFamily="34" charset="0"/>
              </a:rPr>
              <a:t>How easily do divers</a:t>
            </a:r>
          </a:p>
          <a:p>
            <a:pPr marL="342900" indent="-342900">
              <a:spcBef>
                <a:spcPct val="20000"/>
              </a:spcBef>
              <a:defRPr/>
            </a:pPr>
            <a:r>
              <a:rPr lang="en-GB" sz="2400" dirty="0">
                <a:solidFill>
                  <a:srgbClr val="002060"/>
                </a:solidFill>
                <a:effectLst/>
                <a:latin typeface="Arial" panose="020B0604020202020204" pitchFamily="34" charset="0"/>
                <a:cs typeface="Arial" panose="020B0604020202020204" pitchFamily="34" charset="0"/>
              </a:rPr>
              <a:t>and their buddies</a:t>
            </a:r>
          </a:p>
          <a:p>
            <a:pPr marL="342900" indent="-342900">
              <a:spcBef>
                <a:spcPct val="20000"/>
              </a:spcBef>
              <a:defRPr/>
            </a:pPr>
            <a:r>
              <a:rPr lang="en-GB" sz="2400" dirty="0">
                <a:solidFill>
                  <a:srgbClr val="002060"/>
                </a:solidFill>
                <a:latin typeface="Arial" panose="020B0604020202020204" pitchFamily="34" charset="0"/>
                <a:cs typeface="Arial" panose="020B0604020202020204" pitchFamily="34" charset="0"/>
              </a:rPr>
              <a:t>r</a:t>
            </a:r>
            <a:r>
              <a:rPr lang="en-GB" sz="2400" dirty="0">
                <a:solidFill>
                  <a:srgbClr val="002060"/>
                </a:solidFill>
                <a:effectLst/>
                <a:latin typeface="Arial" panose="020B0604020202020204" pitchFamily="34" charset="0"/>
                <a:cs typeface="Arial" panose="020B0604020202020204" pitchFamily="34" charset="0"/>
              </a:rPr>
              <a:t>ecognise</a:t>
            </a:r>
            <a:r>
              <a:rPr lang="en-GB" sz="2400" dirty="0">
                <a:solidFill>
                  <a:srgbClr val="002060"/>
                </a:solidFill>
                <a:latin typeface="Arial" panose="020B0604020202020204" pitchFamily="34" charset="0"/>
                <a:cs typeface="Arial" panose="020B0604020202020204" pitchFamily="34" charset="0"/>
              </a:rPr>
              <a:t> DCI s</a:t>
            </a:r>
            <a:r>
              <a:rPr lang="en-GB" sz="2400" dirty="0">
                <a:solidFill>
                  <a:srgbClr val="002060"/>
                </a:solidFill>
                <a:effectLst/>
                <a:latin typeface="Arial" panose="020B0604020202020204" pitchFamily="34" charset="0"/>
                <a:cs typeface="Arial" panose="020B0604020202020204" pitchFamily="34" charset="0"/>
              </a:rPr>
              <a:t>ymptoms?</a:t>
            </a:r>
          </a:p>
        </p:txBody>
      </p:sp>
      <p:sp>
        <p:nvSpPr>
          <p:cNvPr id="5126" name="Rectangle 10"/>
          <p:cNvSpPr>
            <a:spLocks noChangeArrowheads="1"/>
          </p:cNvSpPr>
          <p:nvPr/>
        </p:nvSpPr>
        <p:spPr bwMode="auto">
          <a:xfrm>
            <a:off x="274638" y="3835400"/>
            <a:ext cx="3600450" cy="1195388"/>
          </a:xfrm>
          <a:prstGeom prst="rect">
            <a:avLst/>
          </a:prstGeom>
          <a:noFill/>
          <a:ln w="12700">
            <a:noFill/>
            <a:miter lim="800000"/>
            <a:headEnd/>
            <a:tailEnd/>
          </a:ln>
          <a:effectLst/>
        </p:spPr>
        <p:txBody>
          <a:bodyPr lIns="90488" tIns="44450" rIns="90488" bIns="44450"/>
          <a:lstStyle/>
          <a:p>
            <a:pPr marL="342900" indent="-342900">
              <a:spcBef>
                <a:spcPct val="20000"/>
              </a:spcBef>
            </a:pPr>
            <a:endParaRPr lang="en-GB" sz="2000" b="1">
              <a:solidFill>
                <a:srgbClr val="3366CC"/>
              </a:solidFill>
              <a:effectLst/>
            </a:endParaRPr>
          </a:p>
        </p:txBody>
      </p:sp>
      <p:sp>
        <p:nvSpPr>
          <p:cNvPr id="7" name="Text Box 2"/>
          <p:cNvSpPr txBox="1">
            <a:spLocks noChangeArrowheads="1"/>
          </p:cNvSpPr>
          <p:nvPr/>
        </p:nvSpPr>
        <p:spPr bwMode="auto">
          <a:xfrm>
            <a:off x="2123728" y="404813"/>
            <a:ext cx="4896545"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defRPr/>
            </a:pPr>
            <a:r>
              <a:rPr lang="en-GB" sz="3600" b="1" dirty="0">
                <a:solidFill>
                  <a:srgbClr val="002060"/>
                </a:solidFill>
                <a:latin typeface="Arial" panose="020B0604020202020204" pitchFamily="34" charset="0"/>
                <a:cs typeface="Arial" panose="020B0604020202020204" pitchFamily="34" charset="0"/>
              </a:rPr>
              <a:t>DCI and Denial</a:t>
            </a:r>
          </a:p>
        </p:txBody>
      </p:sp>
      <p:sp>
        <p:nvSpPr>
          <p:cNvPr id="10" name="TextBox 9"/>
          <p:cNvSpPr txBox="1"/>
          <p:nvPr/>
        </p:nvSpPr>
        <p:spPr>
          <a:xfrm>
            <a:off x="-11428" y="-4696"/>
            <a:ext cx="2087431" cy="338554"/>
          </a:xfrm>
          <a:prstGeom prst="rect">
            <a:avLst/>
          </a:prstGeom>
          <a:noFill/>
        </p:spPr>
        <p:txBody>
          <a:bodyPr wrap="none" rtlCol="0">
            <a:spAutoFit/>
          </a:bodyPr>
          <a:lstStyle/>
          <a:p>
            <a:r>
              <a:rPr lang="en-US" sz="1600" i="1" dirty="0">
                <a:solidFill>
                  <a:srgbClr val="002060"/>
                </a:solidFill>
                <a:latin typeface="Arial" panose="020B0604020202020204" pitchFamily="34" charset="0"/>
                <a:cs typeface="Arial" panose="020B0604020202020204" pitchFamily="34" charset="0"/>
              </a:rPr>
              <a:t>DDRC research data</a:t>
            </a:r>
            <a:endParaRPr lang="en-GB" sz="1600" i="1" dirty="0">
              <a:solidFill>
                <a:srgbClr val="002060"/>
              </a:solidFill>
              <a:latin typeface="Arial" panose="020B0604020202020204" pitchFamily="34" charset="0"/>
              <a:cs typeface="Arial" panose="020B0604020202020204" pitchFamily="34" charset="0"/>
            </a:endParaRPr>
          </a:p>
        </p:txBody>
      </p:sp>
      <p:graphicFrame>
        <p:nvGraphicFramePr>
          <p:cNvPr id="11" name="Chart 10"/>
          <p:cNvGraphicFramePr>
            <a:graphicFrameLocks/>
          </p:cNvGraphicFramePr>
          <p:nvPr/>
        </p:nvGraphicFramePr>
        <p:xfrm>
          <a:off x="11887" y="3801597"/>
          <a:ext cx="4572000" cy="2743200"/>
        </p:xfrm>
        <a:graphic>
          <a:graphicData uri="http://schemas.openxmlformats.org/drawingml/2006/chart">
            <c:chart xmlns:c="http://schemas.openxmlformats.org/drawingml/2006/chart" xmlns:r="http://schemas.openxmlformats.org/officeDocument/2006/relationships" r:id="rId3"/>
          </a:graphicData>
        </a:graphic>
      </p:graphicFrame>
      <p:sp>
        <p:nvSpPr>
          <p:cNvPr id="12" name="Rectangle 9"/>
          <p:cNvSpPr>
            <a:spLocks noChangeArrowheads="1"/>
          </p:cNvSpPr>
          <p:nvPr/>
        </p:nvSpPr>
        <p:spPr bwMode="auto">
          <a:xfrm>
            <a:off x="947037" y="3300498"/>
            <a:ext cx="2635553" cy="431800"/>
          </a:xfrm>
          <a:prstGeom prst="rect">
            <a:avLst/>
          </a:prstGeom>
          <a:noFill/>
          <a:ln w="12700">
            <a:noFill/>
            <a:miter lim="800000"/>
            <a:headEnd/>
            <a:tailEnd/>
          </a:ln>
          <a:effectLst/>
        </p:spPr>
        <p:txBody>
          <a:bodyPr lIns="90488" tIns="44450" rIns="90488" bIns="44450"/>
          <a:lstStyle/>
          <a:p>
            <a:pPr marL="342900" indent="-342900">
              <a:spcBef>
                <a:spcPct val="20000"/>
              </a:spcBef>
            </a:pPr>
            <a:r>
              <a:rPr lang="en-GB" sz="1600" b="1" dirty="0">
                <a:solidFill>
                  <a:srgbClr val="002060"/>
                </a:solidFill>
                <a:effectLst/>
                <a:latin typeface="Arial" panose="020B0604020202020204" pitchFamily="34" charset="0"/>
                <a:cs typeface="Arial" panose="020B0604020202020204" pitchFamily="34" charset="0"/>
              </a:rPr>
              <a:t>What the </a:t>
            </a:r>
            <a:r>
              <a:rPr lang="en-GB" sz="1600" b="1" dirty="0">
                <a:solidFill>
                  <a:srgbClr val="002060"/>
                </a:solidFill>
                <a:latin typeface="Arial" panose="020B0604020202020204" pitchFamily="34" charset="0"/>
                <a:cs typeface="Arial" panose="020B0604020202020204" pitchFamily="34" charset="0"/>
              </a:rPr>
              <a:t>buddy</a:t>
            </a:r>
            <a:r>
              <a:rPr lang="en-GB" sz="1600" b="1" dirty="0">
                <a:solidFill>
                  <a:srgbClr val="002060"/>
                </a:solidFill>
                <a:effectLst/>
                <a:latin typeface="Arial" panose="020B0604020202020204" pitchFamily="34" charset="0"/>
                <a:cs typeface="Arial" panose="020B0604020202020204" pitchFamily="34" charset="0"/>
              </a:rPr>
              <a:t> thought</a:t>
            </a:r>
          </a:p>
        </p:txBody>
      </p:sp>
      <p:graphicFrame>
        <p:nvGraphicFramePr>
          <p:cNvPr id="13" name="Chart 12"/>
          <p:cNvGraphicFramePr>
            <a:graphicFrameLocks/>
          </p:cNvGraphicFramePr>
          <p:nvPr/>
        </p:nvGraphicFramePr>
        <p:xfrm>
          <a:off x="4211960" y="1684803"/>
          <a:ext cx="4572000" cy="2743200"/>
        </p:xfrm>
        <a:graphic>
          <a:graphicData uri="http://schemas.openxmlformats.org/drawingml/2006/chart">
            <c:chart xmlns:c="http://schemas.openxmlformats.org/drawingml/2006/chart" xmlns:r="http://schemas.openxmlformats.org/officeDocument/2006/relationships" r:id="rId4"/>
          </a:graphicData>
        </a:graphic>
      </p:graphicFrame>
      <p:sp>
        <p:nvSpPr>
          <p:cNvPr id="14" name="Rectangle 7">
            <a:extLst>
              <a:ext uri="{FF2B5EF4-FFF2-40B4-BE49-F238E27FC236}">
                <a16:creationId xmlns:a16="http://schemas.microsoft.com/office/drawing/2014/main" id="{09A3372B-5886-4F7E-88A1-3A195AC8E751}"/>
              </a:ext>
            </a:extLst>
          </p:cNvPr>
          <p:cNvSpPr>
            <a:spLocks noChangeArrowheads="1"/>
          </p:cNvSpPr>
          <p:nvPr/>
        </p:nvSpPr>
        <p:spPr bwMode="auto">
          <a:xfrm>
            <a:off x="4482244" y="4293682"/>
            <a:ext cx="3995936" cy="17590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p>
            <a:pPr marL="342900" indent="-342900">
              <a:spcBef>
                <a:spcPct val="20000"/>
              </a:spcBef>
              <a:defRPr/>
            </a:pPr>
            <a:r>
              <a:rPr lang="en-GB" sz="2400" dirty="0">
                <a:solidFill>
                  <a:srgbClr val="002060"/>
                </a:solidFill>
                <a:effectLst/>
                <a:latin typeface="Arial" panose="020B0604020202020204" pitchFamily="34" charset="0"/>
                <a:cs typeface="Arial" panose="020B0604020202020204" pitchFamily="34" charset="0"/>
              </a:rPr>
              <a:t>31% DCI</a:t>
            </a:r>
          </a:p>
          <a:p>
            <a:pPr marL="342900" indent="-342900">
              <a:spcBef>
                <a:spcPct val="20000"/>
              </a:spcBef>
              <a:defRPr/>
            </a:pPr>
            <a:r>
              <a:rPr lang="en-GB" sz="2400" dirty="0">
                <a:solidFill>
                  <a:srgbClr val="002060"/>
                </a:solidFill>
                <a:effectLst/>
                <a:latin typeface="Arial" panose="020B0604020202020204" pitchFamily="34" charset="0"/>
                <a:cs typeface="Arial" panose="020B0604020202020204" pitchFamily="34" charset="0"/>
              </a:rPr>
              <a:t>8% didn’t know the cause</a:t>
            </a:r>
          </a:p>
          <a:p>
            <a:pPr marL="342900" indent="-342900">
              <a:spcBef>
                <a:spcPct val="20000"/>
              </a:spcBef>
              <a:defRPr/>
            </a:pPr>
            <a:r>
              <a:rPr lang="en-GB" sz="2400" dirty="0">
                <a:solidFill>
                  <a:srgbClr val="002060"/>
                </a:solidFill>
                <a:effectLst/>
                <a:latin typeface="Arial" panose="020B0604020202020204" pitchFamily="34" charset="0"/>
                <a:cs typeface="Arial" panose="020B0604020202020204" pitchFamily="34" charset="0"/>
              </a:rPr>
              <a:t>10% some other factor</a:t>
            </a:r>
            <a:endParaRPr lang="en-GB" sz="2400" i="1" dirty="0">
              <a:solidFill>
                <a:srgbClr val="002060"/>
              </a:solidFill>
              <a:effectLst/>
              <a:latin typeface="Arial" panose="020B0604020202020204" pitchFamily="34" charset="0"/>
              <a:cs typeface="Arial" panose="020B0604020202020204" pitchFamily="34" charset="0"/>
            </a:endParaRPr>
          </a:p>
          <a:p>
            <a:pPr marL="342900" indent="-342900">
              <a:spcBef>
                <a:spcPct val="20000"/>
              </a:spcBef>
              <a:defRPr/>
            </a:pPr>
            <a:r>
              <a:rPr lang="en-GB" sz="2400" i="1" dirty="0">
                <a:solidFill>
                  <a:srgbClr val="002060"/>
                </a:solidFill>
                <a:effectLst/>
                <a:latin typeface="Arial" panose="020B0604020202020204" pitchFamily="34" charset="0"/>
                <a:cs typeface="Arial" panose="020B0604020202020204" pitchFamily="34" charset="0"/>
              </a:rPr>
              <a:t>51% no agreement at all</a:t>
            </a:r>
          </a:p>
        </p:txBody>
      </p:sp>
    </p:spTree>
    <p:extLst>
      <p:ext uri="{BB962C8B-B14F-4D97-AF65-F5344CB8AC3E}">
        <p14:creationId xmlns:p14="http://schemas.microsoft.com/office/powerpoint/2010/main" val="502305794"/>
      </p:ext>
    </p:extLst>
  </p:cSld>
  <p:clrMapOvr>
    <a:masterClrMapping/>
  </p:clrMapOvr>
  <p:transition spd="slow">
    <p:circl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10"/>
          <p:cNvSpPr>
            <a:spLocks noChangeArrowheads="1"/>
          </p:cNvSpPr>
          <p:nvPr/>
        </p:nvSpPr>
        <p:spPr bwMode="auto">
          <a:xfrm>
            <a:off x="274638" y="3835400"/>
            <a:ext cx="3600450" cy="1195388"/>
          </a:xfrm>
          <a:prstGeom prst="rect">
            <a:avLst/>
          </a:prstGeom>
          <a:noFill/>
          <a:ln w="12700">
            <a:noFill/>
            <a:miter lim="800000"/>
            <a:headEnd/>
            <a:tailEnd/>
          </a:ln>
          <a:effectLst/>
        </p:spPr>
        <p:txBody>
          <a:bodyPr lIns="90488" tIns="44450" rIns="90488" bIns="44450"/>
          <a:lstStyle/>
          <a:p>
            <a:pPr marL="342900" indent="-342900">
              <a:spcBef>
                <a:spcPct val="20000"/>
              </a:spcBef>
            </a:pPr>
            <a:endParaRPr lang="en-GB" sz="2000" b="1">
              <a:solidFill>
                <a:srgbClr val="3366CC"/>
              </a:solidFill>
              <a:effectLst/>
            </a:endParaRPr>
          </a:p>
        </p:txBody>
      </p:sp>
      <p:sp>
        <p:nvSpPr>
          <p:cNvPr id="7" name="Text Box 2"/>
          <p:cNvSpPr txBox="1">
            <a:spLocks noChangeArrowheads="1"/>
          </p:cNvSpPr>
          <p:nvPr/>
        </p:nvSpPr>
        <p:spPr bwMode="auto">
          <a:xfrm>
            <a:off x="611560" y="404813"/>
            <a:ext cx="8208912"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defRPr/>
            </a:pPr>
            <a:r>
              <a:rPr lang="en-GB" sz="3600" b="1" dirty="0">
                <a:solidFill>
                  <a:srgbClr val="002060"/>
                </a:solidFill>
                <a:latin typeface="Arial" panose="020B0604020202020204" pitchFamily="34" charset="0"/>
                <a:cs typeface="Arial" panose="020B0604020202020204" pitchFamily="34" charset="0"/>
              </a:rPr>
              <a:t>DCI and Denial</a:t>
            </a:r>
          </a:p>
          <a:p>
            <a:pPr algn="ctr">
              <a:defRPr/>
            </a:pPr>
            <a:endParaRPr lang="en-GB" sz="2400" b="1" dirty="0">
              <a:solidFill>
                <a:srgbClr val="000000"/>
              </a:solidFill>
              <a:latin typeface="Calibri"/>
              <a:cs typeface="Calibri"/>
            </a:endParaRPr>
          </a:p>
          <a:p>
            <a:pPr algn="ctr">
              <a:defRPr/>
            </a:pPr>
            <a:r>
              <a:rPr lang="en-GB" sz="2400" b="1" dirty="0">
                <a:solidFill>
                  <a:srgbClr val="002060"/>
                </a:solidFill>
                <a:latin typeface="Arial" panose="020B0604020202020204" pitchFamily="34" charset="0"/>
                <a:cs typeface="Arial" panose="020B0604020202020204" pitchFamily="34" charset="0"/>
              </a:rPr>
              <a:t>So …. Think diving injury</a:t>
            </a:r>
          </a:p>
        </p:txBody>
      </p:sp>
      <p:sp>
        <p:nvSpPr>
          <p:cNvPr id="13" name="Rectangle 3"/>
          <p:cNvSpPr>
            <a:spLocks noChangeArrowheads="1"/>
          </p:cNvSpPr>
          <p:nvPr/>
        </p:nvSpPr>
        <p:spPr bwMode="auto">
          <a:xfrm>
            <a:off x="606592" y="2215220"/>
            <a:ext cx="8532440" cy="3240360"/>
          </a:xfrm>
          <a:prstGeom prst="rect">
            <a:avLst/>
          </a:prstGeom>
          <a:noFill/>
          <a:ln w="12700">
            <a:noFill/>
            <a:miter lim="800000"/>
            <a:headEnd/>
            <a:tailEnd/>
          </a:ln>
          <a:effectLst/>
        </p:spPr>
        <p:txBody>
          <a:bodyPr lIns="90488" tIns="44450" rIns="90488" bIns="44450"/>
          <a:lstStyle/>
          <a:p>
            <a:pPr marL="342900" indent="-342900">
              <a:spcBef>
                <a:spcPct val="20000"/>
              </a:spcBef>
            </a:pPr>
            <a:r>
              <a:rPr lang="en-GB" sz="2400" dirty="0">
                <a:solidFill>
                  <a:srgbClr val="002060"/>
                </a:solidFill>
                <a:latin typeface="Arial" panose="020B0604020202020204" pitchFamily="34" charset="0"/>
                <a:cs typeface="Arial" panose="020B0604020202020204" pitchFamily="34" charset="0"/>
              </a:rPr>
              <a:t>Divers do not always relate the symptoms to DCI</a:t>
            </a:r>
          </a:p>
          <a:p>
            <a:pPr marL="342900" indent="-342900">
              <a:spcBef>
                <a:spcPct val="20000"/>
              </a:spcBef>
            </a:pPr>
            <a:endParaRPr lang="en-GB" sz="800" dirty="0">
              <a:solidFill>
                <a:srgbClr val="002060"/>
              </a:solidFill>
              <a:latin typeface="Arial" panose="020B0604020202020204" pitchFamily="34" charset="0"/>
              <a:cs typeface="Arial" panose="020B0604020202020204" pitchFamily="34" charset="0"/>
            </a:endParaRPr>
          </a:p>
          <a:p>
            <a:pPr marL="342900" indent="-342900">
              <a:spcBef>
                <a:spcPct val="20000"/>
              </a:spcBef>
            </a:pPr>
            <a:r>
              <a:rPr lang="en-GB" sz="2400" dirty="0">
                <a:solidFill>
                  <a:srgbClr val="002060"/>
                </a:solidFill>
                <a:latin typeface="Arial" panose="020B0604020202020204" pitchFamily="34" charset="0"/>
                <a:cs typeface="Arial" panose="020B0604020202020204" pitchFamily="34" charset="0"/>
              </a:rPr>
              <a:t>Symptoms are </a:t>
            </a:r>
            <a:r>
              <a:rPr lang="en-GB" sz="2400" i="1" dirty="0">
                <a:solidFill>
                  <a:srgbClr val="002060"/>
                </a:solidFill>
                <a:latin typeface="Arial" panose="020B0604020202020204" pitchFamily="34" charset="0"/>
                <a:cs typeface="Arial" panose="020B0604020202020204" pitchFamily="34" charset="0"/>
              </a:rPr>
              <a:t>not always exactly </a:t>
            </a:r>
            <a:r>
              <a:rPr lang="en-GB" sz="2400" dirty="0">
                <a:solidFill>
                  <a:srgbClr val="002060"/>
                </a:solidFill>
                <a:latin typeface="Arial" panose="020B0604020202020204" pitchFamily="34" charset="0"/>
                <a:cs typeface="Arial" panose="020B0604020202020204" pitchFamily="34" charset="0"/>
              </a:rPr>
              <a:t>as listed in the text book</a:t>
            </a:r>
          </a:p>
          <a:p>
            <a:pPr marL="342900" indent="-342900">
              <a:spcBef>
                <a:spcPct val="20000"/>
              </a:spcBef>
            </a:pPr>
            <a:endParaRPr lang="en-GB" sz="800" dirty="0">
              <a:solidFill>
                <a:srgbClr val="002060"/>
              </a:solidFill>
              <a:latin typeface="Arial" panose="020B0604020202020204" pitchFamily="34" charset="0"/>
              <a:cs typeface="Arial" panose="020B0604020202020204" pitchFamily="34" charset="0"/>
            </a:endParaRPr>
          </a:p>
          <a:p>
            <a:pPr marL="342900" indent="-342900">
              <a:spcBef>
                <a:spcPct val="20000"/>
              </a:spcBef>
            </a:pPr>
            <a:r>
              <a:rPr lang="en-GB" sz="2400" dirty="0">
                <a:solidFill>
                  <a:srgbClr val="002060"/>
                </a:solidFill>
                <a:latin typeface="Arial" panose="020B0604020202020204" pitchFamily="34" charset="0"/>
                <a:cs typeface="Arial" panose="020B0604020202020204" pitchFamily="34" charset="0"/>
              </a:rPr>
              <a:t>Divers do not always see some symptoms </a:t>
            </a:r>
            <a:r>
              <a:rPr lang="en-GB" sz="2400" dirty="0" err="1">
                <a:solidFill>
                  <a:srgbClr val="002060"/>
                </a:solidFill>
                <a:latin typeface="Arial" panose="020B0604020202020204" pitchFamily="34" charset="0"/>
                <a:cs typeface="Arial" panose="020B0604020202020204" pitchFamily="34" charset="0"/>
              </a:rPr>
              <a:t>ie</a:t>
            </a:r>
            <a:r>
              <a:rPr lang="en-GB" sz="2400" dirty="0">
                <a:solidFill>
                  <a:srgbClr val="002060"/>
                </a:solidFill>
                <a:latin typeface="Arial" panose="020B0604020202020204" pitchFamily="34" charset="0"/>
                <a:cs typeface="Arial" panose="020B0604020202020204" pitchFamily="34" charset="0"/>
              </a:rPr>
              <a:t>. skin itching</a:t>
            </a:r>
          </a:p>
          <a:p>
            <a:pPr marL="342900" indent="-342900">
              <a:spcBef>
                <a:spcPct val="20000"/>
              </a:spcBef>
            </a:pPr>
            <a:r>
              <a:rPr lang="en-GB" sz="2400" dirty="0">
                <a:solidFill>
                  <a:srgbClr val="002060"/>
                </a:solidFill>
                <a:latin typeface="Arial" panose="020B0604020202020204" pitchFamily="34" charset="0"/>
                <a:cs typeface="Arial" panose="020B0604020202020204" pitchFamily="34" charset="0"/>
              </a:rPr>
              <a:t>and/or tingling, as potentially serious</a:t>
            </a:r>
          </a:p>
          <a:p>
            <a:pPr marL="342900" indent="-342900">
              <a:spcBef>
                <a:spcPct val="20000"/>
              </a:spcBef>
            </a:pPr>
            <a:endParaRPr lang="en-GB" sz="800" dirty="0">
              <a:solidFill>
                <a:srgbClr val="002060"/>
              </a:solidFill>
              <a:latin typeface="Arial" panose="020B0604020202020204" pitchFamily="34" charset="0"/>
              <a:cs typeface="Arial" panose="020B0604020202020204" pitchFamily="34" charset="0"/>
            </a:endParaRPr>
          </a:p>
          <a:p>
            <a:pPr marL="342900" indent="-342900">
              <a:spcBef>
                <a:spcPct val="20000"/>
              </a:spcBef>
            </a:pPr>
            <a:r>
              <a:rPr lang="en-GB" sz="2400" dirty="0">
                <a:solidFill>
                  <a:srgbClr val="002060"/>
                </a:solidFill>
                <a:latin typeface="Arial" panose="020B0604020202020204" pitchFamily="34" charset="0"/>
                <a:cs typeface="Arial" panose="020B0604020202020204" pitchFamily="34" charset="0"/>
              </a:rPr>
              <a:t>Divers who wait more than 6 hours tend to think it was some</a:t>
            </a:r>
          </a:p>
          <a:p>
            <a:pPr marL="342900" indent="-342900">
              <a:spcBef>
                <a:spcPct val="20000"/>
              </a:spcBef>
            </a:pPr>
            <a:r>
              <a:rPr lang="en-GB" sz="2400" dirty="0">
                <a:solidFill>
                  <a:srgbClr val="002060"/>
                </a:solidFill>
                <a:latin typeface="Arial" panose="020B0604020202020204" pitchFamily="34" charset="0"/>
                <a:cs typeface="Arial" panose="020B0604020202020204" pitchFamily="34" charset="0"/>
              </a:rPr>
              <a:t>other factor</a:t>
            </a:r>
          </a:p>
        </p:txBody>
      </p:sp>
      <p:sp>
        <p:nvSpPr>
          <p:cNvPr id="14" name="TextBox 13"/>
          <p:cNvSpPr txBox="1"/>
          <p:nvPr/>
        </p:nvSpPr>
        <p:spPr>
          <a:xfrm>
            <a:off x="-11428" y="-4696"/>
            <a:ext cx="2087431" cy="338554"/>
          </a:xfrm>
          <a:prstGeom prst="rect">
            <a:avLst/>
          </a:prstGeom>
          <a:noFill/>
        </p:spPr>
        <p:txBody>
          <a:bodyPr wrap="none" rtlCol="0">
            <a:spAutoFit/>
          </a:bodyPr>
          <a:lstStyle/>
          <a:p>
            <a:r>
              <a:rPr lang="en-US" sz="1600" i="1" dirty="0">
                <a:solidFill>
                  <a:srgbClr val="002060"/>
                </a:solidFill>
                <a:latin typeface="Arial" panose="020B0604020202020204" pitchFamily="34" charset="0"/>
                <a:cs typeface="Arial" panose="020B0604020202020204" pitchFamily="34" charset="0"/>
              </a:rPr>
              <a:t>DDRC research data</a:t>
            </a:r>
            <a:endParaRPr lang="en-GB" sz="1600" i="1"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92242669"/>
      </p:ext>
    </p:extLst>
  </p:cSld>
  <p:clrMapOvr>
    <a:masterClrMapping/>
  </p:clrMapOvr>
  <p:transition spd="slow">
    <p:circl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10"/>
          <p:cNvSpPr>
            <a:spLocks noChangeArrowheads="1"/>
          </p:cNvSpPr>
          <p:nvPr/>
        </p:nvSpPr>
        <p:spPr bwMode="auto">
          <a:xfrm>
            <a:off x="274638" y="3835400"/>
            <a:ext cx="3600450" cy="1195388"/>
          </a:xfrm>
          <a:prstGeom prst="rect">
            <a:avLst/>
          </a:prstGeom>
          <a:noFill/>
          <a:ln w="12700">
            <a:noFill/>
            <a:miter lim="800000"/>
            <a:headEnd/>
            <a:tailEnd/>
          </a:ln>
          <a:effectLst/>
        </p:spPr>
        <p:txBody>
          <a:bodyPr lIns="90488" tIns="44450" rIns="90488" bIns="44450"/>
          <a:lstStyle/>
          <a:p>
            <a:pPr marL="342900" indent="-342900">
              <a:spcBef>
                <a:spcPct val="20000"/>
              </a:spcBef>
            </a:pPr>
            <a:endParaRPr lang="en-GB" sz="2000" b="1">
              <a:solidFill>
                <a:srgbClr val="3366CC"/>
              </a:solidFill>
              <a:effectLst/>
            </a:endParaRPr>
          </a:p>
        </p:txBody>
      </p:sp>
      <p:sp>
        <p:nvSpPr>
          <p:cNvPr id="7" name="Text Box 2"/>
          <p:cNvSpPr txBox="1">
            <a:spLocks noChangeArrowheads="1"/>
          </p:cNvSpPr>
          <p:nvPr/>
        </p:nvSpPr>
        <p:spPr bwMode="auto">
          <a:xfrm>
            <a:off x="611560" y="404813"/>
            <a:ext cx="8208912" cy="16158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defRPr/>
            </a:pPr>
            <a:r>
              <a:rPr lang="en-GB" sz="3600" b="1" dirty="0">
                <a:solidFill>
                  <a:srgbClr val="002060"/>
                </a:solidFill>
                <a:latin typeface="Arial" panose="020B0604020202020204" pitchFamily="34" charset="0"/>
                <a:cs typeface="Arial" panose="020B0604020202020204" pitchFamily="34" charset="0"/>
              </a:rPr>
              <a:t>DCI and Denial</a:t>
            </a:r>
          </a:p>
          <a:p>
            <a:pPr algn="ctr">
              <a:defRPr/>
            </a:pPr>
            <a:endParaRPr lang="en-GB" sz="2400" b="1" dirty="0">
              <a:solidFill>
                <a:srgbClr val="002060"/>
              </a:solidFill>
              <a:latin typeface="Arial" panose="020B0604020202020204" pitchFamily="34" charset="0"/>
              <a:cs typeface="Arial" panose="020B0604020202020204" pitchFamily="34" charset="0"/>
            </a:endParaRPr>
          </a:p>
          <a:p>
            <a:pPr algn="ctr">
              <a:defRPr/>
            </a:pPr>
            <a:r>
              <a:rPr lang="en-GB" sz="2400" b="1" dirty="0">
                <a:solidFill>
                  <a:srgbClr val="002060"/>
                </a:solidFill>
                <a:latin typeface="Arial" panose="020B0604020202020204" pitchFamily="34" charset="0"/>
                <a:cs typeface="Arial" panose="020B0604020202020204" pitchFamily="34" charset="0"/>
              </a:rPr>
              <a:t>Are you facing the truth?</a:t>
            </a:r>
          </a:p>
          <a:p>
            <a:pPr algn="ctr">
              <a:defRPr/>
            </a:pPr>
            <a:endParaRPr lang="en-GB" sz="1100" b="1" dirty="0">
              <a:solidFill>
                <a:srgbClr val="002060"/>
              </a:solidFill>
              <a:latin typeface="Arial" panose="020B0604020202020204" pitchFamily="34" charset="0"/>
              <a:cs typeface="Arial" panose="020B0604020202020204" pitchFamily="34" charset="0"/>
            </a:endParaRPr>
          </a:p>
        </p:txBody>
      </p:sp>
      <p:sp>
        <p:nvSpPr>
          <p:cNvPr id="13" name="Rectangle 3"/>
          <p:cNvSpPr>
            <a:spLocks noChangeArrowheads="1"/>
          </p:cNvSpPr>
          <p:nvPr/>
        </p:nvSpPr>
        <p:spPr bwMode="auto">
          <a:xfrm>
            <a:off x="274638" y="2060848"/>
            <a:ext cx="8869362" cy="4248472"/>
          </a:xfrm>
          <a:prstGeom prst="rect">
            <a:avLst/>
          </a:prstGeom>
          <a:noFill/>
          <a:ln w="12700">
            <a:noFill/>
            <a:miter lim="800000"/>
            <a:headEnd/>
            <a:tailEnd/>
          </a:ln>
          <a:effectLst/>
        </p:spPr>
        <p:txBody>
          <a:bodyPr lIns="90488" tIns="44450" rIns="90488" bIns="44450"/>
          <a:lstStyle/>
          <a:p>
            <a:pPr marL="342900" indent="-342900">
              <a:spcBef>
                <a:spcPct val="20000"/>
              </a:spcBef>
            </a:pPr>
            <a:r>
              <a:rPr lang="en-GB" sz="2400" dirty="0">
                <a:solidFill>
                  <a:srgbClr val="002060"/>
                </a:solidFill>
                <a:latin typeface="Arial" panose="020B0604020202020204" pitchFamily="34" charset="0"/>
                <a:cs typeface="Arial" panose="020B0604020202020204" pitchFamily="34" charset="0"/>
              </a:rPr>
              <a:t>You can still get “bent” with the perfect dive!</a:t>
            </a:r>
          </a:p>
          <a:p>
            <a:pPr marL="342900" indent="-342900">
              <a:spcBef>
                <a:spcPct val="20000"/>
              </a:spcBef>
            </a:pPr>
            <a:endParaRPr lang="en-GB" sz="800" dirty="0">
              <a:solidFill>
                <a:srgbClr val="002060"/>
              </a:solidFill>
              <a:latin typeface="Arial" panose="020B0604020202020204" pitchFamily="34" charset="0"/>
              <a:cs typeface="Arial" panose="020B0604020202020204" pitchFamily="34" charset="0"/>
            </a:endParaRPr>
          </a:p>
          <a:p>
            <a:pPr marL="342900" indent="-342900">
              <a:spcBef>
                <a:spcPct val="20000"/>
              </a:spcBef>
            </a:pPr>
            <a:r>
              <a:rPr lang="en-GB" sz="2400" dirty="0">
                <a:solidFill>
                  <a:srgbClr val="002060"/>
                </a:solidFill>
                <a:latin typeface="Arial" panose="020B0604020202020204" pitchFamily="34" charset="0"/>
                <a:cs typeface="Arial" panose="020B0604020202020204" pitchFamily="34" charset="0"/>
              </a:rPr>
              <a:t>Do not “wait for it to develop sufficiently to confirm it is DCI”</a:t>
            </a:r>
          </a:p>
          <a:p>
            <a:pPr marL="342900" indent="-342900">
              <a:spcBef>
                <a:spcPct val="20000"/>
              </a:spcBef>
            </a:pPr>
            <a:endParaRPr lang="en-GB" sz="800" dirty="0">
              <a:solidFill>
                <a:srgbClr val="002060"/>
              </a:solidFill>
              <a:latin typeface="Arial" panose="020B0604020202020204" pitchFamily="34" charset="0"/>
              <a:cs typeface="Arial" panose="020B0604020202020204" pitchFamily="34" charset="0"/>
            </a:endParaRPr>
          </a:p>
          <a:p>
            <a:pPr marL="342900" indent="-342900">
              <a:spcBef>
                <a:spcPct val="20000"/>
              </a:spcBef>
            </a:pPr>
            <a:r>
              <a:rPr lang="en-GB" sz="2400" dirty="0">
                <a:solidFill>
                  <a:srgbClr val="002060"/>
                </a:solidFill>
                <a:latin typeface="Arial" panose="020B0604020202020204" pitchFamily="34" charset="0"/>
                <a:cs typeface="Arial" panose="020B0604020202020204" pitchFamily="34" charset="0"/>
              </a:rPr>
              <a:t>Delay to treatment </a:t>
            </a:r>
            <a:r>
              <a:rPr lang="en-GB" sz="2400" i="1" dirty="0">
                <a:solidFill>
                  <a:srgbClr val="002060"/>
                </a:solidFill>
                <a:latin typeface="Arial" panose="020B0604020202020204" pitchFamily="34" charset="0"/>
                <a:cs typeface="Arial" panose="020B0604020202020204" pitchFamily="34" charset="0"/>
              </a:rPr>
              <a:t>may</a:t>
            </a:r>
            <a:r>
              <a:rPr lang="en-GB" sz="2400" dirty="0">
                <a:solidFill>
                  <a:srgbClr val="002060"/>
                </a:solidFill>
                <a:latin typeface="Arial" panose="020B0604020202020204" pitchFamily="34" charset="0"/>
                <a:cs typeface="Arial" panose="020B0604020202020204" pitchFamily="34" charset="0"/>
              </a:rPr>
              <a:t> result in lasting damage and residual</a:t>
            </a:r>
          </a:p>
          <a:p>
            <a:pPr marL="342900" indent="-342900">
              <a:spcBef>
                <a:spcPct val="20000"/>
              </a:spcBef>
            </a:pPr>
            <a:r>
              <a:rPr lang="en-GB" sz="2400" dirty="0">
                <a:solidFill>
                  <a:srgbClr val="002060"/>
                </a:solidFill>
                <a:latin typeface="Arial" panose="020B0604020202020204" pitchFamily="34" charset="0"/>
                <a:cs typeface="Arial" panose="020B0604020202020204" pitchFamily="34" charset="0"/>
              </a:rPr>
              <a:t>symptoms</a:t>
            </a:r>
          </a:p>
          <a:p>
            <a:pPr marL="342900" indent="-342900">
              <a:spcBef>
                <a:spcPct val="20000"/>
              </a:spcBef>
            </a:pPr>
            <a:endParaRPr lang="en-GB" sz="800" dirty="0">
              <a:solidFill>
                <a:srgbClr val="002060"/>
              </a:solidFill>
              <a:latin typeface="Arial" panose="020B0604020202020204" pitchFamily="34" charset="0"/>
              <a:cs typeface="Arial" panose="020B0604020202020204" pitchFamily="34" charset="0"/>
            </a:endParaRPr>
          </a:p>
          <a:p>
            <a:pPr marL="342900" indent="-342900">
              <a:spcBef>
                <a:spcPct val="20000"/>
              </a:spcBef>
            </a:pPr>
            <a:r>
              <a:rPr lang="en-GB" sz="2400" dirty="0">
                <a:solidFill>
                  <a:srgbClr val="002060"/>
                </a:solidFill>
                <a:latin typeface="Arial" panose="020B0604020202020204" pitchFamily="34" charset="0"/>
                <a:cs typeface="Arial" panose="020B0604020202020204" pitchFamily="34" charset="0"/>
              </a:rPr>
              <a:t>Think - pecking order and peer pressure</a:t>
            </a:r>
          </a:p>
          <a:p>
            <a:pPr marL="342900" indent="-342900">
              <a:spcBef>
                <a:spcPct val="20000"/>
              </a:spcBef>
            </a:pPr>
            <a:endParaRPr lang="en-GB" sz="800" dirty="0">
              <a:solidFill>
                <a:srgbClr val="002060"/>
              </a:solidFill>
              <a:latin typeface="Arial" panose="020B0604020202020204" pitchFamily="34" charset="0"/>
              <a:cs typeface="Arial" panose="020B0604020202020204" pitchFamily="34" charset="0"/>
            </a:endParaRPr>
          </a:p>
          <a:p>
            <a:pPr marL="342900" indent="-342900">
              <a:spcBef>
                <a:spcPct val="20000"/>
              </a:spcBef>
            </a:pPr>
            <a:r>
              <a:rPr lang="en-GB" sz="2400" dirty="0">
                <a:solidFill>
                  <a:srgbClr val="002060"/>
                </a:solidFill>
                <a:latin typeface="Arial" panose="020B0604020202020204" pitchFamily="34" charset="0"/>
                <a:cs typeface="Arial" panose="020B0604020202020204" pitchFamily="34" charset="0"/>
              </a:rPr>
              <a:t>Just because the diver with the symptoms is an instructor with</a:t>
            </a:r>
          </a:p>
          <a:p>
            <a:pPr marL="342900" indent="-342900">
              <a:spcBef>
                <a:spcPct val="20000"/>
              </a:spcBef>
            </a:pPr>
            <a:r>
              <a:rPr lang="en-GB" sz="2400" dirty="0">
                <a:solidFill>
                  <a:srgbClr val="002060"/>
                </a:solidFill>
                <a:latin typeface="Arial" panose="020B0604020202020204" pitchFamily="34" charset="0"/>
                <a:cs typeface="Arial" panose="020B0604020202020204" pitchFamily="34" charset="0"/>
              </a:rPr>
              <a:t>many more dives under his weight belt than the rest of you,</a:t>
            </a:r>
          </a:p>
          <a:p>
            <a:pPr marL="342900" indent="-342900">
              <a:spcBef>
                <a:spcPct val="20000"/>
              </a:spcBef>
            </a:pPr>
            <a:r>
              <a:rPr lang="en-GB" sz="2400" dirty="0">
                <a:solidFill>
                  <a:srgbClr val="002060"/>
                </a:solidFill>
                <a:latin typeface="Arial" panose="020B0604020202020204" pitchFamily="34" charset="0"/>
                <a:cs typeface="Arial" panose="020B0604020202020204" pitchFamily="34" charset="0"/>
              </a:rPr>
              <a:t>don’t think he knows best</a:t>
            </a:r>
          </a:p>
          <a:p>
            <a:pPr marL="342900" indent="-342900">
              <a:spcBef>
                <a:spcPct val="20000"/>
              </a:spcBef>
            </a:pPr>
            <a:endParaRPr lang="en-GB" sz="2400" dirty="0">
              <a:solidFill>
                <a:srgbClr val="002060"/>
              </a:solidFill>
              <a:latin typeface="Arial" panose="020B0604020202020204" pitchFamily="34" charset="0"/>
              <a:cs typeface="Arial" panose="020B0604020202020204" pitchFamily="34" charset="0"/>
            </a:endParaRPr>
          </a:p>
          <a:p>
            <a:pPr marL="342900" indent="-342900">
              <a:spcBef>
                <a:spcPct val="20000"/>
              </a:spcBef>
            </a:pPr>
            <a:endParaRPr lang="en-GB" sz="2400" dirty="0">
              <a:solidFill>
                <a:srgbClr val="002060"/>
              </a:solidFill>
              <a:latin typeface="Arial" panose="020B0604020202020204" pitchFamily="34" charset="0"/>
              <a:cs typeface="Arial" panose="020B0604020202020204" pitchFamily="34" charset="0"/>
            </a:endParaRPr>
          </a:p>
          <a:p>
            <a:pPr marL="342900" indent="-342900">
              <a:spcBef>
                <a:spcPct val="20000"/>
              </a:spcBef>
            </a:pPr>
            <a:endParaRPr lang="en-GB" sz="2400" dirty="0">
              <a:solidFill>
                <a:srgbClr val="002060"/>
              </a:solidFill>
              <a:latin typeface="Arial" panose="020B0604020202020204" pitchFamily="34" charset="0"/>
              <a:cs typeface="Arial" panose="020B0604020202020204" pitchFamily="34" charset="0"/>
            </a:endParaRPr>
          </a:p>
        </p:txBody>
      </p:sp>
      <p:sp>
        <p:nvSpPr>
          <p:cNvPr id="14" name="TextBox 13"/>
          <p:cNvSpPr txBox="1"/>
          <p:nvPr/>
        </p:nvSpPr>
        <p:spPr>
          <a:xfrm>
            <a:off x="-11428" y="-4696"/>
            <a:ext cx="2087431" cy="338554"/>
          </a:xfrm>
          <a:prstGeom prst="rect">
            <a:avLst/>
          </a:prstGeom>
          <a:noFill/>
        </p:spPr>
        <p:txBody>
          <a:bodyPr wrap="none" rtlCol="0">
            <a:spAutoFit/>
          </a:bodyPr>
          <a:lstStyle/>
          <a:p>
            <a:r>
              <a:rPr lang="en-US" sz="1600" i="1" dirty="0">
                <a:solidFill>
                  <a:srgbClr val="002060"/>
                </a:solidFill>
                <a:latin typeface="Arial" panose="020B0604020202020204" pitchFamily="34" charset="0"/>
                <a:cs typeface="Arial" panose="020B0604020202020204" pitchFamily="34" charset="0"/>
              </a:rPr>
              <a:t>DDRC research data</a:t>
            </a:r>
            <a:endParaRPr lang="en-GB" sz="1600" i="1"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05815885"/>
      </p:ext>
    </p:extLst>
  </p:cSld>
  <p:clrMapOvr>
    <a:masterClrMapping/>
  </p:clrMapOvr>
  <p:transition spd="slow">
    <p:circl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10"/>
          <p:cNvSpPr>
            <a:spLocks noChangeArrowheads="1"/>
          </p:cNvSpPr>
          <p:nvPr/>
        </p:nvSpPr>
        <p:spPr bwMode="auto">
          <a:xfrm>
            <a:off x="274638" y="3835400"/>
            <a:ext cx="3600450" cy="1195388"/>
          </a:xfrm>
          <a:prstGeom prst="rect">
            <a:avLst/>
          </a:prstGeom>
          <a:noFill/>
          <a:ln w="12700">
            <a:noFill/>
            <a:miter lim="800000"/>
            <a:headEnd/>
            <a:tailEnd/>
          </a:ln>
          <a:effectLst/>
        </p:spPr>
        <p:txBody>
          <a:bodyPr lIns="90488" tIns="44450" rIns="90488" bIns="44450"/>
          <a:lstStyle/>
          <a:p>
            <a:pPr marL="342900" indent="-342900">
              <a:spcBef>
                <a:spcPct val="20000"/>
              </a:spcBef>
            </a:pPr>
            <a:endParaRPr lang="en-GB" sz="2000" b="1">
              <a:solidFill>
                <a:srgbClr val="3366CC"/>
              </a:solidFill>
              <a:effectLst/>
            </a:endParaRPr>
          </a:p>
        </p:txBody>
      </p:sp>
      <p:sp>
        <p:nvSpPr>
          <p:cNvPr id="7" name="Text Box 2"/>
          <p:cNvSpPr txBox="1">
            <a:spLocks noChangeArrowheads="1"/>
          </p:cNvSpPr>
          <p:nvPr/>
        </p:nvSpPr>
        <p:spPr bwMode="auto">
          <a:xfrm>
            <a:off x="611560" y="404813"/>
            <a:ext cx="8208912" cy="16158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defRPr/>
            </a:pPr>
            <a:r>
              <a:rPr lang="en-GB" sz="3600" b="1" dirty="0">
                <a:solidFill>
                  <a:srgbClr val="002060"/>
                </a:solidFill>
                <a:latin typeface="Arial" panose="020B0604020202020204" pitchFamily="34" charset="0"/>
                <a:cs typeface="Arial" panose="020B0604020202020204" pitchFamily="34" charset="0"/>
              </a:rPr>
              <a:t>DCI and Denial</a:t>
            </a:r>
          </a:p>
          <a:p>
            <a:pPr algn="ctr">
              <a:defRPr/>
            </a:pPr>
            <a:endParaRPr lang="en-GB" sz="2400" b="1" dirty="0">
              <a:solidFill>
                <a:srgbClr val="002060"/>
              </a:solidFill>
              <a:latin typeface="Arial" panose="020B0604020202020204" pitchFamily="34" charset="0"/>
              <a:cs typeface="Arial" panose="020B0604020202020204" pitchFamily="34" charset="0"/>
            </a:endParaRPr>
          </a:p>
          <a:p>
            <a:pPr algn="ctr">
              <a:defRPr/>
            </a:pPr>
            <a:r>
              <a:rPr lang="en-GB" sz="2400" b="1" dirty="0">
                <a:solidFill>
                  <a:srgbClr val="002060"/>
                </a:solidFill>
                <a:latin typeface="Arial" panose="020B0604020202020204" pitchFamily="34" charset="0"/>
                <a:cs typeface="Arial" panose="020B0604020202020204" pitchFamily="34" charset="0"/>
              </a:rPr>
              <a:t>Are you taking responsibility?</a:t>
            </a:r>
          </a:p>
          <a:p>
            <a:pPr algn="ctr">
              <a:defRPr/>
            </a:pPr>
            <a:endParaRPr lang="en-GB" sz="1100" b="1" dirty="0">
              <a:solidFill>
                <a:srgbClr val="002060"/>
              </a:solidFill>
              <a:latin typeface="Arial" panose="020B0604020202020204" pitchFamily="34" charset="0"/>
              <a:cs typeface="Arial" panose="020B0604020202020204" pitchFamily="34" charset="0"/>
            </a:endParaRPr>
          </a:p>
        </p:txBody>
      </p:sp>
      <p:sp>
        <p:nvSpPr>
          <p:cNvPr id="13" name="Rectangle 3"/>
          <p:cNvSpPr>
            <a:spLocks noChangeArrowheads="1"/>
          </p:cNvSpPr>
          <p:nvPr/>
        </p:nvSpPr>
        <p:spPr bwMode="auto">
          <a:xfrm>
            <a:off x="274638" y="2060848"/>
            <a:ext cx="8869362" cy="3816424"/>
          </a:xfrm>
          <a:prstGeom prst="rect">
            <a:avLst/>
          </a:prstGeom>
          <a:noFill/>
          <a:ln w="12700">
            <a:noFill/>
            <a:miter lim="800000"/>
            <a:headEnd/>
            <a:tailEnd/>
          </a:ln>
          <a:effectLst/>
        </p:spPr>
        <p:txBody>
          <a:bodyPr lIns="90488" tIns="44450" rIns="90488" bIns="44450"/>
          <a:lstStyle/>
          <a:p>
            <a:pPr marL="342900" indent="-342900">
              <a:spcBef>
                <a:spcPct val="20000"/>
              </a:spcBef>
            </a:pPr>
            <a:r>
              <a:rPr lang="en-GB" sz="2400" dirty="0">
                <a:solidFill>
                  <a:srgbClr val="002060"/>
                </a:solidFill>
                <a:latin typeface="Arial" panose="020B0604020202020204" pitchFamily="34" charset="0"/>
                <a:cs typeface="Arial" panose="020B0604020202020204" pitchFamily="34" charset="0"/>
              </a:rPr>
              <a:t>Think - do not defer to others who may be badly informed </a:t>
            </a:r>
          </a:p>
          <a:p>
            <a:pPr marL="342900" indent="-342900">
              <a:spcBef>
                <a:spcPct val="20000"/>
              </a:spcBef>
            </a:pPr>
            <a:endParaRPr lang="en-GB" sz="1100" dirty="0">
              <a:solidFill>
                <a:srgbClr val="002060"/>
              </a:solidFill>
              <a:latin typeface="Arial" panose="020B0604020202020204" pitchFamily="34" charset="0"/>
              <a:cs typeface="Arial" panose="020B0604020202020204" pitchFamily="34" charset="0"/>
            </a:endParaRPr>
          </a:p>
          <a:p>
            <a:pPr marL="342900" indent="-342900">
              <a:spcBef>
                <a:spcPct val="20000"/>
              </a:spcBef>
            </a:pPr>
            <a:r>
              <a:rPr lang="en-GB" sz="2400" i="1" dirty="0">
                <a:solidFill>
                  <a:srgbClr val="002060"/>
                </a:solidFill>
                <a:latin typeface="Arial" panose="020B0604020202020204" pitchFamily="34" charset="0"/>
                <a:cs typeface="Arial" panose="020B0604020202020204" pitchFamily="34" charset="0"/>
              </a:rPr>
              <a:t>Never</a:t>
            </a:r>
            <a:r>
              <a:rPr lang="en-GB" sz="2400" dirty="0">
                <a:solidFill>
                  <a:srgbClr val="002060"/>
                </a:solidFill>
                <a:latin typeface="Arial" panose="020B0604020202020204" pitchFamily="34" charset="0"/>
                <a:cs typeface="Arial" panose="020B0604020202020204" pitchFamily="34" charset="0"/>
              </a:rPr>
              <a:t> assume the diver with the problem is able to make a</a:t>
            </a:r>
          </a:p>
          <a:p>
            <a:pPr marL="342900" indent="-342900">
              <a:spcBef>
                <a:spcPct val="20000"/>
              </a:spcBef>
            </a:pPr>
            <a:r>
              <a:rPr lang="en-GB" sz="2400" dirty="0">
                <a:solidFill>
                  <a:srgbClr val="002060"/>
                </a:solidFill>
                <a:latin typeface="Arial" panose="020B0604020202020204" pitchFamily="34" charset="0"/>
                <a:cs typeface="Arial" panose="020B0604020202020204" pitchFamily="34" charset="0"/>
              </a:rPr>
              <a:t>reasoned judgement concerning management of their incident</a:t>
            </a:r>
          </a:p>
          <a:p>
            <a:pPr marL="342900" indent="-342900">
              <a:spcBef>
                <a:spcPct val="20000"/>
              </a:spcBef>
            </a:pPr>
            <a:endParaRPr lang="en-GB" sz="1100" dirty="0">
              <a:solidFill>
                <a:srgbClr val="002060"/>
              </a:solidFill>
              <a:latin typeface="Arial" panose="020B0604020202020204" pitchFamily="34" charset="0"/>
              <a:cs typeface="Arial" panose="020B0604020202020204" pitchFamily="34" charset="0"/>
            </a:endParaRPr>
          </a:p>
          <a:p>
            <a:pPr marL="342900" indent="-342900">
              <a:spcBef>
                <a:spcPct val="20000"/>
              </a:spcBef>
            </a:pPr>
            <a:r>
              <a:rPr lang="en-GB" sz="2400" dirty="0">
                <a:solidFill>
                  <a:srgbClr val="002060"/>
                </a:solidFill>
                <a:latin typeface="Arial" panose="020B0604020202020204" pitchFamily="34" charset="0"/>
                <a:cs typeface="Arial" panose="020B0604020202020204" pitchFamily="34" charset="0"/>
              </a:rPr>
              <a:t>The chances are he/she isn’t!</a:t>
            </a:r>
          </a:p>
          <a:p>
            <a:pPr marL="342900" indent="-342900">
              <a:spcBef>
                <a:spcPct val="20000"/>
              </a:spcBef>
            </a:pPr>
            <a:endParaRPr lang="en-GB" sz="1100" dirty="0">
              <a:solidFill>
                <a:srgbClr val="002060"/>
              </a:solidFill>
              <a:latin typeface="Arial" panose="020B0604020202020204" pitchFamily="34" charset="0"/>
              <a:cs typeface="Arial" panose="020B0604020202020204" pitchFamily="34" charset="0"/>
            </a:endParaRPr>
          </a:p>
          <a:p>
            <a:pPr marL="342900" indent="-342900">
              <a:spcBef>
                <a:spcPct val="20000"/>
              </a:spcBef>
            </a:pPr>
            <a:r>
              <a:rPr lang="en-GB" sz="2400" dirty="0">
                <a:solidFill>
                  <a:srgbClr val="002060"/>
                </a:solidFill>
                <a:latin typeface="Arial" panose="020B0604020202020204" pitchFamily="34" charset="0"/>
                <a:cs typeface="Arial" panose="020B0604020202020204" pitchFamily="34" charset="0"/>
              </a:rPr>
              <a:t>Divers as a group </a:t>
            </a:r>
            <a:r>
              <a:rPr lang="en-GB" sz="2400" i="1" dirty="0">
                <a:solidFill>
                  <a:srgbClr val="002060"/>
                </a:solidFill>
                <a:latin typeface="Arial" panose="020B0604020202020204" pitchFamily="34" charset="0"/>
                <a:cs typeface="Arial" panose="020B0604020202020204" pitchFamily="34" charset="0"/>
              </a:rPr>
              <a:t>must assume responsibility </a:t>
            </a:r>
            <a:r>
              <a:rPr lang="en-GB" sz="2400" dirty="0">
                <a:solidFill>
                  <a:srgbClr val="002060"/>
                </a:solidFill>
                <a:latin typeface="Arial" panose="020B0604020202020204" pitchFamily="34" charset="0"/>
                <a:cs typeface="Arial" panose="020B0604020202020204" pitchFamily="34" charset="0"/>
              </a:rPr>
              <a:t>for taking action</a:t>
            </a:r>
          </a:p>
          <a:p>
            <a:pPr marL="342900" indent="-342900">
              <a:spcBef>
                <a:spcPct val="20000"/>
              </a:spcBef>
            </a:pPr>
            <a:r>
              <a:rPr lang="en-GB" sz="2400" dirty="0">
                <a:solidFill>
                  <a:srgbClr val="002060"/>
                </a:solidFill>
                <a:latin typeface="Arial" panose="020B0604020202020204" pitchFamily="34" charset="0"/>
                <a:cs typeface="Arial" panose="020B0604020202020204" pitchFamily="34" charset="0"/>
              </a:rPr>
              <a:t>to ensure the well being of a diver who displays possible signs</a:t>
            </a:r>
          </a:p>
          <a:p>
            <a:pPr marL="342900" indent="-342900">
              <a:spcBef>
                <a:spcPct val="20000"/>
              </a:spcBef>
            </a:pPr>
            <a:r>
              <a:rPr lang="en-GB" sz="2400" dirty="0">
                <a:solidFill>
                  <a:srgbClr val="002060"/>
                </a:solidFill>
                <a:latin typeface="Arial" panose="020B0604020202020204" pitchFamily="34" charset="0"/>
                <a:cs typeface="Arial" panose="020B0604020202020204" pitchFamily="34" charset="0"/>
              </a:rPr>
              <a:t>and symptoms of DCI</a:t>
            </a:r>
          </a:p>
          <a:p>
            <a:pPr marL="342900" indent="-342900">
              <a:spcBef>
                <a:spcPct val="20000"/>
              </a:spcBef>
            </a:pPr>
            <a:endParaRPr lang="en-GB" sz="2400" dirty="0">
              <a:solidFill>
                <a:srgbClr val="002060"/>
              </a:solidFill>
              <a:latin typeface="Arial" panose="020B0604020202020204" pitchFamily="34" charset="0"/>
              <a:cs typeface="Arial" panose="020B0604020202020204" pitchFamily="34" charset="0"/>
            </a:endParaRPr>
          </a:p>
          <a:p>
            <a:pPr marL="342900" indent="-342900">
              <a:spcBef>
                <a:spcPct val="20000"/>
              </a:spcBef>
            </a:pPr>
            <a:endParaRPr lang="en-GB" sz="2400" dirty="0">
              <a:solidFill>
                <a:srgbClr val="002060"/>
              </a:solidFill>
              <a:latin typeface="Arial" panose="020B0604020202020204" pitchFamily="34" charset="0"/>
              <a:cs typeface="Arial" panose="020B0604020202020204" pitchFamily="34" charset="0"/>
            </a:endParaRPr>
          </a:p>
          <a:p>
            <a:pPr marL="342900" indent="-342900">
              <a:spcBef>
                <a:spcPct val="20000"/>
              </a:spcBef>
            </a:pPr>
            <a:endParaRPr lang="en-GB" sz="2400" dirty="0">
              <a:solidFill>
                <a:srgbClr val="002060"/>
              </a:solidFill>
              <a:latin typeface="Arial" panose="020B0604020202020204" pitchFamily="34" charset="0"/>
              <a:cs typeface="Arial" panose="020B0604020202020204" pitchFamily="34" charset="0"/>
            </a:endParaRPr>
          </a:p>
        </p:txBody>
      </p:sp>
      <p:sp>
        <p:nvSpPr>
          <p:cNvPr id="14" name="TextBox 13"/>
          <p:cNvSpPr txBox="1"/>
          <p:nvPr/>
        </p:nvSpPr>
        <p:spPr>
          <a:xfrm>
            <a:off x="-11428" y="-4696"/>
            <a:ext cx="2087431" cy="338554"/>
          </a:xfrm>
          <a:prstGeom prst="rect">
            <a:avLst/>
          </a:prstGeom>
          <a:noFill/>
        </p:spPr>
        <p:txBody>
          <a:bodyPr wrap="none" rtlCol="0">
            <a:spAutoFit/>
          </a:bodyPr>
          <a:lstStyle/>
          <a:p>
            <a:r>
              <a:rPr lang="en-US" sz="1600" i="1" dirty="0">
                <a:solidFill>
                  <a:srgbClr val="002060"/>
                </a:solidFill>
                <a:latin typeface="Arial" panose="020B0604020202020204" pitchFamily="34" charset="0"/>
                <a:cs typeface="Arial" panose="020B0604020202020204" pitchFamily="34" charset="0"/>
              </a:rPr>
              <a:t>DDRC research data</a:t>
            </a:r>
            <a:endParaRPr lang="en-GB" sz="1600" i="1"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64983144"/>
      </p:ext>
    </p:extLst>
  </p:cSld>
  <p:clrMapOvr>
    <a:masterClrMapping/>
  </p:clrMapOvr>
  <p:transition spd="slow">
    <p:circl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10"/>
          <p:cNvSpPr>
            <a:spLocks noChangeArrowheads="1"/>
          </p:cNvSpPr>
          <p:nvPr/>
        </p:nvSpPr>
        <p:spPr bwMode="auto">
          <a:xfrm>
            <a:off x="274638" y="3835400"/>
            <a:ext cx="3600450" cy="1195388"/>
          </a:xfrm>
          <a:prstGeom prst="rect">
            <a:avLst/>
          </a:prstGeom>
          <a:noFill/>
          <a:ln w="12700">
            <a:noFill/>
            <a:miter lim="800000"/>
            <a:headEnd/>
            <a:tailEnd/>
          </a:ln>
          <a:effectLst/>
        </p:spPr>
        <p:txBody>
          <a:bodyPr lIns="90488" tIns="44450" rIns="90488" bIns="44450"/>
          <a:lstStyle/>
          <a:p>
            <a:pPr marL="342900" indent="-342900">
              <a:spcBef>
                <a:spcPct val="20000"/>
              </a:spcBef>
            </a:pPr>
            <a:endParaRPr lang="en-GB" sz="2000" b="1">
              <a:solidFill>
                <a:srgbClr val="3366CC"/>
              </a:solidFill>
              <a:effectLst/>
            </a:endParaRPr>
          </a:p>
        </p:txBody>
      </p:sp>
      <p:sp>
        <p:nvSpPr>
          <p:cNvPr id="7" name="Text Box 2"/>
          <p:cNvSpPr txBox="1">
            <a:spLocks noChangeArrowheads="1"/>
          </p:cNvSpPr>
          <p:nvPr/>
        </p:nvSpPr>
        <p:spPr bwMode="auto">
          <a:xfrm>
            <a:off x="611560" y="404813"/>
            <a:ext cx="8208912" cy="11772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defRPr/>
            </a:pPr>
            <a:r>
              <a:rPr lang="en-GB" sz="3600" b="1" dirty="0">
                <a:solidFill>
                  <a:srgbClr val="002060"/>
                </a:solidFill>
                <a:latin typeface="Arial" panose="020B0604020202020204" pitchFamily="34" charset="0"/>
                <a:cs typeface="Arial" panose="020B0604020202020204" pitchFamily="34" charset="0"/>
              </a:rPr>
              <a:t>DCI and Denial</a:t>
            </a:r>
          </a:p>
          <a:p>
            <a:pPr algn="ctr">
              <a:defRPr/>
            </a:pPr>
            <a:endParaRPr lang="en-GB" sz="1050" b="1" dirty="0">
              <a:solidFill>
                <a:srgbClr val="002060"/>
              </a:solidFill>
              <a:latin typeface="Arial" panose="020B0604020202020204" pitchFamily="34" charset="0"/>
              <a:cs typeface="Arial" panose="020B0604020202020204" pitchFamily="34" charset="0"/>
            </a:endParaRPr>
          </a:p>
          <a:p>
            <a:pPr algn="ctr">
              <a:defRPr/>
            </a:pPr>
            <a:r>
              <a:rPr lang="en-GB" sz="2400" b="1" dirty="0">
                <a:solidFill>
                  <a:srgbClr val="002060"/>
                </a:solidFill>
                <a:latin typeface="Arial" panose="020B0604020202020204" pitchFamily="34" charset="0"/>
                <a:cs typeface="Arial" panose="020B0604020202020204" pitchFamily="34" charset="0"/>
              </a:rPr>
              <a:t>In summary</a:t>
            </a:r>
          </a:p>
        </p:txBody>
      </p:sp>
      <p:sp>
        <p:nvSpPr>
          <p:cNvPr id="13" name="Rectangle 3"/>
          <p:cNvSpPr>
            <a:spLocks noChangeArrowheads="1"/>
          </p:cNvSpPr>
          <p:nvPr/>
        </p:nvSpPr>
        <p:spPr bwMode="auto">
          <a:xfrm>
            <a:off x="274638" y="2060848"/>
            <a:ext cx="8617842" cy="4248472"/>
          </a:xfrm>
          <a:prstGeom prst="rect">
            <a:avLst/>
          </a:prstGeom>
          <a:noFill/>
          <a:ln w="12700">
            <a:noFill/>
            <a:miter lim="800000"/>
            <a:headEnd/>
            <a:tailEnd/>
          </a:ln>
          <a:effectLst/>
        </p:spPr>
        <p:txBody>
          <a:bodyPr lIns="90488" tIns="44450" rIns="90488" bIns="44450"/>
          <a:lstStyle/>
          <a:p>
            <a:pPr marL="342900" indent="-342900">
              <a:spcBef>
                <a:spcPct val="20000"/>
              </a:spcBef>
            </a:pPr>
            <a:endParaRPr lang="en-GB" sz="2400" dirty="0">
              <a:latin typeface="Calibri" pitchFamily="34" charset="0"/>
              <a:cs typeface="Calibri" pitchFamily="34" charset="0"/>
            </a:endParaRPr>
          </a:p>
          <a:p>
            <a:pPr marL="342900" indent="-342900">
              <a:spcBef>
                <a:spcPct val="20000"/>
              </a:spcBef>
            </a:pPr>
            <a:endParaRPr lang="en-GB" sz="2400" dirty="0">
              <a:latin typeface="Calibri" pitchFamily="34" charset="0"/>
              <a:cs typeface="Calibri" pitchFamily="34" charset="0"/>
            </a:endParaRPr>
          </a:p>
          <a:p>
            <a:pPr marL="342900" indent="-342900">
              <a:spcBef>
                <a:spcPct val="20000"/>
              </a:spcBef>
            </a:pPr>
            <a:endParaRPr lang="en-GB" sz="2400" dirty="0">
              <a:latin typeface="Calibri" pitchFamily="34" charset="0"/>
              <a:cs typeface="Calibri" pitchFamily="34" charset="0"/>
            </a:endParaRPr>
          </a:p>
        </p:txBody>
      </p:sp>
      <p:sp>
        <p:nvSpPr>
          <p:cNvPr id="14" name="TextBox 13"/>
          <p:cNvSpPr txBox="1"/>
          <p:nvPr/>
        </p:nvSpPr>
        <p:spPr>
          <a:xfrm>
            <a:off x="-11428" y="-4696"/>
            <a:ext cx="2087431" cy="338554"/>
          </a:xfrm>
          <a:prstGeom prst="rect">
            <a:avLst/>
          </a:prstGeom>
          <a:noFill/>
        </p:spPr>
        <p:txBody>
          <a:bodyPr wrap="none" rtlCol="0">
            <a:spAutoFit/>
          </a:bodyPr>
          <a:lstStyle/>
          <a:p>
            <a:r>
              <a:rPr lang="en-US" sz="1600" i="1" dirty="0">
                <a:solidFill>
                  <a:srgbClr val="002060"/>
                </a:solidFill>
                <a:latin typeface="Arial" panose="020B0604020202020204" pitchFamily="34" charset="0"/>
                <a:cs typeface="Arial" panose="020B0604020202020204" pitchFamily="34" charset="0"/>
              </a:rPr>
              <a:t>DDRC research data</a:t>
            </a:r>
            <a:endParaRPr lang="en-GB" sz="1600" i="1" dirty="0">
              <a:solidFill>
                <a:srgbClr val="002060"/>
              </a:solidFill>
              <a:latin typeface="Arial" panose="020B0604020202020204" pitchFamily="34" charset="0"/>
              <a:cs typeface="Arial" panose="020B0604020202020204" pitchFamily="34" charset="0"/>
            </a:endParaRPr>
          </a:p>
        </p:txBody>
      </p:sp>
      <p:sp>
        <p:nvSpPr>
          <p:cNvPr id="6" name="Rectangle 3"/>
          <p:cNvSpPr>
            <a:spLocks noChangeArrowheads="1"/>
          </p:cNvSpPr>
          <p:nvPr/>
        </p:nvSpPr>
        <p:spPr bwMode="auto">
          <a:xfrm>
            <a:off x="731130" y="2060848"/>
            <a:ext cx="8208911" cy="3096344"/>
          </a:xfrm>
          <a:prstGeom prst="rect">
            <a:avLst/>
          </a:prstGeom>
          <a:noFill/>
          <a:ln w="12700">
            <a:noFill/>
            <a:miter lim="800000"/>
            <a:headEnd/>
            <a:tailEnd/>
          </a:ln>
          <a:effectLst/>
        </p:spPr>
        <p:txBody>
          <a:bodyPr lIns="90488" tIns="44450" rIns="90488" bIns="44450"/>
          <a:lstStyle/>
          <a:p>
            <a:pPr marL="342900" indent="-342900">
              <a:spcBef>
                <a:spcPct val="20000"/>
              </a:spcBef>
            </a:pPr>
            <a:r>
              <a:rPr lang="en-GB" sz="2400" dirty="0">
                <a:solidFill>
                  <a:srgbClr val="002060"/>
                </a:solidFill>
                <a:latin typeface="Arial" panose="020B0604020202020204" pitchFamily="34" charset="0"/>
                <a:cs typeface="Arial" panose="020B0604020202020204" pitchFamily="34" charset="0"/>
              </a:rPr>
              <a:t>Anyone who has been diving can get DCI</a:t>
            </a:r>
          </a:p>
          <a:p>
            <a:pPr marL="342900" indent="-342900">
              <a:spcBef>
                <a:spcPct val="20000"/>
              </a:spcBef>
            </a:pPr>
            <a:endParaRPr lang="en-GB" sz="800" dirty="0">
              <a:solidFill>
                <a:srgbClr val="002060"/>
              </a:solidFill>
              <a:latin typeface="Arial" panose="020B0604020202020204" pitchFamily="34" charset="0"/>
              <a:cs typeface="Arial" panose="020B0604020202020204" pitchFamily="34" charset="0"/>
            </a:endParaRPr>
          </a:p>
          <a:p>
            <a:pPr marL="342900" indent="-342900">
              <a:spcBef>
                <a:spcPct val="20000"/>
              </a:spcBef>
            </a:pPr>
            <a:r>
              <a:rPr lang="en-GB" sz="2400" dirty="0">
                <a:solidFill>
                  <a:srgbClr val="002060"/>
                </a:solidFill>
                <a:latin typeface="Arial" panose="020B0604020202020204" pitchFamily="34" charset="0"/>
                <a:cs typeface="Arial" panose="020B0604020202020204" pitchFamily="34" charset="0"/>
              </a:rPr>
              <a:t>You do not have to “do anything wrong” to get DCI</a:t>
            </a:r>
          </a:p>
          <a:p>
            <a:pPr marL="342900" indent="-342900">
              <a:spcBef>
                <a:spcPct val="20000"/>
              </a:spcBef>
            </a:pPr>
            <a:endParaRPr lang="en-GB" sz="800" dirty="0">
              <a:solidFill>
                <a:srgbClr val="002060"/>
              </a:solidFill>
              <a:latin typeface="Arial" panose="020B0604020202020204" pitchFamily="34" charset="0"/>
              <a:cs typeface="Arial" panose="020B0604020202020204" pitchFamily="34" charset="0"/>
            </a:endParaRPr>
          </a:p>
          <a:p>
            <a:pPr marL="342900" indent="-342900">
              <a:spcBef>
                <a:spcPct val="20000"/>
              </a:spcBef>
            </a:pPr>
            <a:r>
              <a:rPr lang="en-GB" sz="2400" dirty="0">
                <a:solidFill>
                  <a:srgbClr val="002060"/>
                </a:solidFill>
                <a:latin typeface="Arial" panose="020B0604020202020204" pitchFamily="34" charset="0"/>
                <a:cs typeface="Arial" panose="020B0604020202020204" pitchFamily="34" charset="0"/>
              </a:rPr>
              <a:t>You can still get DCI even if your profile was perfect</a:t>
            </a:r>
          </a:p>
          <a:p>
            <a:pPr marL="342900" indent="-342900">
              <a:spcBef>
                <a:spcPct val="20000"/>
              </a:spcBef>
            </a:pPr>
            <a:endParaRPr lang="en-GB" sz="800" dirty="0">
              <a:solidFill>
                <a:srgbClr val="002060"/>
              </a:solidFill>
              <a:latin typeface="Arial" panose="020B0604020202020204" pitchFamily="34" charset="0"/>
              <a:cs typeface="Arial" panose="020B0604020202020204" pitchFamily="34" charset="0"/>
            </a:endParaRPr>
          </a:p>
          <a:p>
            <a:pPr marL="342900" indent="-342900">
              <a:spcBef>
                <a:spcPct val="20000"/>
              </a:spcBef>
            </a:pPr>
            <a:r>
              <a:rPr lang="en-GB" sz="2400" dirty="0">
                <a:solidFill>
                  <a:srgbClr val="002060"/>
                </a:solidFill>
                <a:latin typeface="Arial" panose="020B0604020202020204" pitchFamily="34" charset="0"/>
                <a:cs typeface="Arial" panose="020B0604020202020204" pitchFamily="34" charset="0"/>
              </a:rPr>
              <a:t>Do not wait for it to “develop sufficiently” to confirm it is DCI</a:t>
            </a:r>
          </a:p>
          <a:p>
            <a:pPr marL="342900" indent="-342900">
              <a:spcBef>
                <a:spcPct val="20000"/>
              </a:spcBef>
            </a:pPr>
            <a:endParaRPr lang="en-GB" sz="800" dirty="0">
              <a:solidFill>
                <a:srgbClr val="002060"/>
              </a:solidFill>
              <a:latin typeface="Arial" panose="020B0604020202020204" pitchFamily="34" charset="0"/>
              <a:cs typeface="Arial" panose="020B0604020202020204" pitchFamily="34" charset="0"/>
            </a:endParaRPr>
          </a:p>
          <a:p>
            <a:pPr marL="342900" indent="-342900">
              <a:spcBef>
                <a:spcPct val="20000"/>
              </a:spcBef>
            </a:pPr>
            <a:r>
              <a:rPr lang="en-GB" sz="2400" dirty="0">
                <a:solidFill>
                  <a:srgbClr val="002060"/>
                </a:solidFill>
                <a:latin typeface="Arial" panose="020B0604020202020204" pitchFamily="34" charset="0"/>
                <a:cs typeface="Arial" panose="020B0604020202020204" pitchFamily="34" charset="0"/>
              </a:rPr>
              <a:t>DCI does not respect age, gender, or experience</a:t>
            </a:r>
          </a:p>
          <a:p>
            <a:pPr marL="342900" indent="-342900">
              <a:spcBef>
                <a:spcPct val="20000"/>
              </a:spcBef>
            </a:pPr>
            <a:r>
              <a:rPr lang="en-GB" sz="2400" dirty="0">
                <a:solidFill>
                  <a:srgbClr val="002060"/>
                </a:solidFill>
                <a:latin typeface="Arial" panose="020B0604020202020204" pitchFamily="34" charset="0"/>
                <a:cs typeface="Arial" panose="020B0604020202020204" pitchFamily="34" charset="0"/>
              </a:rPr>
              <a:t>                 </a:t>
            </a:r>
          </a:p>
          <a:p>
            <a:pPr marL="342900" indent="-342900">
              <a:spcBef>
                <a:spcPct val="20000"/>
              </a:spcBef>
            </a:pPr>
            <a:r>
              <a:rPr lang="en-GB" sz="2400" dirty="0">
                <a:solidFill>
                  <a:srgbClr val="002060"/>
                </a:solidFill>
                <a:latin typeface="Arial" panose="020B0604020202020204" pitchFamily="34" charset="0"/>
                <a:cs typeface="Arial" panose="020B0604020202020204" pitchFamily="34" charset="0"/>
              </a:rPr>
              <a:t>                  Take action and </a:t>
            </a:r>
            <a:r>
              <a:rPr lang="en-GB" sz="2400" b="1" dirty="0">
                <a:solidFill>
                  <a:srgbClr val="002060"/>
                </a:solidFill>
                <a:latin typeface="Arial" panose="020B0604020202020204" pitchFamily="34" charset="0"/>
                <a:cs typeface="Arial" panose="020B0604020202020204" pitchFamily="34" charset="0"/>
              </a:rPr>
              <a:t>seek advice</a:t>
            </a:r>
          </a:p>
          <a:p>
            <a:pPr marL="342900" indent="-342900">
              <a:spcBef>
                <a:spcPct val="20000"/>
              </a:spcBef>
            </a:pPr>
            <a:endParaRPr lang="en-GB" sz="2400" dirty="0">
              <a:solidFill>
                <a:srgbClr val="002060"/>
              </a:solidFill>
              <a:latin typeface="Arial" panose="020B0604020202020204" pitchFamily="34" charset="0"/>
              <a:cs typeface="Arial" panose="020B0604020202020204" pitchFamily="34" charset="0"/>
            </a:endParaRPr>
          </a:p>
          <a:p>
            <a:pPr marL="342900" indent="-342900">
              <a:spcBef>
                <a:spcPct val="20000"/>
              </a:spcBef>
            </a:pPr>
            <a:endParaRPr lang="en-GB" sz="1100" dirty="0">
              <a:solidFill>
                <a:srgbClr val="002060"/>
              </a:solidFill>
              <a:latin typeface="Arial" panose="020B0604020202020204" pitchFamily="34" charset="0"/>
              <a:cs typeface="Arial" panose="020B0604020202020204" pitchFamily="34" charset="0"/>
            </a:endParaRPr>
          </a:p>
          <a:p>
            <a:pPr marL="342900" indent="-342900">
              <a:spcBef>
                <a:spcPct val="20000"/>
              </a:spcBef>
            </a:pPr>
            <a:endParaRPr lang="en-GB" sz="2400" dirty="0">
              <a:solidFill>
                <a:srgbClr val="002060"/>
              </a:solidFill>
              <a:latin typeface="Arial" panose="020B0604020202020204" pitchFamily="34" charset="0"/>
              <a:cs typeface="Arial" panose="020B0604020202020204" pitchFamily="34" charset="0"/>
            </a:endParaRPr>
          </a:p>
          <a:p>
            <a:pPr marL="342900" indent="-342900">
              <a:spcBef>
                <a:spcPct val="20000"/>
              </a:spcBef>
            </a:pPr>
            <a:endParaRPr lang="en-GB" sz="2400" dirty="0">
              <a:solidFill>
                <a:srgbClr val="002060"/>
              </a:solidFill>
              <a:latin typeface="Arial" panose="020B0604020202020204" pitchFamily="34" charset="0"/>
              <a:cs typeface="Arial" panose="020B0604020202020204" pitchFamily="34" charset="0"/>
            </a:endParaRPr>
          </a:p>
          <a:p>
            <a:pPr marL="342900" indent="-342900">
              <a:spcBef>
                <a:spcPct val="20000"/>
              </a:spcBef>
            </a:pPr>
            <a:endParaRPr lang="en-GB" sz="2400"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50732849"/>
      </p:ext>
    </p:extLst>
  </p:cSld>
  <p:clrMapOvr>
    <a:masterClrMapping/>
  </p:clrMapOvr>
  <p:transition spd="slow">
    <p:circl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10"/>
          <p:cNvSpPr>
            <a:spLocks noChangeArrowheads="1"/>
          </p:cNvSpPr>
          <p:nvPr/>
        </p:nvSpPr>
        <p:spPr bwMode="auto">
          <a:xfrm>
            <a:off x="274638" y="3835400"/>
            <a:ext cx="3600450" cy="1195388"/>
          </a:xfrm>
          <a:prstGeom prst="rect">
            <a:avLst/>
          </a:prstGeom>
          <a:noFill/>
          <a:ln w="12700">
            <a:noFill/>
            <a:miter lim="800000"/>
            <a:headEnd/>
            <a:tailEnd/>
          </a:ln>
          <a:effectLst/>
        </p:spPr>
        <p:txBody>
          <a:bodyPr lIns="90488" tIns="44450" rIns="90488" bIns="44450"/>
          <a:lstStyle/>
          <a:p>
            <a:pPr marL="342900" indent="-342900">
              <a:spcBef>
                <a:spcPct val="20000"/>
              </a:spcBef>
            </a:pPr>
            <a:endParaRPr lang="en-GB" sz="2000" b="1">
              <a:solidFill>
                <a:srgbClr val="3366CC"/>
              </a:solidFill>
              <a:effectLst/>
            </a:endParaRPr>
          </a:p>
        </p:txBody>
      </p:sp>
      <p:sp>
        <p:nvSpPr>
          <p:cNvPr id="7" name="Text Box 2"/>
          <p:cNvSpPr txBox="1">
            <a:spLocks noChangeArrowheads="1"/>
          </p:cNvSpPr>
          <p:nvPr/>
        </p:nvSpPr>
        <p:spPr bwMode="auto">
          <a:xfrm>
            <a:off x="611560" y="404813"/>
            <a:ext cx="8208912" cy="11772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defRPr/>
            </a:pPr>
            <a:r>
              <a:rPr lang="en-GB" sz="3600" b="1" dirty="0">
                <a:solidFill>
                  <a:srgbClr val="002060"/>
                </a:solidFill>
                <a:latin typeface="Arial" panose="020B0604020202020204" pitchFamily="34" charset="0"/>
                <a:cs typeface="Arial" panose="020B0604020202020204" pitchFamily="34" charset="0"/>
              </a:rPr>
              <a:t>DCI and Denial</a:t>
            </a:r>
          </a:p>
          <a:p>
            <a:pPr algn="ctr">
              <a:defRPr/>
            </a:pPr>
            <a:endParaRPr lang="en-GB" sz="1050" b="1" dirty="0">
              <a:solidFill>
                <a:srgbClr val="002060"/>
              </a:solidFill>
              <a:latin typeface="Arial" panose="020B0604020202020204" pitchFamily="34" charset="0"/>
              <a:cs typeface="Arial" panose="020B0604020202020204" pitchFamily="34" charset="0"/>
            </a:endParaRPr>
          </a:p>
          <a:p>
            <a:pPr algn="ctr">
              <a:defRPr/>
            </a:pPr>
            <a:r>
              <a:rPr lang="en-GB" sz="2400" b="1" dirty="0">
                <a:solidFill>
                  <a:srgbClr val="002060"/>
                </a:solidFill>
                <a:latin typeface="Arial" panose="020B0604020202020204" pitchFamily="34" charset="0"/>
                <a:cs typeface="Arial" panose="020B0604020202020204" pitchFamily="34" charset="0"/>
              </a:rPr>
              <a:t>In summary</a:t>
            </a:r>
          </a:p>
        </p:txBody>
      </p:sp>
      <p:sp>
        <p:nvSpPr>
          <p:cNvPr id="13" name="Rectangle 3"/>
          <p:cNvSpPr>
            <a:spLocks noChangeArrowheads="1"/>
          </p:cNvSpPr>
          <p:nvPr/>
        </p:nvSpPr>
        <p:spPr bwMode="auto">
          <a:xfrm>
            <a:off x="274638" y="2060848"/>
            <a:ext cx="8617842" cy="4248472"/>
          </a:xfrm>
          <a:prstGeom prst="rect">
            <a:avLst/>
          </a:prstGeom>
          <a:noFill/>
          <a:ln w="12700">
            <a:noFill/>
            <a:miter lim="800000"/>
            <a:headEnd/>
            <a:tailEnd/>
          </a:ln>
          <a:effectLst/>
        </p:spPr>
        <p:txBody>
          <a:bodyPr lIns="90488" tIns="44450" rIns="90488" bIns="44450"/>
          <a:lstStyle/>
          <a:p>
            <a:pPr marL="342900" indent="-342900">
              <a:spcBef>
                <a:spcPct val="20000"/>
              </a:spcBef>
            </a:pPr>
            <a:endParaRPr lang="en-GB" sz="2400" dirty="0">
              <a:latin typeface="Calibri" pitchFamily="34" charset="0"/>
              <a:cs typeface="Calibri" pitchFamily="34" charset="0"/>
            </a:endParaRPr>
          </a:p>
          <a:p>
            <a:pPr marL="342900" indent="-342900">
              <a:spcBef>
                <a:spcPct val="20000"/>
              </a:spcBef>
            </a:pPr>
            <a:endParaRPr lang="en-GB" sz="2400" dirty="0">
              <a:latin typeface="Calibri" pitchFamily="34" charset="0"/>
              <a:cs typeface="Calibri" pitchFamily="34" charset="0"/>
            </a:endParaRPr>
          </a:p>
          <a:p>
            <a:pPr marL="342900" indent="-342900">
              <a:spcBef>
                <a:spcPct val="20000"/>
              </a:spcBef>
            </a:pPr>
            <a:endParaRPr lang="en-GB" sz="2400" dirty="0">
              <a:latin typeface="Calibri" pitchFamily="34" charset="0"/>
              <a:cs typeface="Calibri" pitchFamily="34" charset="0"/>
            </a:endParaRPr>
          </a:p>
        </p:txBody>
      </p:sp>
      <p:sp>
        <p:nvSpPr>
          <p:cNvPr id="14" name="TextBox 13"/>
          <p:cNvSpPr txBox="1"/>
          <p:nvPr/>
        </p:nvSpPr>
        <p:spPr>
          <a:xfrm>
            <a:off x="-11428" y="-4696"/>
            <a:ext cx="2087431" cy="338554"/>
          </a:xfrm>
          <a:prstGeom prst="rect">
            <a:avLst/>
          </a:prstGeom>
          <a:noFill/>
        </p:spPr>
        <p:txBody>
          <a:bodyPr wrap="none" rtlCol="0">
            <a:spAutoFit/>
          </a:bodyPr>
          <a:lstStyle/>
          <a:p>
            <a:r>
              <a:rPr lang="en-US" sz="1600" i="1" dirty="0">
                <a:solidFill>
                  <a:srgbClr val="002060"/>
                </a:solidFill>
                <a:latin typeface="Arial" panose="020B0604020202020204" pitchFamily="34" charset="0"/>
                <a:cs typeface="Arial" panose="020B0604020202020204" pitchFamily="34" charset="0"/>
              </a:rPr>
              <a:t>DDRC research data</a:t>
            </a:r>
            <a:endParaRPr lang="en-GB" sz="1600" i="1" dirty="0">
              <a:solidFill>
                <a:srgbClr val="002060"/>
              </a:solidFill>
              <a:latin typeface="Arial" panose="020B0604020202020204" pitchFamily="34" charset="0"/>
              <a:cs typeface="Arial" panose="020B0604020202020204" pitchFamily="34" charset="0"/>
            </a:endParaRPr>
          </a:p>
        </p:txBody>
      </p:sp>
      <p:sp>
        <p:nvSpPr>
          <p:cNvPr id="6" name="Rectangle 3"/>
          <p:cNvSpPr>
            <a:spLocks noChangeArrowheads="1"/>
          </p:cNvSpPr>
          <p:nvPr/>
        </p:nvSpPr>
        <p:spPr bwMode="auto">
          <a:xfrm>
            <a:off x="280535" y="2032154"/>
            <a:ext cx="8833866" cy="3606492"/>
          </a:xfrm>
          <a:prstGeom prst="rect">
            <a:avLst/>
          </a:prstGeom>
          <a:noFill/>
          <a:ln w="12700">
            <a:noFill/>
            <a:miter lim="800000"/>
            <a:headEnd/>
            <a:tailEnd/>
          </a:ln>
          <a:effectLst/>
        </p:spPr>
        <p:txBody>
          <a:bodyPr lIns="90488" tIns="44450" rIns="90488" bIns="44450"/>
          <a:lstStyle/>
          <a:p>
            <a:pPr marL="342900" indent="-342900">
              <a:spcBef>
                <a:spcPct val="20000"/>
              </a:spcBef>
            </a:pPr>
            <a:r>
              <a:rPr lang="en-GB" sz="2400" b="1" i="1" dirty="0">
                <a:solidFill>
                  <a:srgbClr val="002060"/>
                </a:solidFill>
                <a:latin typeface="Arial" panose="020B0604020202020204" pitchFamily="34" charset="0"/>
                <a:cs typeface="Arial" panose="020B0604020202020204" pitchFamily="34" charset="0"/>
              </a:rPr>
              <a:t>Seeking advice is never a waste of time</a:t>
            </a:r>
          </a:p>
          <a:p>
            <a:pPr marL="342900" indent="-342900">
              <a:spcBef>
                <a:spcPct val="20000"/>
              </a:spcBef>
            </a:pPr>
            <a:endParaRPr lang="en-GB" sz="800" dirty="0">
              <a:solidFill>
                <a:srgbClr val="002060"/>
              </a:solidFill>
              <a:latin typeface="Arial" panose="020B0604020202020204" pitchFamily="34" charset="0"/>
              <a:cs typeface="Arial" panose="020B0604020202020204" pitchFamily="34" charset="0"/>
            </a:endParaRPr>
          </a:p>
          <a:p>
            <a:pPr marL="342900" indent="-342900">
              <a:spcBef>
                <a:spcPct val="20000"/>
              </a:spcBef>
            </a:pPr>
            <a:r>
              <a:rPr lang="en-GB" sz="2400" dirty="0">
                <a:solidFill>
                  <a:srgbClr val="002060"/>
                </a:solidFill>
                <a:latin typeface="Arial" panose="020B0604020202020204" pitchFamily="34" charset="0"/>
                <a:cs typeface="Arial" panose="020B0604020202020204" pitchFamily="34" charset="0"/>
              </a:rPr>
              <a:t>Think outside the box </a:t>
            </a:r>
          </a:p>
          <a:p>
            <a:pPr marL="342900" indent="-342900">
              <a:spcBef>
                <a:spcPct val="20000"/>
              </a:spcBef>
            </a:pPr>
            <a:endParaRPr lang="en-GB" sz="800" dirty="0">
              <a:solidFill>
                <a:srgbClr val="002060"/>
              </a:solidFill>
              <a:latin typeface="Arial" panose="020B0604020202020204" pitchFamily="34" charset="0"/>
              <a:cs typeface="Arial" panose="020B0604020202020204" pitchFamily="34" charset="0"/>
            </a:endParaRPr>
          </a:p>
          <a:p>
            <a:pPr marL="342900" indent="-342900">
              <a:spcBef>
                <a:spcPct val="20000"/>
              </a:spcBef>
            </a:pPr>
            <a:r>
              <a:rPr lang="en-GB" sz="2400" dirty="0">
                <a:solidFill>
                  <a:srgbClr val="002060"/>
                </a:solidFill>
                <a:latin typeface="Arial" panose="020B0604020202020204" pitchFamily="34" charset="0"/>
                <a:cs typeface="Arial" panose="020B0604020202020204" pitchFamily="34" charset="0"/>
              </a:rPr>
              <a:t>DCI signs may not be classic classroom symptoms</a:t>
            </a:r>
          </a:p>
          <a:p>
            <a:pPr marL="342900" indent="-342900">
              <a:spcBef>
                <a:spcPct val="20000"/>
              </a:spcBef>
            </a:pPr>
            <a:endParaRPr lang="en-GB" sz="800" dirty="0">
              <a:solidFill>
                <a:srgbClr val="002060"/>
              </a:solidFill>
              <a:latin typeface="Arial" panose="020B0604020202020204" pitchFamily="34" charset="0"/>
              <a:cs typeface="Arial" panose="020B0604020202020204" pitchFamily="34" charset="0"/>
            </a:endParaRPr>
          </a:p>
          <a:p>
            <a:pPr marL="342900" indent="-342900">
              <a:spcBef>
                <a:spcPct val="20000"/>
              </a:spcBef>
            </a:pPr>
            <a:r>
              <a:rPr lang="en-GB" sz="2400" dirty="0">
                <a:solidFill>
                  <a:srgbClr val="002060"/>
                </a:solidFill>
                <a:latin typeface="Arial" panose="020B0604020202020204" pitchFamily="34" charset="0"/>
                <a:cs typeface="Arial" panose="020B0604020202020204" pitchFamily="34" charset="0"/>
              </a:rPr>
              <a:t>Mild symptoms may be a beginning of more serious symptoms</a:t>
            </a:r>
          </a:p>
          <a:p>
            <a:pPr marL="342900" indent="-342900">
              <a:spcBef>
                <a:spcPct val="20000"/>
              </a:spcBef>
            </a:pPr>
            <a:endParaRPr lang="en-GB" sz="800" dirty="0">
              <a:solidFill>
                <a:srgbClr val="002060"/>
              </a:solidFill>
              <a:latin typeface="Arial" panose="020B0604020202020204" pitchFamily="34" charset="0"/>
              <a:cs typeface="Arial" panose="020B0604020202020204" pitchFamily="34" charset="0"/>
            </a:endParaRPr>
          </a:p>
          <a:p>
            <a:pPr marL="342900" indent="-342900">
              <a:spcBef>
                <a:spcPct val="20000"/>
              </a:spcBef>
            </a:pPr>
            <a:r>
              <a:rPr lang="en-GB" sz="2400" dirty="0">
                <a:solidFill>
                  <a:srgbClr val="002060"/>
                </a:solidFill>
                <a:latin typeface="Arial" panose="020B0604020202020204" pitchFamily="34" charset="0"/>
                <a:cs typeface="Arial" panose="020B0604020202020204" pitchFamily="34" charset="0"/>
              </a:rPr>
              <a:t>Do not fear humiliation – DCI can happen to any active diver</a:t>
            </a:r>
          </a:p>
          <a:p>
            <a:pPr marL="342900" indent="-342900">
              <a:spcBef>
                <a:spcPct val="20000"/>
              </a:spcBef>
            </a:pPr>
            <a:endParaRPr lang="en-GB" sz="800" dirty="0">
              <a:solidFill>
                <a:srgbClr val="002060"/>
              </a:solidFill>
              <a:latin typeface="Arial" panose="020B0604020202020204" pitchFamily="34" charset="0"/>
              <a:cs typeface="Arial" panose="020B0604020202020204" pitchFamily="34" charset="0"/>
            </a:endParaRPr>
          </a:p>
          <a:p>
            <a:pPr marL="342900" indent="-342900" algn="ctr">
              <a:spcBef>
                <a:spcPct val="20000"/>
              </a:spcBef>
            </a:pPr>
            <a:r>
              <a:rPr lang="en-GB" sz="2800" dirty="0">
                <a:solidFill>
                  <a:srgbClr val="002060"/>
                </a:solidFill>
                <a:latin typeface="Arial" panose="020B0604020202020204" pitchFamily="34" charset="0"/>
                <a:cs typeface="Arial" panose="020B0604020202020204" pitchFamily="34" charset="0"/>
              </a:rPr>
              <a:t>Take</a:t>
            </a:r>
            <a:r>
              <a:rPr lang="en-GB" sz="2800" b="1" dirty="0">
                <a:solidFill>
                  <a:srgbClr val="002060"/>
                </a:solidFill>
                <a:latin typeface="Arial" panose="020B0604020202020204" pitchFamily="34" charset="0"/>
                <a:cs typeface="Arial" panose="020B0604020202020204" pitchFamily="34" charset="0"/>
              </a:rPr>
              <a:t> responsibility </a:t>
            </a:r>
          </a:p>
          <a:p>
            <a:pPr marL="342900" indent="-342900">
              <a:spcBef>
                <a:spcPct val="20000"/>
              </a:spcBef>
            </a:pPr>
            <a:endParaRPr lang="en-GB" sz="2400" dirty="0">
              <a:solidFill>
                <a:srgbClr val="002060"/>
              </a:solidFill>
              <a:latin typeface="Arial" panose="020B0604020202020204" pitchFamily="34" charset="0"/>
              <a:cs typeface="Arial" panose="020B0604020202020204" pitchFamily="34" charset="0"/>
            </a:endParaRPr>
          </a:p>
          <a:p>
            <a:pPr marL="342900" indent="-342900">
              <a:spcBef>
                <a:spcPct val="20000"/>
              </a:spcBef>
            </a:pPr>
            <a:endParaRPr lang="en-GB" sz="1100" dirty="0">
              <a:solidFill>
                <a:srgbClr val="002060"/>
              </a:solidFill>
              <a:latin typeface="Arial" panose="020B0604020202020204" pitchFamily="34" charset="0"/>
              <a:cs typeface="Arial" panose="020B0604020202020204" pitchFamily="34" charset="0"/>
            </a:endParaRPr>
          </a:p>
          <a:p>
            <a:pPr marL="342900" indent="-342900">
              <a:spcBef>
                <a:spcPct val="20000"/>
              </a:spcBef>
            </a:pPr>
            <a:endParaRPr lang="en-GB" sz="2400" dirty="0">
              <a:solidFill>
                <a:srgbClr val="002060"/>
              </a:solidFill>
              <a:latin typeface="Arial" panose="020B0604020202020204" pitchFamily="34" charset="0"/>
              <a:cs typeface="Arial" panose="020B0604020202020204" pitchFamily="34" charset="0"/>
            </a:endParaRPr>
          </a:p>
          <a:p>
            <a:pPr marL="342900" indent="-342900">
              <a:spcBef>
                <a:spcPct val="20000"/>
              </a:spcBef>
            </a:pPr>
            <a:endParaRPr lang="en-GB" sz="2400" dirty="0">
              <a:solidFill>
                <a:srgbClr val="002060"/>
              </a:solidFill>
              <a:latin typeface="Arial" panose="020B0604020202020204" pitchFamily="34" charset="0"/>
              <a:cs typeface="Arial" panose="020B0604020202020204" pitchFamily="34" charset="0"/>
            </a:endParaRPr>
          </a:p>
          <a:p>
            <a:pPr marL="342900" indent="-342900">
              <a:spcBef>
                <a:spcPct val="20000"/>
              </a:spcBef>
            </a:pPr>
            <a:endParaRPr lang="en-GB" sz="2400"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15614645"/>
      </p:ext>
    </p:extLst>
  </p:cSld>
  <p:clrMapOvr>
    <a:masterClrMapping/>
  </p:clrMapOvr>
  <p:transition spd="slow">
    <p:circl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 name="TextBox 2"/>
          <p:cNvSpPr txBox="1"/>
          <p:nvPr/>
        </p:nvSpPr>
        <p:spPr>
          <a:xfrm>
            <a:off x="407119" y="1412775"/>
            <a:ext cx="7488834" cy="25298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marL="0" marR="0" lvl="0" indent="0" algn="l" defTabSz="914400" rtl="0" eaLnBrk="1" fontAlgn="auto" latinLnBrk="0" hangingPunct="0">
              <a:lnSpc>
                <a:spcPct val="100000"/>
              </a:lnSpc>
              <a:spcBef>
                <a:spcPts val="0"/>
              </a:spcBef>
              <a:spcAft>
                <a:spcPts val="0"/>
              </a:spcAft>
              <a:buClrTx/>
              <a:buSzTx/>
              <a:buFontTx/>
              <a:buNone/>
              <a:tabLst/>
              <a:defRPr sz="2800">
                <a:solidFill>
                  <a:srgbClr val="002060"/>
                </a:solidFill>
                <a:latin typeface="+mn-lt"/>
                <a:ea typeface="+mn-ea"/>
                <a:cs typeface="+mn-cs"/>
                <a:sym typeface="Calibri"/>
              </a:defRPr>
            </a:pPr>
            <a:r>
              <a:rPr kumimoji="0" sz="2800" b="0" i="0" u="none" strike="noStrike" kern="0" cap="none" spc="0" normalizeH="0" baseline="0" noProof="0">
                <a:ln>
                  <a:noFill/>
                </a:ln>
                <a:solidFill>
                  <a:srgbClr val="002060"/>
                </a:solidFill>
                <a:effectLst/>
                <a:uLnTx/>
                <a:uFillTx/>
                <a:latin typeface="Calibri"/>
                <a:cs typeface="Calibri"/>
                <a:sym typeface="Calibri"/>
              </a:rPr>
              <a:t>Emergency recompression         Education    </a:t>
            </a:r>
          </a:p>
          <a:p>
            <a:pPr marL="0" marR="0" lvl="0" indent="0" algn="l" defTabSz="914400" rtl="0" eaLnBrk="1" fontAlgn="auto" latinLnBrk="0" hangingPunct="0">
              <a:lnSpc>
                <a:spcPct val="100000"/>
              </a:lnSpc>
              <a:spcBef>
                <a:spcPts val="0"/>
              </a:spcBef>
              <a:spcAft>
                <a:spcPts val="0"/>
              </a:spcAft>
              <a:buClrTx/>
              <a:buSzTx/>
              <a:buFontTx/>
              <a:buNone/>
              <a:tabLst/>
              <a:defRPr sz="2800">
                <a:solidFill>
                  <a:srgbClr val="002060"/>
                </a:solidFill>
                <a:latin typeface="+mn-lt"/>
                <a:ea typeface="+mn-ea"/>
                <a:cs typeface="+mn-cs"/>
                <a:sym typeface="Calibri"/>
              </a:defRPr>
            </a:pPr>
            <a:r>
              <a:rPr kumimoji="0" sz="2800" b="0" i="0" u="none" strike="noStrike" kern="0" cap="none" spc="0" normalizeH="0" baseline="0" noProof="0">
                <a:ln>
                  <a:noFill/>
                </a:ln>
                <a:solidFill>
                  <a:srgbClr val="002060"/>
                </a:solidFill>
                <a:effectLst/>
                <a:uLnTx/>
                <a:uFillTx/>
                <a:latin typeface="Calibri"/>
                <a:cs typeface="Calibri"/>
                <a:sym typeface="Calibri"/>
              </a:rPr>
              <a:t>Fitness to dive advice                  Research</a:t>
            </a:r>
          </a:p>
          <a:p>
            <a:pPr marL="0" marR="0" lvl="0" indent="0" algn="l" defTabSz="914400" rtl="0" eaLnBrk="1" fontAlgn="auto" latinLnBrk="0" hangingPunct="0">
              <a:lnSpc>
                <a:spcPct val="100000"/>
              </a:lnSpc>
              <a:spcBef>
                <a:spcPts val="0"/>
              </a:spcBef>
              <a:spcAft>
                <a:spcPts val="0"/>
              </a:spcAft>
              <a:buClrTx/>
              <a:buSzTx/>
              <a:buFontTx/>
              <a:buNone/>
              <a:tabLst/>
              <a:defRPr sz="2800">
                <a:solidFill>
                  <a:srgbClr val="002060"/>
                </a:solidFill>
                <a:latin typeface="+mn-lt"/>
                <a:ea typeface="+mn-ea"/>
                <a:cs typeface="+mn-cs"/>
                <a:sym typeface="Calibri"/>
              </a:defRPr>
            </a:pPr>
            <a:r>
              <a:rPr kumimoji="0" sz="2800" b="0" i="0" u="none" strike="noStrike" kern="0" cap="none" spc="0" normalizeH="0" baseline="0" noProof="0">
                <a:ln>
                  <a:noFill/>
                </a:ln>
                <a:solidFill>
                  <a:srgbClr val="002060"/>
                </a:solidFill>
                <a:effectLst/>
                <a:uLnTx/>
                <a:uFillTx/>
                <a:latin typeface="Calibri"/>
                <a:cs typeface="Calibri"/>
                <a:sym typeface="Calibri"/>
              </a:rPr>
              <a:t>Training                                          Wound Care</a:t>
            </a:r>
          </a:p>
          <a:p>
            <a:pPr marL="0" marR="0" lvl="0" indent="0" algn="l" defTabSz="914400" rtl="0" eaLnBrk="1" fontAlgn="auto" latinLnBrk="0" hangingPunct="0">
              <a:lnSpc>
                <a:spcPct val="100000"/>
              </a:lnSpc>
              <a:spcBef>
                <a:spcPts val="0"/>
              </a:spcBef>
              <a:spcAft>
                <a:spcPts val="0"/>
              </a:spcAft>
              <a:buClrTx/>
              <a:buSzTx/>
              <a:buFontTx/>
              <a:buNone/>
              <a:tabLst/>
              <a:defRPr sz="2800">
                <a:solidFill>
                  <a:srgbClr val="002060"/>
                </a:solidFill>
                <a:latin typeface="+mn-lt"/>
                <a:ea typeface="+mn-ea"/>
                <a:cs typeface="+mn-cs"/>
                <a:sym typeface="Calibri"/>
              </a:defRPr>
            </a:pPr>
            <a:r>
              <a:rPr kumimoji="0" sz="2800" b="0" i="0" u="none" strike="noStrike" kern="0" cap="none" spc="0" normalizeH="0" baseline="0" noProof="0">
                <a:ln>
                  <a:noFill/>
                </a:ln>
                <a:solidFill>
                  <a:srgbClr val="002060"/>
                </a:solidFill>
                <a:effectLst/>
                <a:uLnTx/>
                <a:uFillTx/>
                <a:latin typeface="Calibri"/>
                <a:cs typeface="Calibri"/>
                <a:sym typeface="Calibri"/>
              </a:rPr>
              <a:t>Medicals                                        Building the future</a:t>
            </a:r>
          </a:p>
        </p:txBody>
      </p:sp>
      <p:pic>
        <p:nvPicPr>
          <p:cNvPr id="236" name="Picture 2" descr="Picture 2"/>
          <p:cNvPicPr>
            <a:picLocks noChangeAspect="1"/>
          </p:cNvPicPr>
          <p:nvPr/>
        </p:nvPicPr>
        <p:blipFill>
          <a:blip r:embed="rId2"/>
          <a:stretch>
            <a:fillRect/>
          </a:stretch>
        </p:blipFill>
        <p:spPr>
          <a:xfrm>
            <a:off x="407120" y="4191606"/>
            <a:ext cx="2019781" cy="1579742"/>
          </a:xfrm>
          <a:prstGeom prst="rect">
            <a:avLst/>
          </a:prstGeom>
          <a:ln w="12700">
            <a:miter lim="400000"/>
          </a:ln>
        </p:spPr>
      </p:pic>
      <p:pic>
        <p:nvPicPr>
          <p:cNvPr id="237" name="Picture 3" descr="Picture 3"/>
          <p:cNvPicPr>
            <a:picLocks noChangeAspect="1"/>
          </p:cNvPicPr>
          <p:nvPr/>
        </p:nvPicPr>
        <p:blipFill>
          <a:blip r:embed="rId3"/>
          <a:stretch>
            <a:fillRect/>
          </a:stretch>
        </p:blipFill>
        <p:spPr>
          <a:xfrm>
            <a:off x="3132165" y="4185632"/>
            <a:ext cx="2270334" cy="1579742"/>
          </a:xfrm>
          <a:prstGeom prst="rect">
            <a:avLst/>
          </a:prstGeom>
          <a:ln w="12700">
            <a:miter lim="400000"/>
          </a:ln>
        </p:spPr>
      </p:pic>
      <p:sp>
        <p:nvSpPr>
          <p:cNvPr id="238" name="Text Box 2"/>
          <p:cNvSpPr txBox="1"/>
          <p:nvPr/>
        </p:nvSpPr>
        <p:spPr>
          <a:xfrm>
            <a:off x="539551" y="560873"/>
            <a:ext cx="8197330" cy="12852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lgn="ctr">
              <a:defRPr sz="4000" b="1">
                <a:solidFill>
                  <a:srgbClr val="002060"/>
                </a:solidFill>
                <a:latin typeface="+mn-lt"/>
                <a:ea typeface="+mn-ea"/>
                <a:cs typeface="+mn-cs"/>
                <a:sym typeface="Calibri"/>
              </a:defRPr>
            </a:lvl1pPr>
          </a:lstStyle>
          <a:p>
            <a:pPr marL="0" marR="0" lvl="0" indent="0" algn="ctr" defTabSz="914400" rtl="0" eaLnBrk="1" fontAlgn="auto" latinLnBrk="0" hangingPunct="0">
              <a:lnSpc>
                <a:spcPct val="100000"/>
              </a:lnSpc>
              <a:spcBef>
                <a:spcPts val="0"/>
              </a:spcBef>
              <a:spcAft>
                <a:spcPts val="0"/>
              </a:spcAft>
              <a:buClrTx/>
              <a:buSzTx/>
              <a:buFontTx/>
              <a:buNone/>
              <a:tabLst/>
              <a:defRPr/>
            </a:pPr>
            <a:r>
              <a:rPr kumimoji="0" sz="4000" b="1" i="0" u="none" strike="noStrike" kern="0" cap="none" spc="0" normalizeH="0" baseline="0" noProof="0">
                <a:ln>
                  <a:noFill/>
                </a:ln>
                <a:solidFill>
                  <a:srgbClr val="002060"/>
                </a:solidFill>
                <a:effectLst/>
                <a:uLnTx/>
                <a:uFillTx/>
                <a:latin typeface="Calibri"/>
                <a:cs typeface="Calibri"/>
                <a:sym typeface="Calibri"/>
              </a:rPr>
              <a:t>Who and what is DDRC Healthcare?</a:t>
            </a:r>
          </a:p>
        </p:txBody>
      </p:sp>
      <p:pic>
        <p:nvPicPr>
          <p:cNvPr id="239" name="Picture 1" descr="Picture 1"/>
          <p:cNvPicPr>
            <a:picLocks noChangeAspect="1"/>
          </p:cNvPicPr>
          <p:nvPr/>
        </p:nvPicPr>
        <p:blipFill>
          <a:blip r:embed="rId4"/>
          <a:stretch>
            <a:fillRect/>
          </a:stretch>
        </p:blipFill>
        <p:spPr>
          <a:xfrm>
            <a:off x="6084168" y="4221088"/>
            <a:ext cx="2447059" cy="1520781"/>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slow" p14:dur="1200">
        <p:circle/>
      </p:transition>
    </mc:Choice>
    <mc:Fallback xmlns="" xmlns:m="http://schemas.openxmlformats.org/officeDocument/2006/math" xmlns:a14="http://schemas.microsoft.com/office/drawing/2010/main">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75656" y="620688"/>
            <a:ext cx="5832648" cy="646331"/>
          </a:xfrm>
          <a:prstGeom prst="rect">
            <a:avLst/>
          </a:prstGeom>
          <a:noFill/>
        </p:spPr>
        <p:txBody>
          <a:bodyPr wrap="square" rtlCol="0">
            <a:spAutoFit/>
          </a:bodyPr>
          <a:lstStyle/>
          <a:p>
            <a:r>
              <a:rPr lang="en-US" sz="3600" b="1" dirty="0">
                <a:solidFill>
                  <a:srgbClr val="002060"/>
                </a:solidFill>
                <a:latin typeface="Arial" panose="020B0604020202020204" pitchFamily="34" charset="0"/>
                <a:cs typeface="Arial" panose="020B0604020202020204" pitchFamily="34" charset="0"/>
              </a:rPr>
              <a:t>What’s this talk all about?</a:t>
            </a:r>
          </a:p>
        </p:txBody>
      </p:sp>
      <p:sp>
        <p:nvSpPr>
          <p:cNvPr id="3" name="TextBox 2"/>
          <p:cNvSpPr txBox="1"/>
          <p:nvPr/>
        </p:nvSpPr>
        <p:spPr>
          <a:xfrm>
            <a:off x="755576" y="1700808"/>
            <a:ext cx="7560840" cy="4278094"/>
          </a:xfrm>
          <a:prstGeom prst="rect">
            <a:avLst/>
          </a:prstGeom>
          <a:noFill/>
        </p:spPr>
        <p:txBody>
          <a:bodyPr wrap="square" rtlCol="0">
            <a:spAutoFit/>
          </a:bodyPr>
          <a:lstStyle/>
          <a:p>
            <a:r>
              <a:rPr lang="en-US" sz="2800" dirty="0">
                <a:solidFill>
                  <a:srgbClr val="002060"/>
                </a:solidFill>
                <a:cs typeface="Calibri"/>
              </a:rPr>
              <a:t>What do divers really think when a buddy has signs and symptoms of DCI? </a:t>
            </a:r>
          </a:p>
          <a:p>
            <a:endParaRPr lang="en-US" sz="2400" dirty="0">
              <a:solidFill>
                <a:srgbClr val="002060"/>
              </a:solidFill>
              <a:latin typeface="Calibri"/>
              <a:cs typeface="Calibri"/>
            </a:endParaRPr>
          </a:p>
          <a:p>
            <a:r>
              <a:rPr lang="en-US" sz="2400" dirty="0">
                <a:solidFill>
                  <a:srgbClr val="002060"/>
                </a:solidFill>
                <a:latin typeface="Calibri"/>
                <a:cs typeface="Calibri"/>
              </a:rPr>
              <a:t>	DCI and denial – it must be something else</a:t>
            </a:r>
          </a:p>
          <a:p>
            <a:endParaRPr lang="en-US" sz="2400" dirty="0">
              <a:solidFill>
                <a:srgbClr val="002060"/>
              </a:solidFill>
              <a:latin typeface="Calibri"/>
              <a:cs typeface="Calibri"/>
            </a:endParaRPr>
          </a:p>
          <a:p>
            <a:r>
              <a:rPr lang="en-US" sz="2400" dirty="0">
                <a:solidFill>
                  <a:srgbClr val="002060"/>
                </a:solidFill>
                <a:latin typeface="Calibri"/>
                <a:cs typeface="Calibri"/>
              </a:rPr>
              <a:t>	Myth vs truth – which is which</a:t>
            </a:r>
          </a:p>
          <a:p>
            <a:endParaRPr lang="en-US" sz="2400" dirty="0">
              <a:solidFill>
                <a:srgbClr val="002060"/>
              </a:solidFill>
              <a:latin typeface="Calibri"/>
              <a:cs typeface="Calibri"/>
            </a:endParaRPr>
          </a:p>
          <a:p>
            <a:r>
              <a:rPr lang="en-US" sz="2400" dirty="0">
                <a:solidFill>
                  <a:srgbClr val="002060"/>
                </a:solidFill>
                <a:latin typeface="Calibri"/>
                <a:cs typeface="Calibri"/>
              </a:rPr>
              <a:t>	Textbook vs the real world – the world isn’t perfect</a:t>
            </a:r>
          </a:p>
          <a:p>
            <a:endParaRPr lang="en-US" sz="2400" dirty="0">
              <a:solidFill>
                <a:srgbClr val="002060"/>
              </a:solidFill>
              <a:latin typeface="Calibri"/>
              <a:cs typeface="Calibri"/>
            </a:endParaRPr>
          </a:p>
          <a:p>
            <a:r>
              <a:rPr lang="en-US" sz="2400" dirty="0">
                <a:solidFill>
                  <a:srgbClr val="002060"/>
                </a:solidFill>
                <a:latin typeface="Calibri"/>
                <a:cs typeface="Calibri"/>
              </a:rPr>
              <a:t>	DDRC research data – field data</a:t>
            </a:r>
          </a:p>
          <a:p>
            <a:endParaRPr lang="en-US" sz="2400" dirty="0">
              <a:solidFill>
                <a:srgbClr val="002060"/>
              </a:solidFill>
              <a:latin typeface="Calibri"/>
              <a:cs typeface="Calibri"/>
            </a:endParaRPr>
          </a:p>
        </p:txBody>
      </p:sp>
    </p:spTree>
    <p:extLst>
      <p:ext uri="{BB962C8B-B14F-4D97-AF65-F5344CB8AC3E}">
        <p14:creationId xmlns:p14="http://schemas.microsoft.com/office/powerpoint/2010/main" val="796033742"/>
      </p:ext>
    </p:extLst>
  </p:cSld>
  <p:clrMapOvr>
    <a:masterClrMapping/>
  </p:clrMapOvr>
  <p:transition spd="slow">
    <p:circl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ChangeArrowheads="1"/>
          </p:cNvSpPr>
          <p:nvPr/>
        </p:nvSpPr>
        <p:spPr bwMode="auto">
          <a:xfrm>
            <a:off x="1258888" y="1773238"/>
            <a:ext cx="7010400" cy="3455987"/>
          </a:xfrm>
          <a:prstGeom prst="rect">
            <a:avLst/>
          </a:prstGeom>
          <a:noFill/>
          <a:ln w="12700">
            <a:noFill/>
            <a:miter lim="800000"/>
            <a:headEnd/>
            <a:tailEnd/>
          </a:ln>
          <a:effectLst/>
        </p:spPr>
        <p:txBody>
          <a:bodyPr lIns="90488" tIns="44450" rIns="90488" bIns="44450"/>
          <a:lstStyle/>
          <a:p>
            <a:pPr marL="342900" indent="-342900">
              <a:spcBef>
                <a:spcPct val="20000"/>
              </a:spcBef>
            </a:pPr>
            <a:endParaRPr lang="en-GB" sz="1000" b="1">
              <a:solidFill>
                <a:srgbClr val="3366CC"/>
              </a:solidFill>
              <a:effectLst/>
            </a:endParaRPr>
          </a:p>
        </p:txBody>
      </p:sp>
      <p:sp>
        <p:nvSpPr>
          <p:cNvPr id="5" name="Text Box 2"/>
          <p:cNvSpPr txBox="1">
            <a:spLocks noChangeArrowheads="1"/>
          </p:cNvSpPr>
          <p:nvPr/>
        </p:nvSpPr>
        <p:spPr bwMode="auto">
          <a:xfrm>
            <a:off x="252844" y="404813"/>
            <a:ext cx="8639636" cy="1877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defRPr/>
            </a:pPr>
            <a:r>
              <a:rPr lang="en-GB" sz="3600" b="1" dirty="0">
                <a:solidFill>
                  <a:srgbClr val="002060"/>
                </a:solidFill>
                <a:latin typeface="Arial" panose="020B0604020202020204" pitchFamily="34" charset="0"/>
                <a:cs typeface="Arial" panose="020B0604020202020204" pitchFamily="34" charset="0"/>
              </a:rPr>
              <a:t>DCI and Denial</a:t>
            </a:r>
          </a:p>
          <a:p>
            <a:pPr algn="ctr">
              <a:defRPr/>
            </a:pPr>
            <a:endParaRPr lang="en-GB" sz="1100" b="1" dirty="0">
              <a:solidFill>
                <a:srgbClr val="002060"/>
              </a:solidFill>
              <a:latin typeface="Arial" panose="020B0604020202020204" pitchFamily="34" charset="0"/>
              <a:cs typeface="Arial" panose="020B0604020202020204" pitchFamily="34" charset="0"/>
            </a:endParaRPr>
          </a:p>
          <a:p>
            <a:pPr algn="ctr">
              <a:defRPr/>
            </a:pPr>
            <a:r>
              <a:rPr lang="en-GB" sz="2800" b="1" dirty="0">
                <a:solidFill>
                  <a:srgbClr val="002060"/>
                </a:solidFill>
                <a:latin typeface="Arial" panose="020B0604020202020204" pitchFamily="34" charset="0"/>
                <a:cs typeface="Arial" panose="020B0604020202020204" pitchFamily="34" charset="0"/>
              </a:rPr>
              <a:t>Q. Who can get bent?</a:t>
            </a:r>
          </a:p>
          <a:p>
            <a:pPr algn="ctr">
              <a:defRPr/>
            </a:pPr>
            <a:endParaRPr lang="en-GB" sz="1200" b="1" dirty="0">
              <a:solidFill>
                <a:srgbClr val="002060"/>
              </a:solidFill>
              <a:latin typeface="Arial" panose="020B0604020202020204" pitchFamily="34" charset="0"/>
              <a:cs typeface="Arial" panose="020B0604020202020204" pitchFamily="34" charset="0"/>
            </a:endParaRPr>
          </a:p>
          <a:p>
            <a:pPr algn="ctr">
              <a:defRPr/>
            </a:pPr>
            <a:r>
              <a:rPr lang="en-GB" sz="2800" b="1" dirty="0">
                <a:solidFill>
                  <a:srgbClr val="002060"/>
                </a:solidFill>
                <a:latin typeface="Arial" panose="020B0604020202020204" pitchFamily="34" charset="0"/>
                <a:cs typeface="Arial" panose="020B0604020202020204" pitchFamily="34" charset="0"/>
              </a:rPr>
              <a:t>A. Anyone who goes diving!</a:t>
            </a: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32237" y="5006638"/>
            <a:ext cx="2181776" cy="1810874"/>
          </a:xfrm>
          <a:prstGeom prst="rect">
            <a:avLst/>
          </a:prstGeom>
        </p:spPr>
      </p:pic>
      <p:sp>
        <p:nvSpPr>
          <p:cNvPr id="3" name="Rectangle 2"/>
          <p:cNvSpPr/>
          <p:nvPr/>
        </p:nvSpPr>
        <p:spPr>
          <a:xfrm rot="-2160000">
            <a:off x="2688434" y="2794371"/>
            <a:ext cx="2297601" cy="707886"/>
          </a:xfrm>
          <a:prstGeom prst="rect">
            <a:avLst/>
          </a:prstGeom>
          <a:noFill/>
          <a:effectLst>
            <a:reflection stA="52000" endPos="0" dist="50800" dir="5400000" sy="-100000" algn="bl" rotWithShape="0"/>
          </a:effectLst>
        </p:spPr>
        <p:txBody>
          <a:bodyPr wrap="square" lIns="91440" tIns="45720" rIns="91440" bIns="45720">
            <a:spAutoFit/>
            <a:scene3d>
              <a:camera prst="orthographicFront"/>
              <a:lightRig rig="flat" dir="tl"/>
            </a:scene3d>
            <a:sp3d contourW="19050" prstMaterial="clear">
              <a:bevelT w="50800" h="50800"/>
              <a:contourClr>
                <a:schemeClr val="accent5">
                  <a:tint val="70000"/>
                  <a:satMod val="180000"/>
                  <a:alpha val="70000"/>
                </a:schemeClr>
              </a:contourClr>
            </a:sp3d>
          </a:bodyPr>
          <a:lstStyle/>
          <a:p>
            <a:pPr algn="ctr"/>
            <a:r>
              <a:rPr lang="en-US" sz="4000" b="1" dirty="0">
                <a:ln/>
                <a:solidFill>
                  <a:schemeClr val="accent5">
                    <a:tint val="50000"/>
                    <a:satMod val="180000"/>
                  </a:schemeClr>
                </a:solidFill>
              </a:rPr>
              <a:t>MYTHS</a:t>
            </a:r>
            <a:endParaRPr lang="en-US" sz="5400" b="1" dirty="0">
              <a:ln/>
              <a:solidFill>
                <a:schemeClr val="accent5">
                  <a:tint val="50000"/>
                  <a:satMod val="180000"/>
                </a:schemeClr>
              </a:solidFill>
            </a:endParaRPr>
          </a:p>
        </p:txBody>
      </p:sp>
      <p:sp>
        <p:nvSpPr>
          <p:cNvPr id="10" name="Rectangle 9"/>
          <p:cNvSpPr/>
          <p:nvPr/>
        </p:nvSpPr>
        <p:spPr>
          <a:xfrm>
            <a:off x="334195" y="2426198"/>
            <a:ext cx="4103131" cy="2677656"/>
          </a:xfrm>
          <a:prstGeom prst="rect">
            <a:avLst/>
          </a:prstGeom>
        </p:spPr>
        <p:txBody>
          <a:bodyPr wrap="square">
            <a:spAutoFit/>
          </a:bodyPr>
          <a:lstStyle/>
          <a:p>
            <a:pPr>
              <a:defRPr/>
            </a:pPr>
            <a:r>
              <a:rPr lang="en-GB" sz="2400" dirty="0">
                <a:solidFill>
                  <a:srgbClr val="002060"/>
                </a:solidFill>
                <a:latin typeface="Arial" panose="020B0604020202020204" pitchFamily="34" charset="0"/>
                <a:cs typeface="Arial" panose="020B0604020202020204" pitchFamily="34" charset="0"/>
              </a:rPr>
              <a:t>Deep divers</a:t>
            </a:r>
          </a:p>
          <a:p>
            <a:pPr>
              <a:defRPr/>
            </a:pPr>
            <a:endParaRPr lang="en-GB" sz="2400" dirty="0">
              <a:solidFill>
                <a:srgbClr val="002060"/>
              </a:solidFill>
              <a:latin typeface="Arial" panose="020B0604020202020204" pitchFamily="34" charset="0"/>
              <a:cs typeface="Arial" panose="020B0604020202020204" pitchFamily="34" charset="0"/>
            </a:endParaRPr>
          </a:p>
          <a:p>
            <a:pPr>
              <a:defRPr/>
            </a:pPr>
            <a:r>
              <a:rPr lang="en-GB" sz="2400" dirty="0">
                <a:solidFill>
                  <a:srgbClr val="002060"/>
                </a:solidFill>
                <a:latin typeface="Arial" panose="020B0604020202020204" pitchFamily="34" charset="0"/>
                <a:cs typeface="Arial" panose="020B0604020202020204" pitchFamily="34" charset="0"/>
              </a:rPr>
              <a:t>Cold water divers</a:t>
            </a:r>
          </a:p>
          <a:p>
            <a:pPr>
              <a:defRPr/>
            </a:pPr>
            <a:endParaRPr lang="en-GB" sz="2400" dirty="0">
              <a:solidFill>
                <a:srgbClr val="002060"/>
              </a:solidFill>
              <a:latin typeface="Arial" panose="020B0604020202020204" pitchFamily="34" charset="0"/>
              <a:cs typeface="Arial" panose="020B0604020202020204" pitchFamily="34" charset="0"/>
            </a:endParaRPr>
          </a:p>
          <a:p>
            <a:pPr>
              <a:defRPr/>
            </a:pPr>
            <a:r>
              <a:rPr lang="en-GB" sz="2400" dirty="0">
                <a:solidFill>
                  <a:srgbClr val="002060"/>
                </a:solidFill>
                <a:latin typeface="Arial" panose="020B0604020202020204" pitchFamily="34" charset="0"/>
                <a:cs typeface="Arial" panose="020B0604020202020204" pitchFamily="34" charset="0"/>
              </a:rPr>
              <a:t>Inexperienced divers</a:t>
            </a:r>
          </a:p>
          <a:p>
            <a:pPr>
              <a:defRPr/>
            </a:pPr>
            <a:endParaRPr lang="en-GB" sz="2400" dirty="0">
              <a:solidFill>
                <a:srgbClr val="002060"/>
              </a:solidFill>
              <a:latin typeface="Arial" panose="020B0604020202020204" pitchFamily="34" charset="0"/>
              <a:cs typeface="Arial" panose="020B0604020202020204" pitchFamily="34" charset="0"/>
            </a:endParaRPr>
          </a:p>
          <a:p>
            <a:pPr>
              <a:defRPr/>
            </a:pPr>
            <a:r>
              <a:rPr lang="en-GB" sz="2400" dirty="0">
                <a:solidFill>
                  <a:srgbClr val="002060"/>
                </a:solidFill>
                <a:latin typeface="Arial" panose="020B0604020202020204" pitchFamily="34" charset="0"/>
                <a:cs typeface="Arial" panose="020B0604020202020204" pitchFamily="34" charset="0"/>
              </a:rPr>
              <a:t>Stupid divers</a:t>
            </a:r>
            <a:endParaRPr lang="en-GB" sz="2400" dirty="0">
              <a:solidFill>
                <a:srgbClr val="002060"/>
              </a:solidFill>
              <a:effectLst/>
              <a:latin typeface="Arial" panose="020B0604020202020204" pitchFamily="34" charset="0"/>
              <a:cs typeface="Arial" panose="020B0604020202020204" pitchFamily="34" charset="0"/>
            </a:endParaRPr>
          </a:p>
        </p:txBody>
      </p:sp>
      <p:sp>
        <p:nvSpPr>
          <p:cNvPr id="2" name="Rectangle 1"/>
          <p:cNvSpPr/>
          <p:nvPr/>
        </p:nvSpPr>
        <p:spPr>
          <a:xfrm>
            <a:off x="4600042" y="2426198"/>
            <a:ext cx="4584575" cy="3046988"/>
          </a:xfrm>
          <a:prstGeom prst="rect">
            <a:avLst/>
          </a:prstGeom>
        </p:spPr>
        <p:txBody>
          <a:bodyPr wrap="square">
            <a:spAutoFit/>
          </a:bodyPr>
          <a:lstStyle/>
          <a:p>
            <a:pPr>
              <a:defRPr/>
            </a:pPr>
            <a:r>
              <a:rPr lang="en-GB" sz="2400" dirty="0">
                <a:solidFill>
                  <a:srgbClr val="002060"/>
                </a:solidFill>
                <a:latin typeface="Arial" panose="020B0604020202020204" pitchFamily="34" charset="0"/>
                <a:cs typeface="Arial" panose="020B0604020202020204" pitchFamily="34" charset="0"/>
              </a:rPr>
              <a:t>“I can’t have DCI, I followed my dive computer”</a:t>
            </a:r>
          </a:p>
          <a:p>
            <a:pPr>
              <a:defRPr/>
            </a:pPr>
            <a:endParaRPr lang="en-GB" sz="2400" dirty="0">
              <a:solidFill>
                <a:srgbClr val="002060"/>
              </a:solidFill>
              <a:latin typeface="Arial" panose="020B0604020202020204" pitchFamily="34" charset="0"/>
              <a:cs typeface="Arial" panose="020B0604020202020204" pitchFamily="34" charset="0"/>
            </a:endParaRPr>
          </a:p>
          <a:p>
            <a:pPr>
              <a:defRPr/>
            </a:pPr>
            <a:r>
              <a:rPr lang="en-GB" sz="2400" dirty="0">
                <a:solidFill>
                  <a:srgbClr val="002060"/>
                </a:solidFill>
                <a:latin typeface="Arial" panose="020B0604020202020204" pitchFamily="34" charset="0"/>
                <a:cs typeface="Arial" panose="020B0604020202020204" pitchFamily="34" charset="0"/>
              </a:rPr>
              <a:t>“I’ve done thousands of dives, I can’t be bent”</a:t>
            </a:r>
          </a:p>
          <a:p>
            <a:pPr>
              <a:defRPr/>
            </a:pPr>
            <a:endParaRPr lang="en-GB" sz="2400" dirty="0">
              <a:solidFill>
                <a:srgbClr val="002060"/>
              </a:solidFill>
              <a:effectLst/>
              <a:latin typeface="Arial" panose="020B0604020202020204" pitchFamily="34" charset="0"/>
              <a:cs typeface="Arial" panose="020B0604020202020204" pitchFamily="34" charset="0"/>
            </a:endParaRPr>
          </a:p>
          <a:p>
            <a:pPr>
              <a:defRPr/>
            </a:pPr>
            <a:r>
              <a:rPr lang="en-GB" sz="2400" dirty="0">
                <a:solidFill>
                  <a:srgbClr val="002060"/>
                </a:solidFill>
                <a:latin typeface="Arial" panose="020B0604020202020204" pitchFamily="34" charset="0"/>
                <a:cs typeface="Arial" panose="020B0604020202020204" pitchFamily="34" charset="0"/>
              </a:rPr>
              <a:t>“Only divers who have done something wrong get bent”</a:t>
            </a:r>
            <a:r>
              <a:rPr lang="en-GB" sz="2400" dirty="0">
                <a:solidFill>
                  <a:srgbClr val="002060"/>
                </a:solidFill>
                <a:effectLst/>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554701780"/>
      </p:ext>
    </p:extLst>
  </p:cSld>
  <p:clrMapOvr>
    <a:masterClrMapping/>
  </p:clrMapOvr>
  <p:transition spd="slow">
    <p:circl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7"/>
          <p:cNvSpPr>
            <a:spLocks noChangeArrowheads="1"/>
          </p:cNvSpPr>
          <p:nvPr/>
        </p:nvSpPr>
        <p:spPr bwMode="auto">
          <a:xfrm>
            <a:off x="262103" y="2486946"/>
            <a:ext cx="4176712" cy="24482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p>
            <a:pPr>
              <a:defRPr/>
            </a:pPr>
            <a:r>
              <a:rPr lang="en-GB" sz="2400" dirty="0">
                <a:solidFill>
                  <a:srgbClr val="002060"/>
                </a:solidFill>
                <a:effectLst/>
                <a:latin typeface="Calibri"/>
                <a:cs typeface="Calibri"/>
              </a:rPr>
              <a:t>Upper limb or joint pain</a:t>
            </a:r>
          </a:p>
          <a:p>
            <a:pPr>
              <a:defRPr/>
            </a:pPr>
            <a:r>
              <a:rPr lang="en-GB" sz="2400" dirty="0">
                <a:solidFill>
                  <a:srgbClr val="002060"/>
                </a:solidFill>
                <a:effectLst/>
                <a:latin typeface="Calibri"/>
                <a:cs typeface="Calibri"/>
              </a:rPr>
              <a:t>Dizziness/disorientation</a:t>
            </a:r>
          </a:p>
          <a:p>
            <a:pPr>
              <a:defRPr/>
            </a:pPr>
            <a:r>
              <a:rPr lang="en-GB" sz="2400" dirty="0">
                <a:solidFill>
                  <a:srgbClr val="002060"/>
                </a:solidFill>
                <a:effectLst/>
                <a:latin typeface="Calibri"/>
                <a:cs typeface="Calibri"/>
              </a:rPr>
              <a:t>Visual disturbances</a:t>
            </a:r>
          </a:p>
          <a:p>
            <a:pPr>
              <a:defRPr/>
            </a:pPr>
            <a:r>
              <a:rPr lang="en-GB" sz="2400" dirty="0">
                <a:solidFill>
                  <a:srgbClr val="002060"/>
                </a:solidFill>
                <a:effectLst/>
                <a:latin typeface="Calibri"/>
                <a:cs typeface="Calibri"/>
              </a:rPr>
              <a:t>Inappropriate fatigue/weakness</a:t>
            </a:r>
          </a:p>
          <a:p>
            <a:pPr>
              <a:defRPr/>
            </a:pPr>
            <a:r>
              <a:rPr lang="en-GB" sz="2400" dirty="0">
                <a:solidFill>
                  <a:srgbClr val="002060"/>
                </a:solidFill>
                <a:effectLst/>
                <a:latin typeface="Calibri"/>
                <a:cs typeface="Calibri"/>
              </a:rPr>
              <a:t>Difficulty in speaking</a:t>
            </a:r>
          </a:p>
          <a:p>
            <a:pPr>
              <a:defRPr/>
            </a:pPr>
            <a:r>
              <a:rPr lang="en-GB" sz="2400" dirty="0">
                <a:solidFill>
                  <a:srgbClr val="002060"/>
                </a:solidFill>
                <a:effectLst/>
                <a:latin typeface="Calibri"/>
                <a:cs typeface="Calibri"/>
              </a:rPr>
              <a:t>Skin itching/tingling</a:t>
            </a:r>
          </a:p>
        </p:txBody>
      </p:sp>
      <p:sp>
        <p:nvSpPr>
          <p:cNvPr id="4" name="Rectangle 3"/>
          <p:cNvSpPr>
            <a:spLocks noChangeArrowheads="1"/>
          </p:cNvSpPr>
          <p:nvPr/>
        </p:nvSpPr>
        <p:spPr bwMode="auto">
          <a:xfrm>
            <a:off x="4824860" y="2492896"/>
            <a:ext cx="4534148" cy="27363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p>
            <a:pPr>
              <a:defRPr/>
            </a:pPr>
            <a:r>
              <a:rPr lang="en-GB" sz="2400" dirty="0">
                <a:solidFill>
                  <a:srgbClr val="002060"/>
                </a:solidFill>
                <a:effectLst/>
                <a:latin typeface="Calibri"/>
                <a:cs typeface="Calibri"/>
              </a:rPr>
              <a:t>Lower limb or joint pain</a:t>
            </a:r>
          </a:p>
          <a:p>
            <a:pPr>
              <a:defRPr/>
            </a:pPr>
            <a:r>
              <a:rPr lang="en-GB" sz="2400" dirty="0">
                <a:solidFill>
                  <a:srgbClr val="002060"/>
                </a:solidFill>
                <a:effectLst/>
                <a:latin typeface="Calibri"/>
                <a:cs typeface="Calibri"/>
              </a:rPr>
              <a:t>Skin Rash</a:t>
            </a:r>
          </a:p>
          <a:p>
            <a:pPr>
              <a:defRPr/>
            </a:pPr>
            <a:r>
              <a:rPr lang="en-GB" sz="2400" dirty="0">
                <a:solidFill>
                  <a:srgbClr val="002060"/>
                </a:solidFill>
                <a:effectLst/>
                <a:latin typeface="Calibri"/>
                <a:cs typeface="Calibri"/>
              </a:rPr>
              <a:t>Chest pain or breathlessness</a:t>
            </a:r>
          </a:p>
          <a:p>
            <a:pPr>
              <a:defRPr/>
            </a:pPr>
            <a:r>
              <a:rPr lang="en-GB" sz="2400" dirty="0">
                <a:solidFill>
                  <a:srgbClr val="002060"/>
                </a:solidFill>
                <a:effectLst/>
                <a:latin typeface="Calibri"/>
                <a:cs typeface="Calibri"/>
              </a:rPr>
              <a:t>Partial paralysis</a:t>
            </a:r>
          </a:p>
          <a:p>
            <a:pPr>
              <a:defRPr/>
            </a:pPr>
            <a:r>
              <a:rPr lang="en-GB" sz="2400" dirty="0">
                <a:solidFill>
                  <a:srgbClr val="002060"/>
                </a:solidFill>
                <a:effectLst/>
                <a:latin typeface="Calibri"/>
                <a:cs typeface="Calibri"/>
              </a:rPr>
              <a:t>Loss of sensation/numbness</a:t>
            </a:r>
          </a:p>
          <a:p>
            <a:pPr>
              <a:defRPr/>
            </a:pPr>
            <a:r>
              <a:rPr lang="en-GB" sz="2400" dirty="0">
                <a:solidFill>
                  <a:srgbClr val="002060"/>
                </a:solidFill>
                <a:effectLst/>
                <a:latin typeface="Calibri"/>
                <a:cs typeface="Calibri"/>
              </a:rPr>
              <a:t>Problems with thinking, memory or performance</a:t>
            </a:r>
          </a:p>
          <a:p>
            <a:pPr>
              <a:defRPr/>
            </a:pPr>
            <a:r>
              <a:rPr lang="en-GB" sz="2400" dirty="0">
                <a:solidFill>
                  <a:srgbClr val="002060"/>
                </a:solidFill>
                <a:effectLst/>
                <a:latin typeface="Calibri"/>
                <a:cs typeface="Calibri"/>
              </a:rPr>
              <a:t>	</a:t>
            </a:r>
          </a:p>
          <a:p>
            <a:pPr marL="342900" indent="-342900">
              <a:spcBef>
                <a:spcPct val="20000"/>
              </a:spcBef>
              <a:defRPr/>
            </a:pPr>
            <a:endParaRPr lang="en-GB" sz="2400" i="1" dirty="0">
              <a:solidFill>
                <a:srgbClr val="002060"/>
              </a:solidFill>
              <a:effectLst/>
              <a:latin typeface="Calibri"/>
              <a:cs typeface="Calibri"/>
            </a:endParaRPr>
          </a:p>
        </p:txBody>
      </p:sp>
      <p:sp>
        <p:nvSpPr>
          <p:cNvPr id="5" name="TextBox 4"/>
          <p:cNvSpPr txBox="1"/>
          <p:nvPr/>
        </p:nvSpPr>
        <p:spPr>
          <a:xfrm>
            <a:off x="1359971" y="521385"/>
            <a:ext cx="6308374" cy="1508105"/>
          </a:xfrm>
          <a:prstGeom prst="rect">
            <a:avLst/>
          </a:prstGeom>
          <a:noFill/>
        </p:spPr>
        <p:txBody>
          <a:bodyPr wrap="square" rtlCol="0">
            <a:spAutoFit/>
          </a:bodyPr>
          <a:lstStyle/>
          <a:p>
            <a:pPr algn="ctr"/>
            <a:r>
              <a:rPr lang="en-US" sz="3600" b="1" dirty="0">
                <a:solidFill>
                  <a:srgbClr val="002060"/>
                </a:solidFill>
                <a:latin typeface="Calibri"/>
                <a:cs typeface="Calibri"/>
              </a:rPr>
              <a:t>DCI and Denial</a:t>
            </a:r>
          </a:p>
          <a:p>
            <a:pPr algn="ctr"/>
            <a:r>
              <a:rPr lang="en-US" sz="2800" b="1" dirty="0">
                <a:solidFill>
                  <a:srgbClr val="002060"/>
                </a:solidFill>
                <a:latin typeface="Calibri"/>
                <a:cs typeface="Calibri"/>
              </a:rPr>
              <a:t>Classroom versus real world</a:t>
            </a:r>
          </a:p>
          <a:p>
            <a:pPr algn="ctr"/>
            <a:r>
              <a:rPr lang="en-US" sz="2800" b="1" dirty="0">
                <a:solidFill>
                  <a:srgbClr val="002060"/>
                </a:solidFill>
                <a:latin typeface="Calibri"/>
                <a:cs typeface="Calibri"/>
              </a:rPr>
              <a:t>Symptoms of DCI taught in the classroom</a:t>
            </a: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07904" y="4931434"/>
            <a:ext cx="1046774" cy="16342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2350459" y="4929229"/>
            <a:ext cx="1357446" cy="1650213"/>
          </a:xfrm>
          <a:prstGeom prst="rect">
            <a:avLst/>
          </a:prstGeom>
        </p:spPr>
      </p:pic>
    </p:spTree>
    <p:extLst>
      <p:ext uri="{BB962C8B-B14F-4D97-AF65-F5344CB8AC3E}">
        <p14:creationId xmlns:p14="http://schemas.microsoft.com/office/powerpoint/2010/main" val="626721897"/>
      </p:ext>
    </p:extLst>
  </p:cSld>
  <p:clrMapOvr>
    <a:masterClrMapping/>
  </p:clrMapOvr>
  <p:transition spd="slow">
    <p:circl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95784" y="521385"/>
            <a:ext cx="7481535" cy="1692771"/>
          </a:xfrm>
          <a:prstGeom prst="rect">
            <a:avLst/>
          </a:prstGeom>
          <a:noFill/>
        </p:spPr>
        <p:txBody>
          <a:bodyPr wrap="none" rtlCol="0">
            <a:spAutoFit/>
          </a:bodyPr>
          <a:lstStyle/>
          <a:p>
            <a:pPr algn="ctr"/>
            <a:r>
              <a:rPr lang="en-US" sz="3600" b="1" dirty="0">
                <a:solidFill>
                  <a:srgbClr val="002060"/>
                </a:solidFill>
                <a:latin typeface="Arial" panose="020B0604020202020204" pitchFamily="34" charset="0"/>
                <a:cs typeface="Arial" panose="020B0604020202020204" pitchFamily="34" charset="0"/>
              </a:rPr>
              <a:t>DCI and Denial</a:t>
            </a:r>
          </a:p>
          <a:p>
            <a:pPr algn="ctr"/>
            <a:endParaRPr lang="en-US" sz="800" b="1" dirty="0">
              <a:solidFill>
                <a:srgbClr val="002060"/>
              </a:solidFill>
              <a:latin typeface="Arial" panose="020B0604020202020204" pitchFamily="34" charset="0"/>
              <a:cs typeface="Arial" panose="020B0604020202020204" pitchFamily="34" charset="0"/>
            </a:endParaRPr>
          </a:p>
          <a:p>
            <a:pPr algn="ctr"/>
            <a:r>
              <a:rPr lang="en-US" sz="2400" b="1" dirty="0">
                <a:solidFill>
                  <a:srgbClr val="002060"/>
                </a:solidFill>
                <a:latin typeface="Arial" panose="020B0604020202020204" pitchFamily="34" charset="0"/>
                <a:cs typeface="Arial" panose="020B0604020202020204" pitchFamily="34" charset="0"/>
              </a:rPr>
              <a:t> Classroom versus real world</a:t>
            </a:r>
            <a:endParaRPr lang="en-US" sz="1200" b="1" dirty="0">
              <a:solidFill>
                <a:srgbClr val="002060"/>
              </a:solidFill>
              <a:latin typeface="Arial" panose="020B0604020202020204" pitchFamily="34" charset="0"/>
              <a:cs typeface="Arial" panose="020B0604020202020204" pitchFamily="34" charset="0"/>
            </a:endParaRPr>
          </a:p>
          <a:p>
            <a:pPr algn="ctr"/>
            <a:endParaRPr lang="en-US" sz="1200" b="1" dirty="0">
              <a:solidFill>
                <a:srgbClr val="002060"/>
              </a:solidFill>
              <a:latin typeface="Arial" panose="020B0604020202020204" pitchFamily="34" charset="0"/>
              <a:cs typeface="Arial" panose="020B0604020202020204" pitchFamily="34" charset="0"/>
            </a:endParaRPr>
          </a:p>
          <a:p>
            <a:pPr algn="ctr"/>
            <a:r>
              <a:rPr lang="en-US" sz="2400" b="1" dirty="0">
                <a:solidFill>
                  <a:srgbClr val="002060"/>
                </a:solidFill>
                <a:latin typeface="Arial" panose="020B0604020202020204" pitchFamily="34" charset="0"/>
                <a:cs typeface="Arial" panose="020B0604020202020204" pitchFamily="34" charset="0"/>
              </a:rPr>
              <a:t>What the diver thought had caused the symptoms</a:t>
            </a:r>
          </a:p>
        </p:txBody>
      </p:sp>
      <p:graphicFrame>
        <p:nvGraphicFramePr>
          <p:cNvPr id="4" name="Table 3"/>
          <p:cNvGraphicFramePr>
            <a:graphicFrameLocks noGrp="1"/>
          </p:cNvGraphicFramePr>
          <p:nvPr>
            <p:extLst>
              <p:ext uri="{D42A27DB-BD31-4B8C-83A1-F6EECF244321}">
                <p14:modId xmlns:p14="http://schemas.microsoft.com/office/powerpoint/2010/main" val="1737053020"/>
              </p:ext>
            </p:extLst>
          </p:nvPr>
        </p:nvGraphicFramePr>
        <p:xfrm>
          <a:off x="613032" y="2924944"/>
          <a:ext cx="8496944" cy="3017542"/>
        </p:xfrm>
        <a:graphic>
          <a:graphicData uri="http://schemas.openxmlformats.org/drawingml/2006/table">
            <a:tbl>
              <a:tblPr firstRow="1" bandRow="1">
                <a:tableStyleId>{5C22544A-7EE6-4342-B048-85BDC9FD1C3A}</a:tableStyleId>
              </a:tblPr>
              <a:tblGrid>
                <a:gridCol w="4248472">
                  <a:extLst>
                    <a:ext uri="{9D8B030D-6E8A-4147-A177-3AD203B41FA5}">
                      <a16:colId xmlns:a16="http://schemas.microsoft.com/office/drawing/2014/main" val="20000"/>
                    </a:ext>
                  </a:extLst>
                </a:gridCol>
                <a:gridCol w="4248472">
                  <a:extLst>
                    <a:ext uri="{9D8B030D-6E8A-4147-A177-3AD203B41FA5}">
                      <a16:colId xmlns:a16="http://schemas.microsoft.com/office/drawing/2014/main" val="20001"/>
                    </a:ext>
                  </a:extLst>
                </a:gridCol>
              </a:tblGrid>
              <a:tr h="2530475">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sz="2400" b="0" i="0" u="none" strike="noStrike" cap="none" normalizeH="0" baseline="0" dirty="0">
                          <a:ln>
                            <a:noFill/>
                          </a:ln>
                          <a:solidFill>
                            <a:srgbClr val="002060"/>
                          </a:solidFill>
                          <a:effectLst/>
                          <a:latin typeface="Arial" panose="020B0604020202020204" pitchFamily="34" charset="0"/>
                          <a:ea typeface="Times New Roman" pitchFamily="18" charset="0"/>
                          <a:cs typeface="Arial" panose="020B0604020202020204" pitchFamily="34" charset="0"/>
                        </a:rPr>
                        <a:t>Sea-sickness</a:t>
                      </a:r>
                    </a:p>
                    <a:p>
                      <a:pPr marL="0" marR="0" lvl="0" indent="0" algn="l" defTabSz="914400" rtl="0" eaLnBrk="0" fontAlgn="base" latinLnBrk="0" hangingPunct="0">
                        <a:lnSpc>
                          <a:spcPct val="100000"/>
                        </a:lnSpc>
                        <a:spcBef>
                          <a:spcPct val="0"/>
                        </a:spcBef>
                        <a:spcAft>
                          <a:spcPct val="0"/>
                        </a:spcAft>
                        <a:buClrTx/>
                        <a:buSzTx/>
                        <a:buFontTx/>
                        <a:buNone/>
                        <a:tabLst/>
                      </a:pPr>
                      <a:r>
                        <a:rPr kumimoji="0" lang="en-GB" sz="2400" b="0" i="0" u="none" strike="noStrike" cap="none" normalizeH="0" baseline="0" dirty="0">
                          <a:ln>
                            <a:noFill/>
                          </a:ln>
                          <a:solidFill>
                            <a:srgbClr val="002060"/>
                          </a:solidFill>
                          <a:effectLst/>
                          <a:latin typeface="Arial" panose="020B0604020202020204" pitchFamily="34" charset="0"/>
                          <a:ea typeface="Times New Roman" pitchFamily="18" charset="0"/>
                          <a:cs typeface="Arial" panose="020B0604020202020204" pitchFamily="34" charset="0"/>
                        </a:rPr>
                        <a:t>Cramp</a:t>
                      </a:r>
                    </a:p>
                    <a:p>
                      <a:pPr marL="0" marR="0" lvl="0" indent="0" algn="l" defTabSz="914400" rtl="0" eaLnBrk="0" fontAlgn="base" latinLnBrk="0" hangingPunct="0">
                        <a:lnSpc>
                          <a:spcPct val="100000"/>
                        </a:lnSpc>
                        <a:spcBef>
                          <a:spcPct val="0"/>
                        </a:spcBef>
                        <a:spcAft>
                          <a:spcPct val="0"/>
                        </a:spcAft>
                        <a:buClrTx/>
                        <a:buSzTx/>
                        <a:buFontTx/>
                        <a:buNone/>
                        <a:tabLst/>
                      </a:pPr>
                      <a:r>
                        <a:rPr kumimoji="0" lang="en-GB" sz="2400" b="0" i="0" u="none" strike="noStrike" cap="none" normalizeH="0" baseline="0" dirty="0">
                          <a:ln>
                            <a:noFill/>
                          </a:ln>
                          <a:solidFill>
                            <a:srgbClr val="002060"/>
                          </a:solidFill>
                          <a:effectLst/>
                          <a:latin typeface="Arial" panose="020B0604020202020204" pitchFamily="34" charset="0"/>
                          <a:ea typeface="Times New Roman" pitchFamily="18" charset="0"/>
                          <a:cs typeface="Arial" panose="020B0604020202020204" pitchFamily="34" charset="0"/>
                        </a:rPr>
                        <a:t>Dehydration</a:t>
                      </a:r>
                    </a:p>
                    <a:p>
                      <a:pPr marL="0" marR="0" lvl="0" indent="0" algn="l" defTabSz="914400" rtl="0" eaLnBrk="0" fontAlgn="base" latinLnBrk="0" hangingPunct="0">
                        <a:lnSpc>
                          <a:spcPct val="100000"/>
                        </a:lnSpc>
                        <a:spcBef>
                          <a:spcPct val="0"/>
                        </a:spcBef>
                        <a:spcAft>
                          <a:spcPct val="0"/>
                        </a:spcAft>
                        <a:buClrTx/>
                        <a:buSzTx/>
                        <a:buFontTx/>
                        <a:buNone/>
                        <a:tabLst/>
                      </a:pPr>
                      <a:r>
                        <a:rPr kumimoji="0" lang="en-GB" sz="2400" b="0" i="0" u="none" strike="noStrike" cap="none" normalizeH="0" baseline="0" dirty="0">
                          <a:ln>
                            <a:noFill/>
                          </a:ln>
                          <a:solidFill>
                            <a:srgbClr val="002060"/>
                          </a:solidFill>
                          <a:effectLst/>
                          <a:latin typeface="Arial" panose="020B0604020202020204" pitchFamily="34" charset="0"/>
                          <a:ea typeface="Times New Roman" pitchFamily="18" charset="0"/>
                          <a:cs typeface="Arial" panose="020B0604020202020204" pitchFamily="34" charset="0"/>
                        </a:rPr>
                        <a:t>Low Bp</a:t>
                      </a:r>
                    </a:p>
                    <a:p>
                      <a:pPr marL="0" marR="0" lvl="0" indent="0" algn="l" defTabSz="914400" rtl="0" eaLnBrk="0" fontAlgn="base" latinLnBrk="0" hangingPunct="0">
                        <a:lnSpc>
                          <a:spcPct val="100000"/>
                        </a:lnSpc>
                        <a:spcBef>
                          <a:spcPct val="0"/>
                        </a:spcBef>
                        <a:spcAft>
                          <a:spcPct val="0"/>
                        </a:spcAft>
                        <a:buClrTx/>
                        <a:buSzTx/>
                        <a:buFontTx/>
                        <a:buNone/>
                        <a:tabLst/>
                      </a:pPr>
                      <a:r>
                        <a:rPr kumimoji="0" lang="en-GB" sz="2400" b="0" i="0" u="none" strike="noStrike" cap="none" normalizeH="0" baseline="0" dirty="0">
                          <a:ln>
                            <a:noFill/>
                          </a:ln>
                          <a:solidFill>
                            <a:srgbClr val="002060"/>
                          </a:solidFill>
                          <a:effectLst/>
                          <a:latin typeface="Arial" panose="020B0604020202020204" pitchFamily="34" charset="0"/>
                          <a:ea typeface="Times New Roman" pitchFamily="18" charset="0"/>
                          <a:cs typeface="Arial" panose="020B0604020202020204" pitchFamily="34" charset="0"/>
                        </a:rPr>
                        <a:t>Hunger</a:t>
                      </a:r>
                    </a:p>
                    <a:p>
                      <a:pPr marL="0" marR="0" lvl="0" indent="0" algn="l" defTabSz="914400" rtl="0" eaLnBrk="0" fontAlgn="base" latinLnBrk="0" hangingPunct="0">
                        <a:lnSpc>
                          <a:spcPct val="100000"/>
                        </a:lnSpc>
                        <a:spcBef>
                          <a:spcPct val="0"/>
                        </a:spcBef>
                        <a:spcAft>
                          <a:spcPct val="0"/>
                        </a:spcAft>
                        <a:buClrTx/>
                        <a:buSzTx/>
                        <a:buFontTx/>
                        <a:buNone/>
                        <a:tabLst/>
                      </a:pPr>
                      <a:r>
                        <a:rPr kumimoji="0" lang="en-GB" sz="2400" b="0" i="0" u="none" strike="noStrike" cap="none" normalizeH="0" baseline="0" dirty="0">
                          <a:ln>
                            <a:noFill/>
                          </a:ln>
                          <a:solidFill>
                            <a:srgbClr val="002060"/>
                          </a:solidFill>
                          <a:effectLst/>
                          <a:latin typeface="Arial" panose="020B0604020202020204" pitchFamily="34" charset="0"/>
                          <a:ea typeface="Times New Roman" pitchFamily="18" charset="0"/>
                          <a:cs typeface="Arial" panose="020B0604020202020204" pitchFamily="34" charset="0"/>
                        </a:rPr>
                        <a:t>Prickly heat</a:t>
                      </a:r>
                    </a:p>
                    <a:p>
                      <a:pPr marL="0" marR="0" lvl="0" indent="0" algn="l" defTabSz="914400" rtl="0" eaLnBrk="0" fontAlgn="base" latinLnBrk="0" hangingPunct="0">
                        <a:lnSpc>
                          <a:spcPct val="100000"/>
                        </a:lnSpc>
                        <a:spcBef>
                          <a:spcPct val="0"/>
                        </a:spcBef>
                        <a:spcAft>
                          <a:spcPct val="0"/>
                        </a:spcAft>
                        <a:buClrTx/>
                        <a:buSzTx/>
                        <a:buFontTx/>
                        <a:buNone/>
                        <a:tabLst/>
                      </a:pPr>
                      <a:r>
                        <a:rPr kumimoji="0" lang="en-GB" sz="2400" b="0" i="0" u="none" strike="noStrike" cap="none" normalizeH="0" baseline="0" dirty="0">
                          <a:ln>
                            <a:noFill/>
                          </a:ln>
                          <a:solidFill>
                            <a:srgbClr val="002060"/>
                          </a:solidFill>
                          <a:effectLst/>
                          <a:latin typeface="Arial" panose="020B0604020202020204" pitchFamily="34" charset="0"/>
                          <a:ea typeface="Times New Roman" pitchFamily="18" charset="0"/>
                          <a:cs typeface="Arial" panose="020B0604020202020204" pitchFamily="34" charset="0"/>
                        </a:rPr>
                        <a:t>Water trapped in ear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cap="none" normalizeH="0" baseline="0" dirty="0">
                          <a:ln>
                            <a:noFill/>
                          </a:ln>
                          <a:solidFill>
                            <a:srgbClr val="002060"/>
                          </a:solidFill>
                          <a:effectLst/>
                          <a:latin typeface="Arial" panose="020B0604020202020204" pitchFamily="34" charset="0"/>
                          <a:ea typeface="Times New Roman" pitchFamily="18" charset="0"/>
                          <a:cs typeface="Arial" panose="020B0604020202020204" pitchFamily="34" charset="0"/>
                        </a:rPr>
                        <a:t>Thought it was a stroke </a:t>
                      </a:r>
                    </a:p>
                  </a:txBody>
                  <a:tcPr marL="91452" marR="91452" marT="45731" marB="45731">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GB" sz="2400" b="0" dirty="0">
                          <a:solidFill>
                            <a:srgbClr val="002060"/>
                          </a:solidFill>
                          <a:latin typeface="Arial" panose="020B0604020202020204" pitchFamily="34" charset="0"/>
                          <a:cs typeface="Arial" panose="020B0604020202020204" pitchFamily="34" charset="0"/>
                        </a:rPr>
                        <a:t>Marks from sitting on a chair </a:t>
                      </a:r>
                    </a:p>
                    <a:p>
                      <a:pPr marL="0" marR="0" lvl="0" indent="0" algn="l" defTabSz="914400" rtl="0" eaLnBrk="0" fontAlgn="base" latinLnBrk="0" hangingPunct="0">
                        <a:lnSpc>
                          <a:spcPct val="100000"/>
                        </a:lnSpc>
                        <a:spcBef>
                          <a:spcPct val="0"/>
                        </a:spcBef>
                        <a:spcAft>
                          <a:spcPct val="0"/>
                        </a:spcAft>
                        <a:buClrTx/>
                        <a:buSzTx/>
                        <a:buFontTx/>
                        <a:buNone/>
                        <a:tabLst/>
                      </a:pPr>
                      <a:r>
                        <a:rPr kumimoji="0" lang="en-GB" sz="2400" b="0" i="0" u="none" strike="noStrike" cap="none" normalizeH="0" baseline="0" dirty="0">
                          <a:ln>
                            <a:noFill/>
                          </a:ln>
                          <a:solidFill>
                            <a:srgbClr val="002060"/>
                          </a:solidFill>
                          <a:effectLst/>
                          <a:latin typeface="Arial" panose="020B0604020202020204" pitchFamily="34" charset="0"/>
                          <a:ea typeface="Times New Roman" pitchFamily="18" charset="0"/>
                          <a:cs typeface="Arial" panose="020B0604020202020204" pitchFamily="34" charset="0"/>
                        </a:rPr>
                        <a:t>Arthritis</a:t>
                      </a:r>
                    </a:p>
                    <a:p>
                      <a:pPr marL="0" marR="0" lvl="0" indent="0" algn="l" defTabSz="914400" rtl="0" eaLnBrk="0" fontAlgn="base" latinLnBrk="0" hangingPunct="0">
                        <a:lnSpc>
                          <a:spcPct val="100000"/>
                        </a:lnSpc>
                        <a:spcBef>
                          <a:spcPct val="0"/>
                        </a:spcBef>
                        <a:spcAft>
                          <a:spcPct val="0"/>
                        </a:spcAft>
                        <a:buClrTx/>
                        <a:buSzTx/>
                        <a:buFontTx/>
                        <a:buNone/>
                        <a:tabLst/>
                      </a:pPr>
                      <a:r>
                        <a:rPr kumimoji="0" lang="en-GB" sz="2400" b="0" i="0" u="none" strike="noStrike" cap="none" normalizeH="0" baseline="0" dirty="0">
                          <a:ln>
                            <a:noFill/>
                          </a:ln>
                          <a:solidFill>
                            <a:srgbClr val="002060"/>
                          </a:solidFill>
                          <a:effectLst/>
                          <a:latin typeface="Arial" panose="020B0604020202020204" pitchFamily="34" charset="0"/>
                          <a:ea typeface="Times New Roman" pitchFamily="18" charset="0"/>
                          <a:cs typeface="Arial" panose="020B0604020202020204" pitchFamily="34" charset="0"/>
                        </a:rPr>
                        <a:t>Indigestion</a:t>
                      </a:r>
                    </a:p>
                    <a:p>
                      <a:pPr marL="0" marR="0" lvl="0" indent="0" algn="l" defTabSz="914400" rtl="0" eaLnBrk="0" fontAlgn="base" latinLnBrk="0" hangingPunct="0">
                        <a:lnSpc>
                          <a:spcPct val="100000"/>
                        </a:lnSpc>
                        <a:spcBef>
                          <a:spcPct val="0"/>
                        </a:spcBef>
                        <a:spcAft>
                          <a:spcPct val="0"/>
                        </a:spcAft>
                        <a:buClrTx/>
                        <a:buSzTx/>
                        <a:buFontTx/>
                        <a:buNone/>
                        <a:tabLst/>
                      </a:pPr>
                      <a:r>
                        <a:rPr kumimoji="0" lang="en-GB" sz="2400" b="0" i="0" u="none" strike="noStrike" cap="none" normalizeH="0" baseline="0" dirty="0">
                          <a:ln>
                            <a:noFill/>
                          </a:ln>
                          <a:solidFill>
                            <a:srgbClr val="002060"/>
                          </a:solidFill>
                          <a:effectLst/>
                          <a:latin typeface="Arial" panose="020B0604020202020204" pitchFamily="34" charset="0"/>
                          <a:ea typeface="Times New Roman" pitchFamily="18" charset="0"/>
                          <a:cs typeface="Arial" panose="020B0604020202020204" pitchFamily="34" charset="0"/>
                        </a:rPr>
                        <a:t>Trapped nerve</a:t>
                      </a:r>
                    </a:p>
                    <a:p>
                      <a:pPr marL="0" marR="0" lvl="0" indent="0" algn="l" defTabSz="914400" rtl="0" eaLnBrk="0" fontAlgn="base" latinLnBrk="0" hangingPunct="0">
                        <a:lnSpc>
                          <a:spcPct val="100000"/>
                        </a:lnSpc>
                        <a:spcBef>
                          <a:spcPct val="0"/>
                        </a:spcBef>
                        <a:spcAft>
                          <a:spcPct val="0"/>
                        </a:spcAft>
                        <a:buClrTx/>
                        <a:buSzTx/>
                        <a:buFontTx/>
                        <a:buNone/>
                        <a:tabLst/>
                      </a:pPr>
                      <a:r>
                        <a:rPr kumimoji="0" lang="en-GB" sz="2400" b="0" i="0" u="none" strike="noStrike" cap="none" normalizeH="0" baseline="0" dirty="0">
                          <a:ln>
                            <a:noFill/>
                          </a:ln>
                          <a:solidFill>
                            <a:srgbClr val="002060"/>
                          </a:solidFill>
                          <a:effectLst/>
                          <a:latin typeface="Arial" panose="020B0604020202020204" pitchFamily="34" charset="0"/>
                          <a:ea typeface="Times New Roman" pitchFamily="18" charset="0"/>
                          <a:cs typeface="Arial" panose="020B0604020202020204" pitchFamily="34" charset="0"/>
                        </a:rPr>
                        <a:t>Pulled muscle</a:t>
                      </a:r>
                    </a:p>
                    <a:p>
                      <a:pPr marL="0" marR="0" lvl="0" indent="0" algn="l" defTabSz="914400" rtl="0" eaLnBrk="0" fontAlgn="base" latinLnBrk="0" hangingPunct="0">
                        <a:lnSpc>
                          <a:spcPct val="100000"/>
                        </a:lnSpc>
                        <a:spcBef>
                          <a:spcPct val="0"/>
                        </a:spcBef>
                        <a:spcAft>
                          <a:spcPct val="0"/>
                        </a:spcAft>
                        <a:buClrTx/>
                        <a:buSzTx/>
                        <a:buFontTx/>
                        <a:buNone/>
                        <a:tabLst/>
                      </a:pPr>
                      <a:r>
                        <a:rPr kumimoji="0" lang="en-GB" sz="2400" b="0" i="0" u="none" strike="noStrike" cap="none" normalizeH="0" baseline="0" dirty="0">
                          <a:ln>
                            <a:noFill/>
                          </a:ln>
                          <a:solidFill>
                            <a:srgbClr val="002060"/>
                          </a:solidFill>
                          <a:effectLst/>
                          <a:latin typeface="Arial" panose="020B0604020202020204" pitchFamily="34" charset="0"/>
                          <a:ea typeface="Times New Roman" pitchFamily="18" charset="0"/>
                          <a:cs typeface="Arial" panose="020B0604020202020204" pitchFamily="34" charset="0"/>
                        </a:rPr>
                        <a:t>Old sporting injury</a:t>
                      </a:r>
                    </a:p>
                    <a:p>
                      <a:pPr marL="0" marR="0" lvl="0" indent="0" algn="l" defTabSz="914400" rtl="0" eaLnBrk="0" fontAlgn="base" latinLnBrk="0" hangingPunct="0">
                        <a:lnSpc>
                          <a:spcPct val="100000"/>
                        </a:lnSpc>
                        <a:spcBef>
                          <a:spcPct val="0"/>
                        </a:spcBef>
                        <a:spcAft>
                          <a:spcPct val="0"/>
                        </a:spcAft>
                        <a:buClrTx/>
                        <a:buSzTx/>
                        <a:buFontTx/>
                        <a:buNone/>
                        <a:tabLst/>
                      </a:pPr>
                      <a:r>
                        <a:rPr kumimoji="0" lang="en-GB" sz="2400" b="0" i="0" u="none" strike="noStrike" cap="none" normalizeH="0" baseline="0" dirty="0">
                          <a:ln>
                            <a:noFill/>
                          </a:ln>
                          <a:solidFill>
                            <a:srgbClr val="002060"/>
                          </a:solidFill>
                          <a:effectLst/>
                          <a:latin typeface="Arial" panose="020B0604020202020204" pitchFamily="34" charset="0"/>
                          <a:ea typeface="Times New Roman" pitchFamily="18" charset="0"/>
                          <a:cs typeface="Arial" panose="020B0604020202020204" pitchFamily="34" charset="0"/>
                        </a:rPr>
                        <a:t>Hot and tired</a:t>
                      </a:r>
                    </a:p>
                    <a:p>
                      <a:pPr marL="0" marR="0" lvl="0" indent="0" algn="l" defTabSz="914400" rtl="0" eaLnBrk="0" fontAlgn="base" latinLnBrk="0" hangingPunct="0">
                        <a:lnSpc>
                          <a:spcPct val="100000"/>
                        </a:lnSpc>
                        <a:spcBef>
                          <a:spcPct val="0"/>
                        </a:spcBef>
                        <a:spcAft>
                          <a:spcPct val="0"/>
                        </a:spcAft>
                        <a:buClrTx/>
                        <a:buSzTx/>
                        <a:buFontTx/>
                        <a:buNone/>
                        <a:tabLst/>
                      </a:pPr>
                      <a:r>
                        <a:rPr kumimoji="0" lang="en-GB" sz="2400" b="0" i="0" u="none" strike="noStrike" cap="none" normalizeH="0" baseline="0" dirty="0">
                          <a:ln>
                            <a:noFill/>
                          </a:ln>
                          <a:solidFill>
                            <a:srgbClr val="002060"/>
                          </a:solidFill>
                          <a:effectLst/>
                          <a:latin typeface="Arial" panose="020B0604020202020204" pitchFamily="34" charset="0"/>
                          <a:ea typeface="Times New Roman" pitchFamily="18" charset="0"/>
                          <a:cs typeface="Arial" panose="020B0604020202020204" pitchFamily="34" charset="0"/>
                        </a:rPr>
                        <a:t>Hangover</a:t>
                      </a:r>
                    </a:p>
                  </a:txBody>
                  <a:tcPr marL="91452" marR="91452" marT="45731" marB="45731">
                    <a:noFill/>
                  </a:tcPr>
                </a:tc>
                <a:extLst>
                  <a:ext uri="{0D108BD9-81ED-4DB2-BD59-A6C34878D82A}">
                    <a16:rowId xmlns:a16="http://schemas.microsoft.com/office/drawing/2014/main" val="10000"/>
                  </a:ext>
                </a:extLst>
              </a:tr>
            </a:tbl>
          </a:graphicData>
        </a:graphic>
      </p:graphicFrame>
      <p:sp>
        <p:nvSpPr>
          <p:cNvPr id="5" name="TextBox 4"/>
          <p:cNvSpPr txBox="1"/>
          <p:nvPr/>
        </p:nvSpPr>
        <p:spPr>
          <a:xfrm>
            <a:off x="-11428" y="-4696"/>
            <a:ext cx="2087431" cy="338554"/>
          </a:xfrm>
          <a:prstGeom prst="rect">
            <a:avLst/>
          </a:prstGeom>
          <a:noFill/>
        </p:spPr>
        <p:txBody>
          <a:bodyPr wrap="none" rtlCol="0">
            <a:spAutoFit/>
          </a:bodyPr>
          <a:lstStyle/>
          <a:p>
            <a:r>
              <a:rPr lang="en-US" sz="1600" i="1" dirty="0">
                <a:solidFill>
                  <a:srgbClr val="002060"/>
                </a:solidFill>
                <a:latin typeface="Arial" panose="020B0604020202020204" pitchFamily="34" charset="0"/>
                <a:cs typeface="Arial" panose="020B0604020202020204" pitchFamily="34" charset="0"/>
              </a:rPr>
              <a:t>DDRC research data</a:t>
            </a:r>
            <a:endParaRPr lang="en-GB" sz="1600" i="1" dirty="0">
              <a:solidFill>
                <a:srgbClr val="002060"/>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99C3FD8D-13BC-4EAD-913D-126E7D3489C9}"/>
              </a:ext>
            </a:extLst>
          </p:cNvPr>
          <p:cNvSpPr txBox="1"/>
          <p:nvPr/>
        </p:nvSpPr>
        <p:spPr>
          <a:xfrm>
            <a:off x="443956" y="2401683"/>
            <a:ext cx="864852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b="1"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rPr>
              <a:t>The problem with typical symptoms is they don’t present in a typical way! </a:t>
            </a:r>
          </a:p>
        </p:txBody>
      </p:sp>
    </p:spTree>
    <p:extLst>
      <p:ext uri="{BB962C8B-B14F-4D97-AF65-F5344CB8AC3E}">
        <p14:creationId xmlns:p14="http://schemas.microsoft.com/office/powerpoint/2010/main" val="2799841324"/>
      </p:ext>
    </p:extLst>
  </p:cSld>
  <p:clrMapOvr>
    <a:masterClrMapping/>
  </p:clrMapOvr>
  <p:transition spd="slow">
    <p:circl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
          <p:cNvSpPr>
            <a:spLocks noChangeArrowheads="1"/>
          </p:cNvSpPr>
          <p:nvPr/>
        </p:nvSpPr>
        <p:spPr bwMode="auto">
          <a:xfrm>
            <a:off x="90487" y="1359298"/>
            <a:ext cx="8963025" cy="467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p>
            <a:pPr marL="342900" indent="-342900" algn="ctr">
              <a:spcBef>
                <a:spcPct val="20000"/>
              </a:spcBef>
              <a:defRPr/>
            </a:pPr>
            <a:r>
              <a:rPr lang="en-GB" sz="2800" b="1" dirty="0">
                <a:solidFill>
                  <a:srgbClr val="002060"/>
                </a:solidFill>
                <a:effectLst/>
                <a:latin typeface="Arial" panose="020B0604020202020204" pitchFamily="34" charset="0"/>
                <a:cs typeface="Arial" panose="020B0604020202020204" pitchFamily="34" charset="0"/>
              </a:rPr>
              <a:t>What </a:t>
            </a:r>
            <a:r>
              <a:rPr lang="en-GB" sz="2800" b="1" i="1" dirty="0">
                <a:solidFill>
                  <a:srgbClr val="002060"/>
                </a:solidFill>
                <a:effectLst/>
                <a:latin typeface="Arial" panose="020B0604020202020204" pitchFamily="34" charset="0"/>
                <a:cs typeface="Arial" panose="020B0604020202020204" pitchFamily="34" charset="0"/>
              </a:rPr>
              <a:t>other</a:t>
            </a:r>
            <a:r>
              <a:rPr lang="en-GB" sz="2800" b="1" dirty="0">
                <a:solidFill>
                  <a:srgbClr val="002060"/>
                </a:solidFill>
                <a:effectLst/>
                <a:latin typeface="Arial" panose="020B0604020202020204" pitchFamily="34" charset="0"/>
                <a:cs typeface="Arial" panose="020B0604020202020204" pitchFamily="34" charset="0"/>
              </a:rPr>
              <a:t> divers thought about the symptoms </a:t>
            </a:r>
          </a:p>
        </p:txBody>
      </p:sp>
      <p:graphicFrame>
        <p:nvGraphicFramePr>
          <p:cNvPr id="333845" name="Group 21"/>
          <p:cNvGraphicFramePr>
            <a:graphicFrameLocks noGrp="1"/>
          </p:cNvGraphicFramePr>
          <p:nvPr>
            <p:extLst>
              <p:ext uri="{D42A27DB-BD31-4B8C-83A1-F6EECF244321}">
                <p14:modId xmlns:p14="http://schemas.microsoft.com/office/powerpoint/2010/main" val="1745004311"/>
              </p:ext>
            </p:extLst>
          </p:nvPr>
        </p:nvGraphicFramePr>
        <p:xfrm>
          <a:off x="539552" y="2348880"/>
          <a:ext cx="8281615" cy="3715916"/>
        </p:xfrm>
        <a:graphic>
          <a:graphicData uri="http://schemas.openxmlformats.org/drawingml/2006/table">
            <a:tbl>
              <a:tblPr/>
              <a:tblGrid>
                <a:gridCol w="3934117">
                  <a:extLst>
                    <a:ext uri="{9D8B030D-6E8A-4147-A177-3AD203B41FA5}">
                      <a16:colId xmlns:a16="http://schemas.microsoft.com/office/drawing/2014/main" val="20000"/>
                    </a:ext>
                  </a:extLst>
                </a:gridCol>
                <a:gridCol w="4347498">
                  <a:extLst>
                    <a:ext uri="{9D8B030D-6E8A-4147-A177-3AD203B41FA5}">
                      <a16:colId xmlns:a16="http://schemas.microsoft.com/office/drawing/2014/main" val="20001"/>
                    </a:ext>
                  </a:extLst>
                </a:gridCol>
              </a:tblGrid>
              <a:tr h="3715916">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2400" b="0" i="0" u="none" strike="noStrike" cap="none" normalizeH="0" baseline="0" dirty="0">
                          <a:ln>
                            <a:noFill/>
                          </a:ln>
                          <a:solidFill>
                            <a:srgbClr val="002060"/>
                          </a:solidFill>
                          <a:effectLst/>
                          <a:latin typeface="Arial" panose="020B0604020202020204" pitchFamily="34" charset="0"/>
                          <a:ea typeface="Times New Roman" pitchFamily="18" charset="0"/>
                          <a:cs typeface="Arial" panose="020B0604020202020204" pitchFamily="34" charset="0"/>
                        </a:rPr>
                        <a:t>“Drink water and say if it gets worse”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dirty="0">
                        <a:ln>
                          <a:noFill/>
                        </a:ln>
                        <a:solidFill>
                          <a:srgbClr val="002060"/>
                        </a:solidFill>
                        <a:effectLst/>
                        <a:latin typeface="Arial" panose="020B0604020202020204" pitchFamily="34" charset="0"/>
                        <a:ea typeface="Times New Roman" pitchFamily="18"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2400" b="0" i="0" u="none" strike="noStrike" cap="none" normalizeH="0" baseline="0" dirty="0">
                          <a:ln>
                            <a:noFill/>
                          </a:ln>
                          <a:solidFill>
                            <a:srgbClr val="002060"/>
                          </a:solidFill>
                          <a:effectLst/>
                          <a:latin typeface="Arial" panose="020B0604020202020204" pitchFamily="34" charset="0"/>
                          <a:ea typeface="Times New Roman" pitchFamily="18" charset="0"/>
                          <a:cs typeface="Arial" panose="020B0604020202020204" pitchFamily="34" charset="0"/>
                        </a:rPr>
                        <a:t>“No-one really worried as many in the group had been bent  before!”</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dirty="0">
                        <a:ln>
                          <a:noFill/>
                        </a:ln>
                        <a:solidFill>
                          <a:srgbClr val="002060"/>
                        </a:solidFill>
                        <a:effectLst/>
                        <a:latin typeface="Arial" panose="020B0604020202020204" pitchFamily="34" charset="0"/>
                        <a:ea typeface="Times New Roman" pitchFamily="18"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2400" b="0" i="0" u="none" strike="noStrike" cap="none" normalizeH="0" baseline="0" dirty="0">
                          <a:ln>
                            <a:noFill/>
                          </a:ln>
                          <a:solidFill>
                            <a:srgbClr val="002060"/>
                          </a:solidFill>
                          <a:effectLst/>
                          <a:latin typeface="Arial" panose="020B0604020202020204" pitchFamily="34" charset="0"/>
                          <a:ea typeface="Times New Roman" pitchFamily="18" charset="0"/>
                          <a:cs typeface="Arial" panose="020B0604020202020204" pitchFamily="34" charset="0"/>
                        </a:rPr>
                        <a:t>“Shouldn’t have such a heavy camera”</a:t>
                      </a:r>
                    </a:p>
                  </a:txBody>
                  <a:tcPr marL="91447" marR="91447" marT="45730" marB="45730" horzOverflow="overflow">
                    <a:lnL cap="flat">
                      <a:noFill/>
                    </a:lnL>
                    <a:lnR>
                      <a:noFill/>
                    </a:lnR>
                    <a:lnT cap="flat">
                      <a:noFill/>
                    </a:lnT>
                    <a:lnB cap="flat">
                      <a:noFill/>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sz="2400" b="0" i="0" u="none" strike="noStrike" cap="none" normalizeH="0" baseline="0" dirty="0">
                          <a:ln>
                            <a:noFill/>
                          </a:ln>
                          <a:solidFill>
                            <a:srgbClr val="002060"/>
                          </a:solidFill>
                          <a:effectLst/>
                          <a:latin typeface="Arial" panose="020B0604020202020204" pitchFamily="34" charset="0"/>
                          <a:ea typeface="Times New Roman" pitchFamily="18" charset="0"/>
                          <a:cs typeface="Arial" panose="020B0604020202020204" pitchFamily="34" charset="0"/>
                        </a:rPr>
                        <a:t>“Wait for it to develop sufficiently to confirm DCI!”</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dirty="0">
                        <a:ln>
                          <a:noFill/>
                        </a:ln>
                        <a:solidFill>
                          <a:srgbClr val="002060"/>
                        </a:solidFill>
                        <a:effectLst/>
                        <a:latin typeface="Arial" panose="020B0604020202020204" pitchFamily="34" charset="0"/>
                        <a:ea typeface="Times New Roman" pitchFamily="18"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2400" b="0" i="0" u="none" strike="noStrike" cap="none" normalizeH="0" baseline="0" dirty="0">
                          <a:ln>
                            <a:noFill/>
                          </a:ln>
                          <a:solidFill>
                            <a:srgbClr val="002060"/>
                          </a:solidFill>
                          <a:effectLst/>
                          <a:latin typeface="Arial" panose="020B0604020202020204" pitchFamily="34" charset="0"/>
                          <a:ea typeface="Times New Roman" pitchFamily="18" charset="0"/>
                          <a:cs typeface="Arial" panose="020B0604020202020204" pitchFamily="34" charset="0"/>
                        </a:rPr>
                        <a:t>“Nothing to worry about as diving with computers and the stops were good”</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dirty="0">
                        <a:ln>
                          <a:noFill/>
                        </a:ln>
                        <a:solidFill>
                          <a:srgbClr val="002060"/>
                        </a:solidFill>
                        <a:effectLst/>
                        <a:latin typeface="Arial" panose="020B0604020202020204" pitchFamily="34" charset="0"/>
                        <a:ea typeface="Times New Roman" pitchFamily="18"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2400" b="0" i="0" u="none" strike="noStrike" cap="none" normalizeH="0" baseline="0" dirty="0">
                          <a:ln>
                            <a:noFill/>
                          </a:ln>
                          <a:solidFill>
                            <a:srgbClr val="002060"/>
                          </a:solidFill>
                          <a:effectLst/>
                          <a:latin typeface="Arial" panose="020B0604020202020204" pitchFamily="34" charset="0"/>
                          <a:ea typeface="Times New Roman" pitchFamily="18" charset="0"/>
                          <a:cs typeface="Arial" panose="020B0604020202020204" pitchFamily="34" charset="0"/>
                        </a:rPr>
                        <a:t>“Wasting time”</a:t>
                      </a:r>
                    </a:p>
                  </a:txBody>
                  <a:tcPr marL="91447" marR="91447" marT="45730" marB="4573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sp>
        <p:nvSpPr>
          <p:cNvPr id="6" name="Text Box 2"/>
          <p:cNvSpPr txBox="1">
            <a:spLocks noChangeArrowheads="1"/>
          </p:cNvSpPr>
          <p:nvPr/>
        </p:nvSpPr>
        <p:spPr bwMode="auto">
          <a:xfrm>
            <a:off x="2123728" y="404813"/>
            <a:ext cx="4896545"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defRPr/>
            </a:pPr>
            <a:r>
              <a:rPr lang="en-GB" sz="3600" b="1" dirty="0">
                <a:solidFill>
                  <a:srgbClr val="002060"/>
                </a:solidFill>
                <a:latin typeface="Arial" panose="020B0604020202020204" pitchFamily="34" charset="0"/>
                <a:cs typeface="Arial" panose="020B0604020202020204" pitchFamily="34" charset="0"/>
              </a:rPr>
              <a:t>DCI and Denial</a:t>
            </a:r>
          </a:p>
        </p:txBody>
      </p:sp>
      <p:sp>
        <p:nvSpPr>
          <p:cNvPr id="8" name="TextBox 7"/>
          <p:cNvSpPr txBox="1"/>
          <p:nvPr/>
        </p:nvSpPr>
        <p:spPr>
          <a:xfrm>
            <a:off x="-11428" y="-4696"/>
            <a:ext cx="2087431" cy="338554"/>
          </a:xfrm>
          <a:prstGeom prst="rect">
            <a:avLst/>
          </a:prstGeom>
          <a:noFill/>
        </p:spPr>
        <p:txBody>
          <a:bodyPr wrap="none" rtlCol="0">
            <a:spAutoFit/>
          </a:bodyPr>
          <a:lstStyle/>
          <a:p>
            <a:r>
              <a:rPr lang="en-US" sz="1600" i="1" dirty="0">
                <a:solidFill>
                  <a:srgbClr val="002060"/>
                </a:solidFill>
                <a:latin typeface="Arial" panose="020B0604020202020204" pitchFamily="34" charset="0"/>
                <a:cs typeface="Arial" panose="020B0604020202020204" pitchFamily="34" charset="0"/>
              </a:rPr>
              <a:t>DDRC research data</a:t>
            </a:r>
            <a:endParaRPr lang="en-GB" sz="1600" i="1"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59970804"/>
      </p:ext>
    </p:extLst>
  </p:cSld>
  <p:clrMapOvr>
    <a:masterClrMapping/>
  </p:clrMapOvr>
  <p:transition spd="slow">
    <p:circl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1" name="Rectangle 10"/>
          <p:cNvSpPr>
            <a:spLocks noChangeArrowheads="1"/>
          </p:cNvSpPr>
          <p:nvPr/>
        </p:nvSpPr>
        <p:spPr bwMode="auto">
          <a:xfrm>
            <a:off x="179512" y="1402645"/>
            <a:ext cx="8784975" cy="46999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p>
            <a:pPr marL="342900" indent="-342900" algn="ctr">
              <a:spcBef>
                <a:spcPct val="20000"/>
              </a:spcBef>
              <a:defRPr/>
            </a:pPr>
            <a:r>
              <a:rPr lang="en-GB" sz="2400" b="1" dirty="0">
                <a:solidFill>
                  <a:srgbClr val="002060"/>
                </a:solidFill>
                <a:latin typeface="Arial" panose="020B0604020202020204" pitchFamily="34" charset="0"/>
                <a:cs typeface="Arial" panose="020B0604020202020204" pitchFamily="34" charset="0"/>
              </a:rPr>
              <a:t>And…. the “emotional issues” of the diver with DCI!</a:t>
            </a:r>
          </a:p>
          <a:p>
            <a:pPr marL="342900" indent="-342900">
              <a:spcBef>
                <a:spcPct val="20000"/>
              </a:spcBef>
              <a:defRPr/>
            </a:pPr>
            <a:r>
              <a:rPr lang="en-GB" sz="2400" dirty="0">
                <a:solidFill>
                  <a:srgbClr val="002060"/>
                </a:solidFill>
                <a:latin typeface="Arial" panose="020B0604020202020204" pitchFamily="34" charset="0"/>
                <a:cs typeface="Arial" panose="020B0604020202020204" pitchFamily="34" charset="0"/>
              </a:rPr>
              <a:t>			</a:t>
            </a:r>
          </a:p>
          <a:p>
            <a:pPr marL="342900" indent="-342900">
              <a:spcBef>
                <a:spcPct val="20000"/>
              </a:spcBef>
              <a:defRPr/>
            </a:pPr>
            <a:r>
              <a:rPr lang="en-GB" sz="2400" dirty="0">
                <a:solidFill>
                  <a:srgbClr val="002060"/>
                </a:solidFill>
                <a:latin typeface="Arial" panose="020B0604020202020204" pitchFamily="34" charset="0"/>
                <a:cs typeface="Arial" panose="020B0604020202020204" pitchFamily="34" charset="0"/>
              </a:rPr>
              <a:t>			Anxiety</a:t>
            </a:r>
          </a:p>
          <a:p>
            <a:pPr marL="342900" indent="-342900">
              <a:spcBef>
                <a:spcPct val="20000"/>
              </a:spcBef>
              <a:defRPr/>
            </a:pPr>
            <a:r>
              <a:rPr lang="en-GB" sz="2400" dirty="0">
                <a:solidFill>
                  <a:srgbClr val="002060"/>
                </a:solidFill>
                <a:latin typeface="Arial" panose="020B0604020202020204" pitchFamily="34" charset="0"/>
                <a:cs typeface="Arial" panose="020B0604020202020204" pitchFamily="34" charset="0"/>
              </a:rPr>
              <a:t>			Shame</a:t>
            </a:r>
          </a:p>
          <a:p>
            <a:pPr marL="342900" indent="-342900">
              <a:spcBef>
                <a:spcPct val="20000"/>
              </a:spcBef>
              <a:defRPr/>
            </a:pPr>
            <a:r>
              <a:rPr lang="en-GB" sz="2400" dirty="0">
                <a:solidFill>
                  <a:srgbClr val="002060"/>
                </a:solidFill>
                <a:latin typeface="Arial" panose="020B0604020202020204" pitchFamily="34" charset="0"/>
                <a:cs typeface="Arial" panose="020B0604020202020204" pitchFamily="34" charset="0"/>
              </a:rPr>
              <a:t>			Humiliation</a:t>
            </a:r>
          </a:p>
          <a:p>
            <a:pPr marL="342900" indent="-342900">
              <a:spcBef>
                <a:spcPct val="20000"/>
              </a:spcBef>
              <a:defRPr/>
            </a:pPr>
            <a:r>
              <a:rPr lang="en-GB" sz="2400" dirty="0">
                <a:solidFill>
                  <a:srgbClr val="002060"/>
                </a:solidFill>
                <a:latin typeface="Arial" panose="020B0604020202020204" pitchFamily="34" charset="0"/>
                <a:cs typeface="Arial" panose="020B0604020202020204" pitchFamily="34" charset="0"/>
              </a:rPr>
              <a:t>			Guilt</a:t>
            </a:r>
          </a:p>
          <a:p>
            <a:pPr marL="342900" indent="-342900">
              <a:spcBef>
                <a:spcPct val="20000"/>
              </a:spcBef>
              <a:defRPr/>
            </a:pPr>
            <a:r>
              <a:rPr lang="en-GB" sz="2400" dirty="0">
                <a:solidFill>
                  <a:srgbClr val="002060"/>
                </a:solidFill>
                <a:latin typeface="Arial" panose="020B0604020202020204" pitchFamily="34" charset="0"/>
                <a:cs typeface="Arial" panose="020B0604020202020204" pitchFamily="34" charset="0"/>
              </a:rPr>
              <a:t>			Incompetence</a:t>
            </a:r>
          </a:p>
          <a:p>
            <a:pPr marL="342900" indent="-342900">
              <a:spcBef>
                <a:spcPct val="20000"/>
              </a:spcBef>
              <a:defRPr/>
            </a:pPr>
            <a:r>
              <a:rPr lang="en-GB" sz="2400" dirty="0">
                <a:solidFill>
                  <a:srgbClr val="002060"/>
                </a:solidFill>
                <a:latin typeface="Arial" panose="020B0604020202020204" pitchFamily="34" charset="0"/>
                <a:cs typeface="Arial" panose="020B0604020202020204" pitchFamily="34" charset="0"/>
              </a:rPr>
              <a:t>			Exaggerated fears of treatment</a:t>
            </a:r>
          </a:p>
          <a:p>
            <a:pPr marL="342900" indent="-342900">
              <a:spcBef>
                <a:spcPct val="20000"/>
              </a:spcBef>
              <a:defRPr/>
            </a:pPr>
            <a:r>
              <a:rPr lang="en-GB" sz="2400" dirty="0">
                <a:solidFill>
                  <a:srgbClr val="002060"/>
                </a:solidFill>
                <a:latin typeface="Arial" panose="020B0604020202020204" pitchFamily="34" charset="0"/>
                <a:cs typeface="Arial" panose="020B0604020202020204" pitchFamily="34" charset="0"/>
              </a:rPr>
              <a:t>			Fear of inability to dive again</a:t>
            </a:r>
          </a:p>
          <a:p>
            <a:pPr marL="342900" indent="-342900">
              <a:spcBef>
                <a:spcPct val="20000"/>
              </a:spcBef>
              <a:defRPr/>
            </a:pPr>
            <a:r>
              <a:rPr lang="en-GB" sz="2400" dirty="0">
                <a:solidFill>
                  <a:srgbClr val="002060"/>
                </a:solidFill>
                <a:latin typeface="Arial" panose="020B0604020202020204" pitchFamily="34" charset="0"/>
                <a:cs typeface="Arial" panose="020B0604020202020204" pitchFamily="34" charset="0"/>
              </a:rPr>
              <a:t>			Real concern for physical well-being</a:t>
            </a:r>
          </a:p>
        </p:txBody>
      </p:sp>
      <p:sp>
        <p:nvSpPr>
          <p:cNvPr id="5126" name="Rectangle 10"/>
          <p:cNvSpPr>
            <a:spLocks noChangeArrowheads="1"/>
          </p:cNvSpPr>
          <p:nvPr/>
        </p:nvSpPr>
        <p:spPr bwMode="auto">
          <a:xfrm>
            <a:off x="274638" y="3835400"/>
            <a:ext cx="3600450" cy="1195388"/>
          </a:xfrm>
          <a:prstGeom prst="rect">
            <a:avLst/>
          </a:prstGeom>
          <a:noFill/>
          <a:ln w="12700">
            <a:noFill/>
            <a:miter lim="800000"/>
            <a:headEnd/>
            <a:tailEnd/>
          </a:ln>
          <a:effectLst/>
        </p:spPr>
        <p:txBody>
          <a:bodyPr lIns="90488" tIns="44450" rIns="90488" bIns="44450"/>
          <a:lstStyle/>
          <a:p>
            <a:pPr marL="342900" indent="-342900">
              <a:spcBef>
                <a:spcPct val="20000"/>
              </a:spcBef>
            </a:pPr>
            <a:endParaRPr lang="en-GB" sz="2000" b="1">
              <a:solidFill>
                <a:srgbClr val="3366CC"/>
              </a:solidFill>
              <a:effectLst/>
            </a:endParaRPr>
          </a:p>
        </p:txBody>
      </p:sp>
      <p:sp>
        <p:nvSpPr>
          <p:cNvPr id="7" name="Text Box 2"/>
          <p:cNvSpPr txBox="1">
            <a:spLocks noChangeArrowheads="1"/>
          </p:cNvSpPr>
          <p:nvPr/>
        </p:nvSpPr>
        <p:spPr bwMode="auto">
          <a:xfrm>
            <a:off x="2123728" y="404813"/>
            <a:ext cx="4896545"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defRPr/>
            </a:pPr>
            <a:r>
              <a:rPr lang="en-GB" sz="3600" b="1" dirty="0">
                <a:solidFill>
                  <a:srgbClr val="002060"/>
                </a:solidFill>
                <a:latin typeface="Arial" panose="020B0604020202020204" pitchFamily="34" charset="0"/>
                <a:cs typeface="Arial" panose="020B0604020202020204" pitchFamily="34" charset="0"/>
              </a:rPr>
              <a:t>DCI and Denial</a:t>
            </a:r>
          </a:p>
        </p:txBody>
      </p:sp>
      <p:sp>
        <p:nvSpPr>
          <p:cNvPr id="11" name="TextBox 10"/>
          <p:cNvSpPr txBox="1"/>
          <p:nvPr/>
        </p:nvSpPr>
        <p:spPr>
          <a:xfrm>
            <a:off x="-11428" y="-4696"/>
            <a:ext cx="2087431" cy="338554"/>
          </a:xfrm>
          <a:prstGeom prst="rect">
            <a:avLst/>
          </a:prstGeom>
          <a:noFill/>
        </p:spPr>
        <p:txBody>
          <a:bodyPr wrap="none" rtlCol="0">
            <a:spAutoFit/>
          </a:bodyPr>
          <a:lstStyle/>
          <a:p>
            <a:r>
              <a:rPr lang="en-US" sz="1600" i="1" dirty="0">
                <a:solidFill>
                  <a:srgbClr val="002060"/>
                </a:solidFill>
                <a:latin typeface="Arial" panose="020B0604020202020204" pitchFamily="34" charset="0"/>
                <a:cs typeface="Arial" panose="020B0604020202020204" pitchFamily="34" charset="0"/>
              </a:rPr>
              <a:t>DDRC research data</a:t>
            </a:r>
            <a:endParaRPr lang="en-GB" sz="1600" i="1"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43152898"/>
      </p:ext>
    </p:extLst>
  </p:cSld>
  <p:clrMapOvr>
    <a:masterClrMapping/>
  </p:clrMapOvr>
  <p:transition spd="slow">
    <p:circl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1" name="Rectangle 10"/>
          <p:cNvSpPr>
            <a:spLocks noChangeArrowheads="1"/>
          </p:cNvSpPr>
          <p:nvPr/>
        </p:nvSpPr>
        <p:spPr bwMode="auto">
          <a:xfrm>
            <a:off x="569124" y="1097360"/>
            <a:ext cx="8179339" cy="47079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p>
            <a:pPr marL="342900" indent="-342900" algn="ctr">
              <a:spcBef>
                <a:spcPct val="20000"/>
              </a:spcBef>
              <a:defRPr/>
            </a:pPr>
            <a:r>
              <a:rPr lang="en-GB" sz="2400" b="1" dirty="0">
                <a:solidFill>
                  <a:srgbClr val="002060"/>
                </a:solidFill>
                <a:effectLst/>
                <a:latin typeface="Arial" panose="020B0604020202020204" pitchFamily="34" charset="0"/>
                <a:cs typeface="Arial" panose="020B0604020202020204" pitchFamily="34" charset="0"/>
              </a:rPr>
              <a:t>More myths &amp; reasons for either not reporting or delaying in seeking help</a:t>
            </a:r>
          </a:p>
          <a:p>
            <a:pPr marL="342900" indent="-342900" algn="ctr">
              <a:spcBef>
                <a:spcPct val="20000"/>
              </a:spcBef>
              <a:defRPr/>
            </a:pPr>
            <a:endParaRPr lang="en-GB" sz="800" b="1" dirty="0">
              <a:solidFill>
                <a:srgbClr val="002060"/>
              </a:solidFill>
              <a:effectLst/>
              <a:latin typeface="Arial" panose="020B0604020202020204" pitchFamily="34" charset="0"/>
              <a:cs typeface="Arial" panose="020B0604020202020204" pitchFamily="34" charset="0"/>
            </a:endParaRPr>
          </a:p>
          <a:p>
            <a:pPr marL="342900" indent="-342900">
              <a:spcBef>
                <a:spcPct val="20000"/>
              </a:spcBef>
              <a:defRPr/>
            </a:pPr>
            <a:r>
              <a:rPr lang="en-GB" sz="2000" dirty="0">
                <a:solidFill>
                  <a:srgbClr val="002060"/>
                </a:solidFill>
                <a:latin typeface="Arial" panose="020B0604020202020204" pitchFamily="34" charset="0"/>
                <a:cs typeface="Arial" panose="020B0604020202020204" pitchFamily="34" charset="0"/>
              </a:rPr>
              <a:t>	Wouldn't be able to dive again, worried about work, not able to go on dive holiday</a:t>
            </a:r>
          </a:p>
          <a:p>
            <a:pPr marL="342900" indent="-342900">
              <a:spcBef>
                <a:spcPct val="20000"/>
              </a:spcBef>
              <a:defRPr/>
            </a:pPr>
            <a:endParaRPr lang="en-GB" sz="800" dirty="0">
              <a:solidFill>
                <a:srgbClr val="002060"/>
              </a:solidFill>
              <a:latin typeface="Arial" panose="020B0604020202020204" pitchFamily="34" charset="0"/>
              <a:cs typeface="Arial" panose="020B0604020202020204" pitchFamily="34" charset="0"/>
            </a:endParaRPr>
          </a:p>
          <a:p>
            <a:pPr marL="342900" indent="-342900">
              <a:spcBef>
                <a:spcPct val="20000"/>
              </a:spcBef>
              <a:defRPr/>
            </a:pPr>
            <a:r>
              <a:rPr lang="en-GB" sz="2000" dirty="0">
                <a:solidFill>
                  <a:srgbClr val="002060"/>
                </a:solidFill>
                <a:latin typeface="Arial" panose="020B0604020202020204" pitchFamily="34" charset="0"/>
                <a:cs typeface="Arial" panose="020B0604020202020204" pitchFamily="34" charset="0"/>
              </a:rPr>
              <a:t>	Too embarrassing – felt like a time waster</a:t>
            </a:r>
          </a:p>
          <a:p>
            <a:pPr marL="342900" indent="-342900">
              <a:spcBef>
                <a:spcPct val="20000"/>
              </a:spcBef>
              <a:defRPr/>
            </a:pPr>
            <a:endParaRPr lang="en-GB" sz="800" dirty="0">
              <a:solidFill>
                <a:srgbClr val="002060"/>
              </a:solidFill>
              <a:latin typeface="Arial" panose="020B0604020202020204" pitchFamily="34" charset="0"/>
              <a:cs typeface="Arial" panose="020B0604020202020204" pitchFamily="34" charset="0"/>
            </a:endParaRPr>
          </a:p>
          <a:p>
            <a:pPr marL="342900" indent="-342900">
              <a:spcBef>
                <a:spcPct val="20000"/>
              </a:spcBef>
              <a:defRPr/>
            </a:pPr>
            <a:r>
              <a:rPr lang="en-GB" sz="2000" dirty="0">
                <a:solidFill>
                  <a:srgbClr val="002060"/>
                </a:solidFill>
                <a:latin typeface="Arial" panose="020B0604020202020204" pitchFamily="34" charset="0"/>
                <a:cs typeface="Arial" panose="020B0604020202020204" pitchFamily="34" charset="0"/>
              </a:rPr>
              <a:t>	The dive profile - no reason to get a bend</a:t>
            </a:r>
          </a:p>
          <a:p>
            <a:pPr marL="342900" indent="-342900">
              <a:spcBef>
                <a:spcPct val="20000"/>
              </a:spcBef>
              <a:defRPr/>
            </a:pPr>
            <a:endParaRPr lang="en-GB" sz="800" dirty="0">
              <a:solidFill>
                <a:srgbClr val="002060"/>
              </a:solidFill>
              <a:latin typeface="Arial" panose="020B0604020202020204" pitchFamily="34" charset="0"/>
              <a:cs typeface="Arial" panose="020B0604020202020204" pitchFamily="34" charset="0"/>
            </a:endParaRPr>
          </a:p>
          <a:p>
            <a:pPr marL="342900" indent="-342900">
              <a:spcBef>
                <a:spcPct val="20000"/>
              </a:spcBef>
              <a:defRPr/>
            </a:pPr>
            <a:r>
              <a:rPr lang="en-GB" sz="2000" dirty="0">
                <a:solidFill>
                  <a:srgbClr val="002060"/>
                </a:solidFill>
                <a:latin typeface="Arial" panose="020B0604020202020204" pitchFamily="34" charset="0"/>
                <a:cs typeface="Arial" panose="020B0604020202020204" pitchFamily="34" charset="0"/>
              </a:rPr>
              <a:t>	Reporting a suspected DCI you are restricted by from diving, will need an annual medical rather than self certify which costs money, so I opted to self treat with 100% O</a:t>
            </a:r>
            <a:r>
              <a:rPr lang="en-GB" sz="2000" baseline="30000" dirty="0">
                <a:solidFill>
                  <a:srgbClr val="002060"/>
                </a:solidFill>
                <a:latin typeface="Arial" panose="020B0604020202020204" pitchFamily="34" charset="0"/>
                <a:cs typeface="Arial" panose="020B0604020202020204" pitchFamily="34" charset="0"/>
              </a:rPr>
              <a:t>2</a:t>
            </a:r>
            <a:r>
              <a:rPr lang="en-GB" sz="2000" dirty="0">
                <a:solidFill>
                  <a:srgbClr val="002060"/>
                </a:solidFill>
                <a:latin typeface="Arial" panose="020B0604020202020204" pitchFamily="34" charset="0"/>
                <a:cs typeface="Arial" panose="020B0604020202020204" pitchFamily="34" charset="0"/>
              </a:rPr>
              <a:t> until symptoms went away</a:t>
            </a:r>
          </a:p>
          <a:p>
            <a:pPr marL="342900" indent="-342900">
              <a:spcBef>
                <a:spcPct val="20000"/>
              </a:spcBef>
              <a:defRPr/>
            </a:pPr>
            <a:endParaRPr lang="en-GB" sz="800" dirty="0">
              <a:solidFill>
                <a:srgbClr val="002060"/>
              </a:solidFill>
              <a:latin typeface="Arial" panose="020B0604020202020204" pitchFamily="34" charset="0"/>
              <a:cs typeface="Arial" panose="020B0604020202020204" pitchFamily="34" charset="0"/>
            </a:endParaRPr>
          </a:p>
          <a:p>
            <a:pPr marL="342900" indent="-342900">
              <a:spcBef>
                <a:spcPct val="20000"/>
              </a:spcBef>
              <a:defRPr/>
            </a:pPr>
            <a:r>
              <a:rPr lang="en-GB" sz="2000" dirty="0">
                <a:solidFill>
                  <a:srgbClr val="002060"/>
                </a:solidFill>
                <a:latin typeface="Arial" panose="020B0604020202020204" pitchFamily="34" charset="0"/>
                <a:cs typeface="Arial" panose="020B0604020202020204" pitchFamily="34" charset="0"/>
              </a:rPr>
              <a:t>	Spoilt holiday, second day of live aboard, lost holiday</a:t>
            </a:r>
          </a:p>
          <a:p>
            <a:pPr marL="342900" indent="-342900">
              <a:spcBef>
                <a:spcPct val="20000"/>
              </a:spcBef>
              <a:defRPr/>
            </a:pPr>
            <a:endParaRPr lang="en-GB" sz="800" dirty="0">
              <a:solidFill>
                <a:srgbClr val="002060"/>
              </a:solidFill>
              <a:latin typeface="Arial" panose="020B0604020202020204" pitchFamily="34" charset="0"/>
              <a:cs typeface="Arial" panose="020B0604020202020204" pitchFamily="34" charset="0"/>
            </a:endParaRPr>
          </a:p>
          <a:p>
            <a:pPr marL="342900" indent="-342900">
              <a:spcBef>
                <a:spcPct val="20000"/>
              </a:spcBef>
              <a:defRPr/>
            </a:pPr>
            <a:r>
              <a:rPr lang="en-GB" sz="2000" dirty="0">
                <a:solidFill>
                  <a:srgbClr val="002060"/>
                </a:solidFill>
                <a:latin typeface="Arial" panose="020B0604020202020204" pitchFamily="34" charset="0"/>
                <a:cs typeface="Arial" panose="020B0604020202020204" pitchFamily="34" charset="0"/>
              </a:rPr>
              <a:t>	Afraid to admit mistake</a:t>
            </a:r>
          </a:p>
        </p:txBody>
      </p:sp>
      <p:sp>
        <p:nvSpPr>
          <p:cNvPr id="5126" name="Rectangle 10"/>
          <p:cNvSpPr>
            <a:spLocks noChangeArrowheads="1"/>
          </p:cNvSpPr>
          <p:nvPr/>
        </p:nvSpPr>
        <p:spPr bwMode="auto">
          <a:xfrm>
            <a:off x="274638" y="3835400"/>
            <a:ext cx="3600450" cy="1195388"/>
          </a:xfrm>
          <a:prstGeom prst="rect">
            <a:avLst/>
          </a:prstGeom>
          <a:noFill/>
          <a:ln w="12700">
            <a:noFill/>
            <a:miter lim="800000"/>
            <a:headEnd/>
            <a:tailEnd/>
          </a:ln>
          <a:effectLst/>
        </p:spPr>
        <p:txBody>
          <a:bodyPr lIns="90488" tIns="44450" rIns="90488" bIns="44450"/>
          <a:lstStyle/>
          <a:p>
            <a:pPr marL="342900" indent="-342900">
              <a:spcBef>
                <a:spcPct val="20000"/>
              </a:spcBef>
            </a:pPr>
            <a:endParaRPr lang="en-GB" sz="2000" b="1">
              <a:solidFill>
                <a:srgbClr val="3366CC"/>
              </a:solidFill>
              <a:effectLst/>
            </a:endParaRPr>
          </a:p>
        </p:txBody>
      </p:sp>
      <p:sp>
        <p:nvSpPr>
          <p:cNvPr id="7" name="Text Box 2"/>
          <p:cNvSpPr txBox="1">
            <a:spLocks noChangeArrowheads="1"/>
          </p:cNvSpPr>
          <p:nvPr/>
        </p:nvSpPr>
        <p:spPr bwMode="auto">
          <a:xfrm>
            <a:off x="2123728" y="404813"/>
            <a:ext cx="4896545"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defRPr/>
            </a:pPr>
            <a:r>
              <a:rPr lang="en-GB" sz="3600" b="1" dirty="0">
                <a:solidFill>
                  <a:srgbClr val="002060"/>
                </a:solidFill>
                <a:latin typeface="Arial" panose="020B0604020202020204" pitchFamily="34" charset="0"/>
                <a:cs typeface="Arial" panose="020B0604020202020204" pitchFamily="34" charset="0"/>
              </a:rPr>
              <a:t>DCI and Denial</a:t>
            </a:r>
          </a:p>
        </p:txBody>
      </p:sp>
      <p:sp>
        <p:nvSpPr>
          <p:cNvPr id="11" name="TextBox 10"/>
          <p:cNvSpPr txBox="1"/>
          <p:nvPr/>
        </p:nvSpPr>
        <p:spPr>
          <a:xfrm>
            <a:off x="-11428" y="-4696"/>
            <a:ext cx="2087431" cy="338554"/>
          </a:xfrm>
          <a:prstGeom prst="rect">
            <a:avLst/>
          </a:prstGeom>
          <a:noFill/>
        </p:spPr>
        <p:txBody>
          <a:bodyPr wrap="none" rtlCol="0">
            <a:spAutoFit/>
          </a:bodyPr>
          <a:lstStyle/>
          <a:p>
            <a:r>
              <a:rPr lang="en-US" sz="1600" i="1" dirty="0">
                <a:solidFill>
                  <a:srgbClr val="002060"/>
                </a:solidFill>
                <a:latin typeface="Arial" panose="020B0604020202020204" pitchFamily="34" charset="0"/>
                <a:cs typeface="Arial" panose="020B0604020202020204" pitchFamily="34" charset="0"/>
              </a:rPr>
              <a:t>DDRC research data</a:t>
            </a:r>
            <a:endParaRPr lang="en-GB" sz="1600" i="1"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21117662"/>
      </p:ext>
    </p:extLst>
  </p:cSld>
  <p:clrMapOvr>
    <a:masterClrMapping/>
  </p:clrMapOvr>
  <p:transition spd="slow">
    <p:circl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1" name="Rectangle 10"/>
          <p:cNvSpPr>
            <a:spLocks noChangeArrowheads="1"/>
          </p:cNvSpPr>
          <p:nvPr/>
        </p:nvSpPr>
        <p:spPr bwMode="auto">
          <a:xfrm>
            <a:off x="611560" y="1495140"/>
            <a:ext cx="8365790" cy="4680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p>
            <a:pPr marL="342900" indent="-342900" algn="ctr">
              <a:spcBef>
                <a:spcPct val="20000"/>
              </a:spcBef>
              <a:defRPr/>
            </a:pPr>
            <a:r>
              <a:rPr lang="en-GB" sz="2400" b="1" dirty="0">
                <a:solidFill>
                  <a:srgbClr val="002060"/>
                </a:solidFill>
                <a:effectLst/>
                <a:latin typeface="Arial" panose="020B0604020202020204" pitchFamily="34" charset="0"/>
                <a:cs typeface="Arial" panose="020B0604020202020204" pitchFamily="34" charset="0"/>
              </a:rPr>
              <a:t>Even more reasons for either not reporting or delaying!</a:t>
            </a:r>
          </a:p>
          <a:p>
            <a:pPr marL="342900" indent="-342900">
              <a:spcBef>
                <a:spcPct val="20000"/>
              </a:spcBef>
              <a:defRPr/>
            </a:pPr>
            <a:endParaRPr lang="en-GB" sz="2000" dirty="0">
              <a:solidFill>
                <a:srgbClr val="002060"/>
              </a:solidFill>
              <a:latin typeface="Arial" panose="020B0604020202020204" pitchFamily="34" charset="0"/>
              <a:cs typeface="Arial" panose="020B0604020202020204" pitchFamily="34" charset="0"/>
            </a:endParaRPr>
          </a:p>
          <a:p>
            <a:pPr marL="342900" indent="-342900">
              <a:spcBef>
                <a:spcPct val="20000"/>
              </a:spcBef>
              <a:defRPr/>
            </a:pPr>
            <a:r>
              <a:rPr lang="en-GB" sz="2000" dirty="0">
                <a:solidFill>
                  <a:srgbClr val="002060"/>
                </a:solidFill>
                <a:latin typeface="Arial" panose="020B0604020202020204" pitchFamily="34" charset="0"/>
                <a:cs typeface="Arial" panose="020B0604020202020204" pitchFamily="34" charset="0"/>
              </a:rPr>
              <a:t>Thought it was something else, other than DCI, until feeling in legs went</a:t>
            </a:r>
          </a:p>
          <a:p>
            <a:pPr marL="342900" indent="-342900">
              <a:spcBef>
                <a:spcPct val="20000"/>
              </a:spcBef>
              <a:defRPr/>
            </a:pPr>
            <a:endParaRPr lang="en-GB" sz="800" dirty="0">
              <a:solidFill>
                <a:srgbClr val="002060"/>
              </a:solidFill>
              <a:latin typeface="Arial" panose="020B0604020202020204" pitchFamily="34" charset="0"/>
              <a:cs typeface="Arial" panose="020B0604020202020204" pitchFamily="34" charset="0"/>
            </a:endParaRPr>
          </a:p>
          <a:p>
            <a:pPr marL="342900" indent="-342900">
              <a:spcBef>
                <a:spcPct val="20000"/>
              </a:spcBef>
              <a:defRPr/>
            </a:pPr>
            <a:r>
              <a:rPr lang="en-GB" sz="2000" dirty="0">
                <a:solidFill>
                  <a:srgbClr val="002060"/>
                </a:solidFill>
                <a:latin typeface="Arial" panose="020B0604020202020204" pitchFamily="34" charset="0"/>
                <a:cs typeface="Arial" panose="020B0604020202020204" pitchFamily="34" charset="0"/>
              </a:rPr>
              <a:t>I was in a foreign country and didn't want to jeopardise my holiday</a:t>
            </a:r>
          </a:p>
          <a:p>
            <a:pPr marL="342900" indent="-342900">
              <a:spcBef>
                <a:spcPct val="20000"/>
              </a:spcBef>
              <a:defRPr/>
            </a:pPr>
            <a:endParaRPr lang="en-GB" sz="800" dirty="0">
              <a:solidFill>
                <a:srgbClr val="002060"/>
              </a:solidFill>
              <a:latin typeface="Arial" panose="020B0604020202020204" pitchFamily="34" charset="0"/>
              <a:cs typeface="Arial" panose="020B0604020202020204" pitchFamily="34" charset="0"/>
            </a:endParaRPr>
          </a:p>
          <a:p>
            <a:pPr marL="342900" indent="-342900">
              <a:spcBef>
                <a:spcPct val="20000"/>
              </a:spcBef>
              <a:defRPr/>
            </a:pPr>
            <a:r>
              <a:rPr lang="en-GB" sz="2000" dirty="0">
                <a:solidFill>
                  <a:srgbClr val="002060"/>
                </a:solidFill>
                <a:latin typeface="Arial" panose="020B0604020202020204" pitchFamily="34" charset="0"/>
                <a:cs typeface="Arial" panose="020B0604020202020204" pitchFamily="34" charset="0"/>
              </a:rPr>
              <a:t>I felt very silly - who gets bent doing 8m for 35mins bottom time</a:t>
            </a:r>
          </a:p>
          <a:p>
            <a:pPr marL="342900" indent="-342900">
              <a:spcBef>
                <a:spcPct val="20000"/>
              </a:spcBef>
              <a:defRPr/>
            </a:pPr>
            <a:endParaRPr lang="en-GB" sz="800" dirty="0">
              <a:solidFill>
                <a:srgbClr val="002060"/>
              </a:solidFill>
              <a:latin typeface="Arial" panose="020B0604020202020204" pitchFamily="34" charset="0"/>
              <a:cs typeface="Arial" panose="020B0604020202020204" pitchFamily="34" charset="0"/>
            </a:endParaRPr>
          </a:p>
          <a:p>
            <a:pPr marL="342900" indent="-342900">
              <a:spcBef>
                <a:spcPct val="20000"/>
              </a:spcBef>
              <a:defRPr/>
            </a:pPr>
            <a:r>
              <a:rPr lang="en-GB" sz="2000" dirty="0">
                <a:solidFill>
                  <a:srgbClr val="002060"/>
                </a:solidFill>
                <a:latin typeface="Arial" panose="020B0604020202020204" pitchFamily="34" charset="0"/>
                <a:cs typeface="Arial" panose="020B0604020202020204" pitchFamily="34" charset="0"/>
              </a:rPr>
              <a:t>Had happened before and it went away with O</a:t>
            </a:r>
            <a:r>
              <a:rPr lang="en-GB" sz="2000" baseline="30000" dirty="0">
                <a:solidFill>
                  <a:srgbClr val="002060"/>
                </a:solidFill>
                <a:latin typeface="Arial" panose="020B0604020202020204" pitchFamily="34" charset="0"/>
                <a:cs typeface="Arial" panose="020B0604020202020204" pitchFamily="34" charset="0"/>
              </a:rPr>
              <a:t>2</a:t>
            </a:r>
            <a:endParaRPr lang="en-GB" sz="2000" dirty="0">
              <a:solidFill>
                <a:srgbClr val="002060"/>
              </a:solidFill>
              <a:latin typeface="Arial" panose="020B0604020202020204" pitchFamily="34" charset="0"/>
              <a:cs typeface="Arial" panose="020B0604020202020204" pitchFamily="34" charset="0"/>
            </a:endParaRPr>
          </a:p>
          <a:p>
            <a:pPr marL="342900" indent="-342900">
              <a:spcBef>
                <a:spcPct val="20000"/>
              </a:spcBef>
              <a:defRPr/>
            </a:pPr>
            <a:endParaRPr lang="en-GB" sz="800" baseline="30000" dirty="0">
              <a:solidFill>
                <a:srgbClr val="002060"/>
              </a:solidFill>
              <a:latin typeface="Arial" panose="020B0604020202020204" pitchFamily="34" charset="0"/>
              <a:cs typeface="Arial" panose="020B0604020202020204" pitchFamily="34" charset="0"/>
            </a:endParaRPr>
          </a:p>
          <a:p>
            <a:pPr marL="342900" indent="-342900">
              <a:spcBef>
                <a:spcPct val="20000"/>
              </a:spcBef>
              <a:defRPr/>
            </a:pPr>
            <a:r>
              <a:rPr lang="en-GB" sz="2000" dirty="0">
                <a:solidFill>
                  <a:srgbClr val="002060"/>
                </a:solidFill>
                <a:latin typeface="Arial" panose="020B0604020202020204" pitchFamily="34" charset="0"/>
                <a:cs typeface="Arial" panose="020B0604020202020204" pitchFamily="34" charset="0"/>
              </a:rPr>
              <a:t>Fear of making a scene - fear of being right and wrong at the same time</a:t>
            </a:r>
          </a:p>
          <a:p>
            <a:pPr marL="342900" indent="-342900">
              <a:spcBef>
                <a:spcPct val="20000"/>
              </a:spcBef>
              <a:defRPr/>
            </a:pPr>
            <a:endParaRPr lang="en-GB" sz="800" dirty="0">
              <a:solidFill>
                <a:srgbClr val="002060"/>
              </a:solidFill>
              <a:latin typeface="Arial" panose="020B0604020202020204" pitchFamily="34" charset="0"/>
              <a:cs typeface="Arial" panose="020B0604020202020204" pitchFamily="34" charset="0"/>
            </a:endParaRPr>
          </a:p>
          <a:p>
            <a:pPr marL="342900" indent="-342900">
              <a:spcBef>
                <a:spcPct val="20000"/>
              </a:spcBef>
              <a:defRPr/>
            </a:pPr>
            <a:r>
              <a:rPr lang="en-GB" sz="2000" dirty="0">
                <a:solidFill>
                  <a:srgbClr val="002060"/>
                </a:solidFill>
                <a:latin typeface="Arial" panose="020B0604020202020204" pitchFamily="34" charset="0"/>
                <a:cs typeface="Arial" panose="020B0604020202020204" pitchFamily="34" charset="0"/>
              </a:rPr>
              <a:t>Embarrassment - I was the most experienced diver on the trip</a:t>
            </a:r>
          </a:p>
          <a:p>
            <a:pPr marL="342900" indent="-342900">
              <a:spcBef>
                <a:spcPct val="20000"/>
              </a:spcBef>
              <a:defRPr/>
            </a:pPr>
            <a:endParaRPr lang="en-GB" sz="800" dirty="0">
              <a:solidFill>
                <a:srgbClr val="002060"/>
              </a:solidFill>
              <a:latin typeface="Arial" panose="020B0604020202020204" pitchFamily="34" charset="0"/>
              <a:cs typeface="Arial" panose="020B0604020202020204" pitchFamily="34" charset="0"/>
            </a:endParaRPr>
          </a:p>
          <a:p>
            <a:pPr marL="342900" indent="-342900">
              <a:spcBef>
                <a:spcPct val="20000"/>
              </a:spcBef>
              <a:defRPr/>
            </a:pPr>
            <a:r>
              <a:rPr lang="en-GB" sz="2000" dirty="0">
                <a:solidFill>
                  <a:srgbClr val="002060"/>
                </a:solidFill>
                <a:latin typeface="Arial" panose="020B0604020202020204" pitchFamily="34" charset="0"/>
                <a:cs typeface="Arial" panose="020B0604020202020204" pitchFamily="34" charset="0"/>
              </a:rPr>
              <a:t>Diving for scallops for a living - grey area with HSE  </a:t>
            </a:r>
          </a:p>
          <a:p>
            <a:pPr marL="342900" indent="-342900">
              <a:spcBef>
                <a:spcPct val="20000"/>
              </a:spcBef>
              <a:defRPr/>
            </a:pPr>
            <a:endParaRPr lang="en-GB" sz="1400" dirty="0">
              <a:solidFill>
                <a:srgbClr val="002060"/>
              </a:solidFill>
              <a:effectLst/>
              <a:latin typeface="Arial" panose="020B0604020202020204" pitchFamily="34" charset="0"/>
              <a:cs typeface="Arial" panose="020B0604020202020204" pitchFamily="34" charset="0"/>
            </a:endParaRPr>
          </a:p>
        </p:txBody>
      </p:sp>
      <p:sp>
        <p:nvSpPr>
          <p:cNvPr id="5126" name="Rectangle 10"/>
          <p:cNvSpPr>
            <a:spLocks noChangeArrowheads="1"/>
          </p:cNvSpPr>
          <p:nvPr/>
        </p:nvSpPr>
        <p:spPr bwMode="auto">
          <a:xfrm>
            <a:off x="274638" y="3835400"/>
            <a:ext cx="3600450" cy="1195388"/>
          </a:xfrm>
          <a:prstGeom prst="rect">
            <a:avLst/>
          </a:prstGeom>
          <a:noFill/>
          <a:ln w="12700">
            <a:noFill/>
            <a:miter lim="800000"/>
            <a:headEnd/>
            <a:tailEnd/>
          </a:ln>
          <a:effectLst/>
        </p:spPr>
        <p:txBody>
          <a:bodyPr lIns="90488" tIns="44450" rIns="90488" bIns="44450"/>
          <a:lstStyle/>
          <a:p>
            <a:pPr marL="342900" indent="-342900">
              <a:spcBef>
                <a:spcPct val="20000"/>
              </a:spcBef>
            </a:pPr>
            <a:endParaRPr lang="en-GB" sz="2000" b="1">
              <a:solidFill>
                <a:srgbClr val="3366CC"/>
              </a:solidFill>
              <a:effectLst/>
            </a:endParaRPr>
          </a:p>
        </p:txBody>
      </p:sp>
      <p:sp>
        <p:nvSpPr>
          <p:cNvPr id="7" name="Text Box 2"/>
          <p:cNvSpPr txBox="1">
            <a:spLocks noChangeArrowheads="1"/>
          </p:cNvSpPr>
          <p:nvPr/>
        </p:nvSpPr>
        <p:spPr bwMode="auto">
          <a:xfrm>
            <a:off x="2123728" y="404813"/>
            <a:ext cx="4896545"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defRPr/>
            </a:pPr>
            <a:r>
              <a:rPr lang="en-GB" sz="3600" b="1" dirty="0">
                <a:solidFill>
                  <a:srgbClr val="002060"/>
                </a:solidFill>
                <a:latin typeface="Arial" panose="020B0604020202020204" pitchFamily="34" charset="0"/>
                <a:cs typeface="Arial" panose="020B0604020202020204" pitchFamily="34" charset="0"/>
              </a:rPr>
              <a:t>DCI and Denial</a:t>
            </a:r>
          </a:p>
        </p:txBody>
      </p:sp>
      <p:sp>
        <p:nvSpPr>
          <p:cNvPr id="5" name="TextBox 4"/>
          <p:cNvSpPr txBox="1"/>
          <p:nvPr/>
        </p:nvSpPr>
        <p:spPr>
          <a:xfrm>
            <a:off x="-11428" y="-4696"/>
            <a:ext cx="2087431" cy="338554"/>
          </a:xfrm>
          <a:prstGeom prst="rect">
            <a:avLst/>
          </a:prstGeom>
          <a:noFill/>
        </p:spPr>
        <p:txBody>
          <a:bodyPr wrap="none" rtlCol="0">
            <a:spAutoFit/>
          </a:bodyPr>
          <a:lstStyle/>
          <a:p>
            <a:r>
              <a:rPr lang="en-US" sz="1600" i="1" dirty="0">
                <a:solidFill>
                  <a:srgbClr val="002060"/>
                </a:solidFill>
                <a:latin typeface="Arial" panose="020B0604020202020204" pitchFamily="34" charset="0"/>
                <a:cs typeface="Arial" panose="020B0604020202020204" pitchFamily="34" charset="0"/>
              </a:rPr>
              <a:t>DDRC research data</a:t>
            </a:r>
            <a:endParaRPr lang="en-GB" sz="1600" i="1"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62683133"/>
      </p:ext>
    </p:extLst>
  </p:cSld>
  <p:clrMapOvr>
    <a:masterClrMapping/>
  </p:clrMapOvr>
  <p:transition spd="slow">
    <p:circle/>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1_Office Them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1_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2_Office Theme">
  <a:themeElements>
    <a:clrScheme name="1_Office Them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1_Office Theme">
      <a:majorFont>
        <a:latin typeface="Helvetica"/>
        <a:ea typeface="Helvetica"/>
        <a:cs typeface="Helvetica"/>
      </a:majorFont>
      <a:minorFont>
        <a:latin typeface="Calibri"/>
        <a:ea typeface="Calibri"/>
        <a:cs typeface="Calibri"/>
      </a:minorFont>
    </a:fontScheme>
    <a:fmtScheme name="1_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412</TotalTime>
  <Words>2946</Words>
  <Application>Microsoft Office PowerPoint</Application>
  <PresentationFormat>On-screen Show (4:3)</PresentationFormat>
  <Paragraphs>417</Paragraphs>
  <Slides>19</Slides>
  <Notes>18</Notes>
  <HiddenSlides>0</HiddenSlides>
  <MMClips>0</MMClips>
  <ScaleCrop>false</ScaleCrop>
  <HeadingPairs>
    <vt:vector size="6" baseType="variant">
      <vt:variant>
        <vt:lpstr>Fonts Used</vt:lpstr>
      </vt:variant>
      <vt:variant>
        <vt:i4>2</vt:i4>
      </vt:variant>
      <vt:variant>
        <vt:lpstr>Theme</vt:lpstr>
      </vt:variant>
      <vt:variant>
        <vt:i4>3</vt:i4>
      </vt:variant>
      <vt:variant>
        <vt:lpstr>Slide Titles</vt:lpstr>
      </vt:variant>
      <vt:variant>
        <vt:i4>19</vt:i4>
      </vt:variant>
    </vt:vector>
  </HeadingPairs>
  <TitlesOfParts>
    <vt:vector size="24" baseType="lpstr">
      <vt:lpstr>Arial</vt:lpstr>
      <vt:lpstr>Calibri</vt:lpstr>
      <vt:lpstr>Office Theme</vt:lpstr>
      <vt:lpstr>1_Office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mstld</dc:creator>
  <cp:lastModifiedBy>Kathryn Epps</cp:lastModifiedBy>
  <cp:revision>29</cp:revision>
  <dcterms:created xsi:type="dcterms:W3CDTF">2011-11-10T11:09:01Z</dcterms:created>
  <dcterms:modified xsi:type="dcterms:W3CDTF">2021-01-13T15:20:50Z</dcterms:modified>
</cp:coreProperties>
</file>