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77484" autoAdjust="0"/>
  </p:normalViewPr>
  <p:slideViewPr>
    <p:cSldViewPr>
      <p:cViewPr varScale="1">
        <p:scale>
          <a:sx n="51" d="100"/>
          <a:sy n="51" d="100"/>
        </p:scale>
        <p:origin x="2060" y="52"/>
      </p:cViewPr>
      <p:guideLst>
        <p:guide orient="horz" pos="2160"/>
        <p:guide pos="2880"/>
      </p:guideLst>
    </p:cSldViewPr>
  </p:slideViewPr>
  <p:notesTextViewPr>
    <p:cViewPr>
      <p:scale>
        <a:sx n="1" d="1"/>
        <a:sy n="1" d="1"/>
      </p:scale>
      <p:origin x="0" y="0"/>
    </p:cViewPr>
  </p:notesTextViewPr>
  <p:sorterViewPr>
    <p:cViewPr>
      <p:scale>
        <a:sx n="100" d="100"/>
        <a:sy n="100" d="100"/>
      </p:scale>
      <p:origin x="0" y="-1838"/>
    </p:cViewPr>
  </p:sorterViewPr>
  <p:notesViewPr>
    <p:cSldViewPr>
      <p:cViewPr>
        <p:scale>
          <a:sx n="150" d="100"/>
          <a:sy n="150" d="100"/>
        </p:scale>
        <p:origin x="-1500" y="7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10446-5BC0-408A-AA5E-74A35240F86A}" type="datetimeFigureOut">
              <a:rPr lang="en-GB" smtClean="0"/>
              <a:t>13/01/2021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F8B42-8DCE-48C8-ABEA-794E4EF1A436}" type="slidenum">
              <a:rPr lang="en-GB" smtClean="0"/>
              <a:t>‹#›</a:t>
            </a:fld>
            <a:endParaRPr lang="en-GB"/>
          </a:p>
        </p:txBody>
      </p:sp>
    </p:spTree>
    <p:extLst>
      <p:ext uri="{BB962C8B-B14F-4D97-AF65-F5344CB8AC3E}">
        <p14:creationId xmlns:p14="http://schemas.microsoft.com/office/powerpoint/2010/main" val="386089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GB" dirty="0">
                <a:solidFill>
                  <a:srgbClr val="000000"/>
                </a:solidFill>
                <a:latin typeface="Arial" charset="0"/>
                <a:cs typeface="Arial" charset="0"/>
              </a:rPr>
              <a:t>This presentation has been put together by the DDRC Healthcare (formally Diving Diseases Research Centre) It focuses on a basic understanding of alcohol, and some of DDRC’s research findings from a study, conducted by them, which looked at the alcohol habits of divers.</a:t>
            </a:r>
          </a:p>
          <a:p>
            <a:pPr lvl="0" eaLnBrk="0" fontAlgn="base" hangingPunct="0">
              <a:spcBef>
                <a:spcPct val="30000"/>
              </a:spcBef>
              <a:spcAft>
                <a:spcPct val="0"/>
              </a:spcAft>
            </a:pPr>
            <a:r>
              <a:rPr lang="en-GB" dirty="0">
                <a:solidFill>
                  <a:srgbClr val="000000"/>
                </a:solidFill>
                <a:latin typeface="Arial" charset="0"/>
                <a:cs typeface="Arial" charset="0"/>
              </a:rPr>
              <a:t>This talk, however, is not intended to be prescriptive or “lecturing”, but is hoped that it will stop and make you pause and think before you go drink diving.</a:t>
            </a:r>
            <a:endParaRPr lang="en-GB" dirty="0"/>
          </a:p>
        </p:txBody>
      </p:sp>
      <p:sp>
        <p:nvSpPr>
          <p:cNvPr id="4" name="Slide Number Placeholder 3"/>
          <p:cNvSpPr>
            <a:spLocks noGrp="1"/>
          </p:cNvSpPr>
          <p:nvPr>
            <p:ph type="sldNum" sz="quarter" idx="10"/>
          </p:nvPr>
        </p:nvSpPr>
        <p:spPr/>
        <p:txBody>
          <a:bodyPr/>
          <a:lstStyle/>
          <a:p>
            <a:fld id="{905F8B42-8DCE-48C8-ABEA-794E4EF1A436}" type="slidenum">
              <a:rPr lang="en-GB" smtClean="0"/>
              <a:t>1</a:t>
            </a:fld>
            <a:endParaRPr lang="en-GB"/>
          </a:p>
        </p:txBody>
      </p:sp>
    </p:spTree>
    <p:extLst>
      <p:ext uri="{BB962C8B-B14F-4D97-AF65-F5344CB8AC3E}">
        <p14:creationId xmlns:p14="http://schemas.microsoft.com/office/powerpoint/2010/main" val="400256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So what does alcohol do to us?</a:t>
            </a:r>
          </a:p>
          <a:p>
            <a:endParaRPr lang="en-GB" dirty="0">
              <a:latin typeface="Arial" pitchFamily="34" charset="0"/>
              <a:cs typeface="Arial" pitchFamily="34" charset="0"/>
            </a:endParaRPr>
          </a:p>
          <a:p>
            <a:r>
              <a:rPr lang="en-GB" dirty="0">
                <a:latin typeface="Arial" pitchFamily="34" charset="0"/>
                <a:cs typeface="Arial" pitchFamily="34" charset="0"/>
              </a:rPr>
              <a:t>As we have said previously – there are many factors that affect the </a:t>
            </a:r>
            <a:r>
              <a:rPr lang="en-GB" i="1" dirty="0">
                <a:latin typeface="Arial" pitchFamily="34" charset="0"/>
                <a:cs typeface="Arial" pitchFamily="34" charset="0"/>
              </a:rPr>
              <a:t>rate, </a:t>
            </a:r>
            <a:r>
              <a:rPr lang="en-GB" dirty="0">
                <a:latin typeface="Arial" pitchFamily="34" charset="0"/>
                <a:cs typeface="Arial" pitchFamily="34" charset="0"/>
              </a:rPr>
              <a:t>at which alcohol effects us.</a:t>
            </a:r>
          </a:p>
          <a:p>
            <a:endParaRPr lang="en-GB" dirty="0">
              <a:latin typeface="Arial" pitchFamily="34" charset="0"/>
              <a:cs typeface="Arial" pitchFamily="34" charset="0"/>
            </a:endParaRPr>
          </a:p>
          <a:p>
            <a:r>
              <a:rPr lang="en-GB" dirty="0">
                <a:latin typeface="Arial" pitchFamily="34" charset="0"/>
                <a:cs typeface="Arial" pitchFamily="34" charset="0"/>
              </a:rPr>
              <a:t>But when it does, what are those affects?</a:t>
            </a:r>
          </a:p>
          <a:p>
            <a:endParaRPr lang="en-GB" dirty="0">
              <a:latin typeface="Arial" pitchFamily="34" charset="0"/>
              <a:cs typeface="Arial" pitchFamily="34" charset="0"/>
            </a:endParaRPr>
          </a:p>
          <a:p>
            <a:r>
              <a:rPr lang="en-GB" dirty="0">
                <a:latin typeface="Arial" pitchFamily="34" charset="0"/>
                <a:cs typeface="Arial" pitchFamily="34" charset="0"/>
              </a:rPr>
              <a:t>It may leave us dehydrated and affect our thought processes, our visual accuracy, judgement, decision making, and overall our ability to function safely, though we may not realise it.  And this is the problem – not realising we are not capable!</a:t>
            </a:r>
          </a:p>
          <a:p>
            <a:endParaRPr lang="en-GB" dirty="0">
              <a:latin typeface="Arial" pitchFamily="34" charset="0"/>
              <a:cs typeface="Arial" pitchFamily="34" charset="0"/>
            </a:endParaRPr>
          </a:p>
          <a:p>
            <a:r>
              <a:rPr lang="en-GB" dirty="0">
                <a:latin typeface="Arial" pitchFamily="34" charset="0"/>
                <a:cs typeface="Arial" pitchFamily="34" charset="0"/>
              </a:rPr>
              <a:t>All these factors are reasons why we have drink d</a:t>
            </a:r>
            <a:r>
              <a:rPr lang="en-GB" u="sng" dirty="0">
                <a:latin typeface="Arial" pitchFamily="34" charset="0"/>
                <a:cs typeface="Arial" pitchFamily="34" charset="0"/>
              </a:rPr>
              <a:t>r</a:t>
            </a:r>
            <a:r>
              <a:rPr lang="en-GB" dirty="0">
                <a:latin typeface="Arial" pitchFamily="34" charset="0"/>
                <a:cs typeface="Arial" pitchFamily="34" charset="0"/>
              </a:rPr>
              <a:t>iving laws.</a:t>
            </a:r>
          </a:p>
          <a:p>
            <a:endParaRPr lang="en-GB" dirty="0">
              <a:latin typeface="Arial" pitchFamily="34" charset="0"/>
              <a:cs typeface="Arial" pitchFamily="34" charset="0"/>
            </a:endParaRPr>
          </a:p>
          <a:p>
            <a:r>
              <a:rPr lang="en-GB" dirty="0">
                <a:latin typeface="Arial" pitchFamily="34" charset="0"/>
                <a:cs typeface="Arial" pitchFamily="34" charset="0"/>
              </a:rPr>
              <a:t>Which brings us to the next thought  process - we have to function safely to dive safely, not to mention dehydration and DCI risk.</a:t>
            </a:r>
          </a:p>
          <a:p>
            <a:endParaRPr lang="en-GB" dirty="0">
              <a:latin typeface="Arial" pitchFamily="34" charset="0"/>
              <a:cs typeface="Arial" pitchFamily="34" charset="0"/>
            </a:endParaRPr>
          </a:p>
          <a:p>
            <a:r>
              <a:rPr lang="en-GB" dirty="0">
                <a:latin typeface="Arial" pitchFamily="34" charset="0"/>
                <a:cs typeface="Arial" pitchFamily="34" charset="0"/>
              </a:rPr>
              <a:t>Therefore - what should we do when it comes to drink diving?</a:t>
            </a:r>
          </a:p>
          <a:p>
            <a:endParaRPr lang="en-GB" dirty="0">
              <a:latin typeface="Arial" pitchFamily="34" charset="0"/>
              <a:cs typeface="Arial" pitchFamily="34" charset="0"/>
            </a:endParaRPr>
          </a:p>
          <a:p>
            <a:r>
              <a:rPr lang="en-GB" dirty="0">
                <a:latin typeface="Arial" pitchFamily="34" charset="0"/>
                <a:cs typeface="Arial" pitchFamily="34" charset="0"/>
              </a:rPr>
              <a:t> </a:t>
            </a: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05F8B42-8DCE-48C8-ABEA-794E4EF1A436}" type="slidenum">
              <a:rPr lang="en-GB" smtClean="0"/>
              <a:t>10</a:t>
            </a:fld>
            <a:endParaRPr lang="en-GB"/>
          </a:p>
        </p:txBody>
      </p:sp>
    </p:spTree>
    <p:extLst>
      <p:ext uri="{BB962C8B-B14F-4D97-AF65-F5344CB8AC3E}">
        <p14:creationId xmlns:p14="http://schemas.microsoft.com/office/powerpoint/2010/main" val="205311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It was with this in mind that researchers decided to try and find out what divers were drinking, how much, and the closest time to drinking alcohol and then going diving.</a:t>
            </a:r>
          </a:p>
          <a:p>
            <a:endParaRPr lang="en-GB" dirty="0">
              <a:latin typeface="Arial" pitchFamily="34" charset="0"/>
              <a:cs typeface="Arial" pitchFamily="34" charset="0"/>
            </a:endParaRPr>
          </a:p>
          <a:p>
            <a:r>
              <a:rPr lang="en-GB" dirty="0">
                <a:latin typeface="Arial" pitchFamily="34" charset="0"/>
                <a:cs typeface="Arial" pitchFamily="34" charset="0"/>
              </a:rPr>
              <a:t>Over one winter DDRC ran a study to which over 800 divers responded, with some very interesting results.</a:t>
            </a:r>
          </a:p>
          <a:p>
            <a:endParaRPr lang="en-GB" dirty="0">
              <a:latin typeface="Arial" pitchFamily="34" charset="0"/>
              <a:cs typeface="Arial" pitchFamily="34" charset="0"/>
            </a:endParaRPr>
          </a:p>
          <a:p>
            <a:r>
              <a:rPr lang="en-GB" dirty="0">
                <a:latin typeface="Arial" pitchFamily="34" charset="0"/>
                <a:cs typeface="Arial" pitchFamily="34" charset="0"/>
              </a:rPr>
              <a:t>Overall 49% of the respondents knew the government recommendations for daily alcohol intake, with more women than men reporting drinking wine, and more men than women reporting drinking strong beer, larger or cider.</a:t>
            </a:r>
          </a:p>
        </p:txBody>
      </p:sp>
      <p:sp>
        <p:nvSpPr>
          <p:cNvPr id="4" name="Slide Number Placeholder 3"/>
          <p:cNvSpPr>
            <a:spLocks noGrp="1"/>
          </p:cNvSpPr>
          <p:nvPr>
            <p:ph type="sldNum" sz="quarter" idx="10"/>
          </p:nvPr>
        </p:nvSpPr>
        <p:spPr/>
        <p:txBody>
          <a:bodyPr/>
          <a:lstStyle/>
          <a:p>
            <a:fld id="{905F8B42-8DCE-48C8-ABEA-794E4EF1A436}" type="slidenum">
              <a:rPr lang="en-GB" smtClean="0"/>
              <a:t>11</a:t>
            </a:fld>
            <a:endParaRPr lang="en-GB"/>
          </a:p>
        </p:txBody>
      </p:sp>
    </p:spTree>
    <p:extLst>
      <p:ext uri="{BB962C8B-B14F-4D97-AF65-F5344CB8AC3E}">
        <p14:creationId xmlns:p14="http://schemas.microsoft.com/office/powerpoint/2010/main" val="394330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But although the type of alcohol consumed, as reported by respondents in the study, followed the national trends, over 34% admitted to consuming alcohol between six hours and 30 minutes before a dive, and within that group nearly 40% admitted </a:t>
            </a:r>
            <a:r>
              <a:rPr lang="en-GB" i="1" dirty="0">
                <a:latin typeface="Arial" pitchFamily="34" charset="0"/>
                <a:cs typeface="Arial" pitchFamily="34" charset="0"/>
              </a:rPr>
              <a:t>they had gone diving when unfit to d</a:t>
            </a:r>
            <a:r>
              <a:rPr lang="en-GB" i="1" u="sng" dirty="0">
                <a:latin typeface="Arial" pitchFamily="34" charset="0"/>
                <a:cs typeface="Arial" pitchFamily="34" charset="0"/>
              </a:rPr>
              <a:t>r</a:t>
            </a:r>
            <a:r>
              <a:rPr lang="en-GB" i="1" dirty="0">
                <a:latin typeface="Arial" pitchFamily="34" charset="0"/>
                <a:cs typeface="Arial" pitchFamily="34" charset="0"/>
              </a:rPr>
              <a:t>ive a car.</a:t>
            </a:r>
          </a:p>
          <a:p>
            <a:endParaRPr lang="en-GB" dirty="0">
              <a:latin typeface="Arial" pitchFamily="34" charset="0"/>
              <a:cs typeface="Arial" pitchFamily="34" charset="0"/>
            </a:endParaRPr>
          </a:p>
          <a:p>
            <a:r>
              <a:rPr lang="en-GB" dirty="0">
                <a:latin typeface="Arial" pitchFamily="34" charset="0"/>
                <a:cs typeface="Arial" pitchFamily="34" charset="0"/>
              </a:rPr>
              <a:t>A small number of divers admitted to consuming alcohol less than 30 minutes before a dive</a:t>
            </a:r>
            <a:r>
              <a:rPr lang="en-GB">
                <a:latin typeface="Arial" pitchFamily="34" charset="0"/>
                <a:cs typeface="Arial" pitchFamily="34" charset="0"/>
              </a:rPr>
              <a:t>, 2 technical </a:t>
            </a:r>
            <a:r>
              <a:rPr lang="en-GB" dirty="0">
                <a:latin typeface="Arial" pitchFamily="34" charset="0"/>
                <a:cs typeface="Arial" pitchFamily="34" charset="0"/>
              </a:rPr>
              <a:t>divers were in this group. </a:t>
            </a:r>
          </a:p>
          <a:p>
            <a:endParaRPr lang="en-GB" dirty="0">
              <a:latin typeface="Arial" pitchFamily="34" charset="0"/>
              <a:cs typeface="Arial" pitchFamily="34" charset="0"/>
            </a:endParaRPr>
          </a:p>
          <a:p>
            <a:r>
              <a:rPr lang="en-GB" dirty="0">
                <a:latin typeface="Arial" pitchFamily="34" charset="0"/>
                <a:cs typeface="Arial" pitchFamily="34" charset="0"/>
              </a:rPr>
              <a:t>And of real interest is that 18% of </a:t>
            </a:r>
            <a:r>
              <a:rPr lang="en-GB" i="1" dirty="0">
                <a:latin typeface="Arial" pitchFamily="34" charset="0"/>
                <a:cs typeface="Arial" pitchFamily="34" charset="0"/>
              </a:rPr>
              <a:t>all the divers in the study </a:t>
            </a:r>
            <a:r>
              <a:rPr lang="en-GB" dirty="0">
                <a:latin typeface="Arial" pitchFamily="34" charset="0"/>
                <a:cs typeface="Arial" pitchFamily="34" charset="0"/>
              </a:rPr>
              <a:t>said they had at some time gone diving when they considered themselves unfit to d</a:t>
            </a:r>
            <a:r>
              <a:rPr lang="en-GB" u="sng" dirty="0">
                <a:latin typeface="Arial" pitchFamily="34" charset="0"/>
                <a:cs typeface="Arial" pitchFamily="34" charset="0"/>
              </a:rPr>
              <a:t>r</a:t>
            </a:r>
            <a:r>
              <a:rPr lang="en-GB" dirty="0">
                <a:latin typeface="Arial" pitchFamily="34" charset="0"/>
                <a:cs typeface="Arial" pitchFamily="34" charset="0"/>
              </a:rPr>
              <a:t>ive a car, with 7% technical divers.</a:t>
            </a:r>
          </a:p>
          <a:p>
            <a:endParaRPr lang="en-GB" dirty="0">
              <a:latin typeface="Arial" pitchFamily="34" charset="0"/>
              <a:cs typeface="Arial" pitchFamily="34" charset="0"/>
            </a:endParaRPr>
          </a:p>
          <a:p>
            <a:r>
              <a:rPr lang="en-GB" dirty="0">
                <a:latin typeface="Arial" pitchFamily="34" charset="0"/>
                <a:cs typeface="Arial" pitchFamily="34" charset="0"/>
              </a:rPr>
              <a:t>How many units had they consumed, and what was their BAC we wonder, and why did they decide to go diving when they wouldn’t have d</a:t>
            </a:r>
            <a:r>
              <a:rPr lang="en-GB" u="sng" dirty="0">
                <a:latin typeface="Arial" pitchFamily="34" charset="0"/>
                <a:cs typeface="Arial" pitchFamily="34" charset="0"/>
              </a:rPr>
              <a:t>r</a:t>
            </a:r>
            <a:r>
              <a:rPr lang="en-GB" dirty="0">
                <a:latin typeface="Arial" pitchFamily="34" charset="0"/>
                <a:cs typeface="Arial" pitchFamily="34" charset="0"/>
              </a:rPr>
              <a:t>iven a car?</a:t>
            </a:r>
          </a:p>
          <a:p>
            <a:endParaRPr lang="en-GB" dirty="0">
              <a:latin typeface="Arial" pitchFamily="34" charset="0"/>
              <a:cs typeface="Arial" pitchFamily="34" charset="0"/>
            </a:endParaRPr>
          </a:p>
          <a:p>
            <a:r>
              <a:rPr lang="en-GB" b="1" dirty="0">
                <a:latin typeface="Arial" pitchFamily="34" charset="0"/>
                <a:cs typeface="Arial" pitchFamily="34" charset="0"/>
              </a:rPr>
              <a:t>Note: opportunity to discuss these points?</a:t>
            </a:r>
          </a:p>
        </p:txBody>
      </p:sp>
      <p:sp>
        <p:nvSpPr>
          <p:cNvPr id="4" name="Slide Number Placeholder 3"/>
          <p:cNvSpPr>
            <a:spLocks noGrp="1"/>
          </p:cNvSpPr>
          <p:nvPr>
            <p:ph type="sldNum" sz="quarter" idx="10"/>
          </p:nvPr>
        </p:nvSpPr>
        <p:spPr/>
        <p:txBody>
          <a:bodyPr/>
          <a:lstStyle/>
          <a:p>
            <a:fld id="{905F8B42-8DCE-48C8-ABEA-794E4EF1A436}" type="slidenum">
              <a:rPr lang="en-GB" smtClean="0"/>
              <a:t>12</a:t>
            </a:fld>
            <a:endParaRPr lang="en-GB"/>
          </a:p>
        </p:txBody>
      </p:sp>
    </p:spTree>
    <p:extLst>
      <p:ext uri="{BB962C8B-B14F-4D97-AF65-F5344CB8AC3E}">
        <p14:creationId xmlns:p14="http://schemas.microsoft.com/office/powerpoint/2010/main" val="355002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Further investigation of the data showed that younger divers were more likely to binge drink – binge drinking, by the way, is when you may not have had a drink every day, and when you do - you then drink in excess of double the daily recommended units of alcohol in one session.</a:t>
            </a:r>
          </a:p>
          <a:p>
            <a:endParaRPr lang="en-GB" dirty="0">
              <a:latin typeface="Arial" pitchFamily="34" charset="0"/>
              <a:cs typeface="Arial" pitchFamily="34" charset="0"/>
            </a:endParaRPr>
          </a:p>
          <a:p>
            <a:r>
              <a:rPr lang="en-GB" dirty="0">
                <a:latin typeface="Arial" pitchFamily="34" charset="0"/>
                <a:cs typeface="Arial" pitchFamily="34" charset="0"/>
              </a:rPr>
              <a:t>The study also showed that older divers were more likely to exceed the weekly amount of units as age increased!</a:t>
            </a:r>
          </a:p>
          <a:p>
            <a:endParaRPr lang="en-GB" dirty="0">
              <a:latin typeface="Arial" pitchFamily="34" charset="0"/>
              <a:cs typeface="Arial" pitchFamily="34" charset="0"/>
            </a:endParaRPr>
          </a:p>
          <a:p>
            <a:r>
              <a:rPr lang="en-GB" dirty="0">
                <a:latin typeface="Arial" pitchFamily="34" charset="0"/>
                <a:cs typeface="Arial" pitchFamily="34" charset="0"/>
              </a:rPr>
              <a:t>There were also a number of divers who reported that they had had to attend hospital for broken bones, concussion, and even a car crash due to alcohol problems.</a:t>
            </a:r>
          </a:p>
          <a:p>
            <a:endParaRPr lang="en-GB" dirty="0">
              <a:latin typeface="Arial" pitchFamily="34" charset="0"/>
              <a:cs typeface="Arial" pitchFamily="34" charset="0"/>
            </a:endParaRPr>
          </a:p>
          <a:p>
            <a:r>
              <a:rPr lang="en-GB" dirty="0">
                <a:latin typeface="Arial" pitchFamily="34" charset="0"/>
                <a:cs typeface="Arial" pitchFamily="34" charset="0"/>
              </a:rPr>
              <a:t>In a few cases divers had alcohol related health problems.</a:t>
            </a:r>
          </a:p>
          <a:p>
            <a:endParaRPr lang="en-GB" dirty="0">
              <a:latin typeface="Arial" pitchFamily="34" charset="0"/>
              <a:cs typeface="Arial" pitchFamily="34" charset="0"/>
            </a:endParaRPr>
          </a:p>
          <a:p>
            <a:r>
              <a:rPr lang="en-GB" b="1" dirty="0">
                <a:latin typeface="Arial" pitchFamily="34" charset="0"/>
                <a:cs typeface="Arial" pitchFamily="34" charset="0"/>
              </a:rPr>
              <a:t>Note: opportunity to debate how divers with alcohol health related problems could be “slipping through the medical net” and diving</a:t>
            </a:r>
          </a:p>
        </p:txBody>
      </p:sp>
      <p:sp>
        <p:nvSpPr>
          <p:cNvPr id="4" name="Slide Number Placeholder 3"/>
          <p:cNvSpPr>
            <a:spLocks noGrp="1"/>
          </p:cNvSpPr>
          <p:nvPr>
            <p:ph type="sldNum" sz="quarter" idx="10"/>
          </p:nvPr>
        </p:nvSpPr>
        <p:spPr/>
        <p:txBody>
          <a:bodyPr/>
          <a:lstStyle/>
          <a:p>
            <a:fld id="{905F8B42-8DCE-48C8-ABEA-794E4EF1A436}" type="slidenum">
              <a:rPr lang="en-GB" smtClean="0"/>
              <a:t>13</a:t>
            </a:fld>
            <a:endParaRPr lang="en-GB"/>
          </a:p>
        </p:txBody>
      </p:sp>
    </p:spTree>
    <p:extLst>
      <p:ext uri="{BB962C8B-B14F-4D97-AF65-F5344CB8AC3E}">
        <p14:creationId xmlns:p14="http://schemas.microsoft.com/office/powerpoint/2010/main" val="254628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Because the study was anonymous, many divers were very up front concerning incidents they had witnessed with regard to diving incidents that in their opinion may be alcohol related.</a:t>
            </a:r>
          </a:p>
          <a:p>
            <a:endParaRPr lang="en-GB" dirty="0">
              <a:latin typeface="Arial" pitchFamily="34" charset="0"/>
              <a:cs typeface="Arial" pitchFamily="34" charset="0"/>
            </a:endParaRPr>
          </a:p>
          <a:p>
            <a:r>
              <a:rPr lang="en-GB" dirty="0">
                <a:latin typeface="Arial" pitchFamily="34" charset="0"/>
                <a:cs typeface="Arial" pitchFamily="34" charset="0"/>
              </a:rPr>
              <a:t>Some of these accounts make sobering reading</a:t>
            </a:r>
          </a:p>
        </p:txBody>
      </p:sp>
      <p:sp>
        <p:nvSpPr>
          <p:cNvPr id="4" name="Slide Number Placeholder 3"/>
          <p:cNvSpPr>
            <a:spLocks noGrp="1"/>
          </p:cNvSpPr>
          <p:nvPr>
            <p:ph type="sldNum" sz="quarter" idx="10"/>
          </p:nvPr>
        </p:nvSpPr>
        <p:spPr/>
        <p:txBody>
          <a:bodyPr/>
          <a:lstStyle/>
          <a:p>
            <a:fld id="{905F8B42-8DCE-48C8-ABEA-794E4EF1A436}" type="slidenum">
              <a:rPr lang="en-GB" smtClean="0"/>
              <a:t>14</a:t>
            </a:fld>
            <a:endParaRPr lang="en-GB"/>
          </a:p>
        </p:txBody>
      </p:sp>
    </p:spTree>
    <p:extLst>
      <p:ext uri="{BB962C8B-B14F-4D97-AF65-F5344CB8AC3E}">
        <p14:creationId xmlns:p14="http://schemas.microsoft.com/office/powerpoint/2010/main" val="4134632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In addition, some divers observed, in their opinion, a relationship between increased susceptibility to nitrogen narcosis and alcohol, whilst others felt they observed an attitude of drink dive denial amongst some divers.</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In the unsolicited free text of the study, some of the divers pointed out that diving is a very social/sociable sport, and here lies the dilemma; it was also pointed out that diving week-ends and holidays away are even more likely to encourage excessive drinking – so what is the answer to this culture?</a:t>
            </a:r>
          </a:p>
          <a:p>
            <a:endParaRPr lang="en-GB" dirty="0">
              <a:latin typeface="Arial" pitchFamily="34" charset="0"/>
              <a:cs typeface="Arial" pitchFamily="34" charset="0"/>
            </a:endParaRPr>
          </a:p>
          <a:p>
            <a:r>
              <a:rPr lang="en-GB" b="1" dirty="0">
                <a:latin typeface="Arial" pitchFamily="34" charset="0"/>
                <a:cs typeface="Arial" pitchFamily="34" charset="0"/>
              </a:rPr>
              <a:t>Note: opportunity here for discussion – what is the answer?   </a:t>
            </a:r>
          </a:p>
        </p:txBody>
      </p:sp>
      <p:sp>
        <p:nvSpPr>
          <p:cNvPr id="4" name="Slide Number Placeholder 3"/>
          <p:cNvSpPr>
            <a:spLocks noGrp="1"/>
          </p:cNvSpPr>
          <p:nvPr>
            <p:ph type="sldNum" sz="quarter" idx="10"/>
          </p:nvPr>
        </p:nvSpPr>
        <p:spPr/>
        <p:txBody>
          <a:bodyPr/>
          <a:lstStyle/>
          <a:p>
            <a:fld id="{905F8B42-8DCE-48C8-ABEA-794E4EF1A436}" type="slidenum">
              <a:rPr lang="en-GB" smtClean="0"/>
              <a:t>15</a:t>
            </a:fld>
            <a:endParaRPr lang="en-GB"/>
          </a:p>
        </p:txBody>
      </p:sp>
    </p:spTree>
    <p:extLst>
      <p:ext uri="{BB962C8B-B14F-4D97-AF65-F5344CB8AC3E}">
        <p14:creationId xmlns:p14="http://schemas.microsoft.com/office/powerpoint/2010/main" val="87641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It is interesting to note that when it comes to drink d</a:t>
            </a:r>
            <a:r>
              <a:rPr lang="en-US" u="sng" dirty="0">
                <a:latin typeface="Arial" pitchFamily="34" charset="0"/>
                <a:cs typeface="Arial" pitchFamily="34" charset="0"/>
              </a:rPr>
              <a:t>r</a:t>
            </a:r>
            <a:r>
              <a:rPr lang="en-US" dirty="0">
                <a:latin typeface="Arial" pitchFamily="34" charset="0"/>
                <a:cs typeface="Arial" pitchFamily="34" charset="0"/>
              </a:rPr>
              <a:t>iving, national data comparing the attitudes of drinking and d</a:t>
            </a:r>
            <a:r>
              <a:rPr lang="en-US" u="sng" dirty="0">
                <a:latin typeface="Arial" pitchFamily="34" charset="0"/>
                <a:cs typeface="Arial" pitchFamily="34" charset="0"/>
              </a:rPr>
              <a:t>r</a:t>
            </a:r>
            <a:r>
              <a:rPr lang="en-US" dirty="0">
                <a:latin typeface="Arial" pitchFamily="34" charset="0"/>
                <a:cs typeface="Arial" pitchFamily="34" charset="0"/>
              </a:rPr>
              <a:t>iving within legal limits shows d</a:t>
            </a:r>
            <a:r>
              <a:rPr lang="en-US" u="sng" dirty="0">
                <a:latin typeface="Arial" pitchFamily="34" charset="0"/>
                <a:cs typeface="Arial" pitchFamily="34" charset="0"/>
              </a:rPr>
              <a:t>r</a:t>
            </a:r>
            <a:r>
              <a:rPr lang="en-US" dirty="0">
                <a:latin typeface="Arial" pitchFamily="34" charset="0"/>
                <a:cs typeface="Arial" pitchFamily="34" charset="0"/>
              </a:rPr>
              <a:t>ivers have their own individual set limits, often based within their concept of the legal limit to drive.</a:t>
            </a:r>
          </a:p>
          <a:p>
            <a:endParaRPr lang="en-US" dirty="0">
              <a:latin typeface="Arial" pitchFamily="34" charset="0"/>
              <a:cs typeface="Arial" pitchFamily="34" charset="0"/>
            </a:endParaRPr>
          </a:p>
          <a:p>
            <a:r>
              <a:rPr lang="en-US" dirty="0">
                <a:latin typeface="Arial" pitchFamily="34" charset="0"/>
                <a:cs typeface="Arial" pitchFamily="34" charset="0"/>
              </a:rPr>
              <a:t>Divers have no recommended drink diving set limit, therefore there is no such “psychological” guidance. </a:t>
            </a:r>
          </a:p>
          <a:p>
            <a:endParaRPr lang="en-US" dirty="0">
              <a:latin typeface="Arial" pitchFamily="34" charset="0"/>
              <a:cs typeface="Arial" pitchFamily="34" charset="0"/>
            </a:endParaRPr>
          </a:p>
          <a:p>
            <a:r>
              <a:rPr lang="en-US" dirty="0">
                <a:latin typeface="Arial" pitchFamily="34" charset="0"/>
                <a:cs typeface="Arial" pitchFamily="34" charset="0"/>
              </a:rPr>
              <a:t>As we have seen from these data, and the percentages on this slide, which show that divers think their fellow divers are less responsible with alcohol on a diving holiday or week-end, divers generally do not regard diving after drinking the night before, or diving with a hangover, as the legal equivalent of “drink d</a:t>
            </a:r>
            <a:r>
              <a:rPr lang="en-US" u="sng" dirty="0">
                <a:latin typeface="Arial" pitchFamily="34" charset="0"/>
                <a:cs typeface="Arial" pitchFamily="34" charset="0"/>
              </a:rPr>
              <a:t>r</a:t>
            </a:r>
            <a:r>
              <a:rPr lang="en-US" dirty="0">
                <a:latin typeface="Arial" pitchFamily="34" charset="0"/>
                <a:cs typeface="Arial" pitchFamily="34" charset="0"/>
              </a:rPr>
              <a:t>iving”.  </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05F8B42-8DCE-48C8-ABEA-794E4EF1A436}" type="slidenum">
              <a:rPr lang="en-GB" smtClean="0"/>
              <a:t>16</a:t>
            </a:fld>
            <a:endParaRPr lang="en-GB"/>
          </a:p>
        </p:txBody>
      </p:sp>
    </p:spTree>
    <p:extLst>
      <p:ext uri="{BB962C8B-B14F-4D97-AF65-F5344CB8AC3E}">
        <p14:creationId xmlns:p14="http://schemas.microsoft.com/office/powerpoint/2010/main" val="3989998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And just to reinforce the strength of the real life study data, look at these statistics from DDRC’s data</a:t>
            </a:r>
          </a:p>
          <a:p>
            <a:endParaRPr lang="en-GB" dirty="0">
              <a:latin typeface="Arial" pitchFamily="34" charset="0"/>
              <a:cs typeface="Arial" pitchFamily="34" charset="0"/>
            </a:endParaRPr>
          </a:p>
          <a:p>
            <a:r>
              <a:rPr lang="en-GB" dirty="0">
                <a:latin typeface="Arial" pitchFamily="34" charset="0"/>
                <a:cs typeface="Arial" pitchFamily="34" charset="0"/>
              </a:rPr>
              <a:t>The alcohol question is always asked when a diver is treated at DDRC for DCI, and these data show for the last two years 2018 to 2019 the percentage of divers treated for DCI who had consumed alcohol within the previous 24 hrs – with 2019 everyone treated for DCI had consumed alcohol in the last 24hrs!</a:t>
            </a:r>
          </a:p>
          <a:p>
            <a:endParaRPr lang="en-GB" b="0" dirty="0">
              <a:latin typeface="Arial" pitchFamily="34" charset="0"/>
              <a:cs typeface="Arial" pitchFamily="34" charset="0"/>
            </a:endParaRPr>
          </a:p>
          <a:p>
            <a:r>
              <a:rPr lang="en-GB" b="0" dirty="0">
                <a:latin typeface="Arial" pitchFamily="34" charset="0"/>
                <a:cs typeface="Arial" pitchFamily="34" charset="0"/>
              </a:rPr>
              <a:t>In a recent DDRC study of over 600 technical divers 16% had gone diving when they would not have been fit to drive a car due to alcohol.</a:t>
            </a:r>
          </a:p>
          <a:p>
            <a:endParaRPr lang="en-GB" b="0" dirty="0">
              <a:latin typeface="Arial" pitchFamily="34" charset="0"/>
              <a:cs typeface="Arial" pitchFamily="34" charset="0"/>
            </a:endParaRPr>
          </a:p>
          <a:p>
            <a:r>
              <a:rPr lang="en-GB" b="0" dirty="0">
                <a:latin typeface="Arial" pitchFamily="34" charset="0"/>
                <a:cs typeface="Arial" pitchFamily="34" charset="0"/>
              </a:rPr>
              <a:t>These data are food for thought perhaps!</a:t>
            </a:r>
          </a:p>
        </p:txBody>
      </p:sp>
      <p:sp>
        <p:nvSpPr>
          <p:cNvPr id="4" name="Slide Number Placeholder 3"/>
          <p:cNvSpPr>
            <a:spLocks noGrp="1"/>
          </p:cNvSpPr>
          <p:nvPr>
            <p:ph type="sldNum" sz="quarter" idx="10"/>
          </p:nvPr>
        </p:nvSpPr>
        <p:spPr/>
        <p:txBody>
          <a:bodyPr/>
          <a:lstStyle/>
          <a:p>
            <a:fld id="{905F8B42-8DCE-48C8-ABEA-794E4EF1A436}" type="slidenum">
              <a:rPr lang="en-GB" smtClean="0"/>
              <a:t>17</a:t>
            </a:fld>
            <a:endParaRPr lang="en-GB"/>
          </a:p>
        </p:txBody>
      </p:sp>
    </p:spTree>
    <p:extLst>
      <p:ext uri="{BB962C8B-B14F-4D97-AF65-F5344CB8AC3E}">
        <p14:creationId xmlns:p14="http://schemas.microsoft.com/office/powerpoint/2010/main" val="320096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So in summary – we hopefully have a clearer idea that the number of units relates to BAC – and BAC depends on many different factors,</a:t>
            </a:r>
          </a:p>
          <a:p>
            <a:endParaRPr lang="en-GB" dirty="0">
              <a:latin typeface="Arial" pitchFamily="34" charset="0"/>
              <a:cs typeface="Arial" pitchFamily="34" charset="0"/>
            </a:endParaRPr>
          </a:p>
          <a:p>
            <a:r>
              <a:rPr lang="en-GB" dirty="0">
                <a:latin typeface="Arial" pitchFamily="34" charset="0"/>
                <a:cs typeface="Arial" pitchFamily="34" charset="0"/>
              </a:rPr>
              <a:t>Alcohol isn’t just about dehydration in the context of diving – it is about being able to dive safely, and hangover should be in the equation too.</a:t>
            </a:r>
          </a:p>
          <a:p>
            <a:endParaRPr lang="en-GB" dirty="0">
              <a:latin typeface="Arial" pitchFamily="34" charset="0"/>
              <a:cs typeface="Arial" pitchFamily="34" charset="0"/>
            </a:endParaRPr>
          </a:p>
          <a:p>
            <a:r>
              <a:rPr lang="en-GB" dirty="0">
                <a:latin typeface="Arial" pitchFamily="34" charset="0"/>
                <a:cs typeface="Arial" pitchFamily="34" charset="0"/>
              </a:rPr>
              <a:t>Therefore - what should we do when it comes to drink diving?</a:t>
            </a:r>
          </a:p>
          <a:p>
            <a:endParaRPr lang="en-GB" dirty="0">
              <a:latin typeface="Arial" pitchFamily="34" charset="0"/>
              <a:cs typeface="Arial" pitchFamily="34" charset="0"/>
            </a:endParaRPr>
          </a:p>
          <a:p>
            <a:r>
              <a:rPr lang="en-GB" dirty="0">
                <a:latin typeface="Arial" pitchFamily="34" charset="0"/>
                <a:cs typeface="Arial" pitchFamily="34" charset="0"/>
              </a:rPr>
              <a:t>Perhaps, the answer lies in understanding more about how alcohol can affect you personally, even if you think it is only a hangover. </a:t>
            </a:r>
            <a:endParaRPr lang="en-GB" dirty="0"/>
          </a:p>
        </p:txBody>
      </p:sp>
      <p:sp>
        <p:nvSpPr>
          <p:cNvPr id="4" name="Slide Number Placeholder 3"/>
          <p:cNvSpPr>
            <a:spLocks noGrp="1"/>
          </p:cNvSpPr>
          <p:nvPr>
            <p:ph type="sldNum" sz="quarter" idx="10"/>
          </p:nvPr>
        </p:nvSpPr>
        <p:spPr/>
        <p:txBody>
          <a:bodyPr/>
          <a:lstStyle/>
          <a:p>
            <a:fld id="{905F8B42-8DCE-48C8-ABEA-794E4EF1A436}" type="slidenum">
              <a:rPr lang="en-GB" smtClean="0"/>
              <a:t>18</a:t>
            </a:fld>
            <a:endParaRPr lang="en-GB"/>
          </a:p>
        </p:txBody>
      </p:sp>
    </p:spTree>
    <p:extLst>
      <p:ext uri="{BB962C8B-B14F-4D97-AF65-F5344CB8AC3E}">
        <p14:creationId xmlns:p14="http://schemas.microsoft.com/office/powerpoint/2010/main" val="962787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So the take home message of all this is:</a:t>
            </a:r>
          </a:p>
          <a:p>
            <a:endParaRPr lang="en-GB" dirty="0">
              <a:latin typeface="Arial" pitchFamily="34" charset="0"/>
              <a:cs typeface="Arial" pitchFamily="34" charset="0"/>
            </a:endParaRPr>
          </a:p>
          <a:p>
            <a:r>
              <a:rPr lang="en-GB" dirty="0">
                <a:latin typeface="Arial" pitchFamily="34" charset="0"/>
                <a:cs typeface="Arial" pitchFamily="34" charset="0"/>
              </a:rPr>
              <a:t>Think before you go diving if you consider you are unfit to d</a:t>
            </a:r>
            <a:r>
              <a:rPr lang="en-GB" u="sng" dirty="0">
                <a:latin typeface="Arial" pitchFamily="34" charset="0"/>
                <a:cs typeface="Arial" pitchFamily="34" charset="0"/>
              </a:rPr>
              <a:t>r</a:t>
            </a:r>
            <a:r>
              <a:rPr lang="en-GB" dirty="0">
                <a:latin typeface="Arial" pitchFamily="34" charset="0"/>
                <a:cs typeface="Arial" pitchFamily="34" charset="0"/>
              </a:rPr>
              <a:t>ive a car</a:t>
            </a:r>
          </a:p>
          <a:p>
            <a:endParaRPr lang="en-GB" dirty="0">
              <a:latin typeface="Arial" pitchFamily="34" charset="0"/>
              <a:cs typeface="Arial" pitchFamily="34" charset="0"/>
            </a:endParaRPr>
          </a:p>
          <a:p>
            <a:r>
              <a:rPr lang="en-GB" dirty="0">
                <a:latin typeface="Arial" pitchFamily="34" charset="0"/>
                <a:cs typeface="Arial" pitchFamily="34" charset="0"/>
              </a:rPr>
              <a:t>Think about how much you had to drink, and how long ago</a:t>
            </a:r>
          </a:p>
          <a:p>
            <a:endParaRPr lang="en-GB" dirty="0">
              <a:latin typeface="Arial" pitchFamily="34" charset="0"/>
              <a:cs typeface="Arial" pitchFamily="34" charset="0"/>
            </a:endParaRPr>
          </a:p>
          <a:p>
            <a:r>
              <a:rPr lang="en-GB" dirty="0">
                <a:latin typeface="Arial" pitchFamily="34" charset="0"/>
                <a:cs typeface="Arial" pitchFamily="34" charset="0"/>
              </a:rPr>
              <a:t>Think – are you safe to go diving? </a:t>
            </a:r>
          </a:p>
          <a:p>
            <a:endParaRPr lang="en-GB" dirty="0">
              <a:latin typeface="Arial" pitchFamily="34" charset="0"/>
              <a:cs typeface="Arial" pitchFamily="34" charset="0"/>
            </a:endParaRPr>
          </a:p>
          <a:p>
            <a:r>
              <a:rPr lang="en-GB" dirty="0">
                <a:latin typeface="Arial" pitchFamily="34" charset="0"/>
                <a:cs typeface="Arial" pitchFamily="34" charset="0"/>
              </a:rPr>
              <a:t>Are you safe to d</a:t>
            </a:r>
            <a:r>
              <a:rPr lang="en-GB" u="sng" dirty="0">
                <a:latin typeface="Arial" pitchFamily="34" charset="0"/>
                <a:cs typeface="Arial" pitchFamily="34" charset="0"/>
              </a:rPr>
              <a:t>r</a:t>
            </a:r>
            <a:r>
              <a:rPr lang="en-GB" dirty="0">
                <a:latin typeface="Arial" pitchFamily="34" charset="0"/>
                <a:cs typeface="Arial" pitchFamily="34" charset="0"/>
              </a:rPr>
              <a:t>ive?</a:t>
            </a:r>
          </a:p>
          <a:p>
            <a:endParaRPr lang="en-GB" dirty="0">
              <a:latin typeface="Arial" pitchFamily="34" charset="0"/>
              <a:cs typeface="Arial" pitchFamily="34" charset="0"/>
            </a:endParaRPr>
          </a:p>
          <a:p>
            <a:r>
              <a:rPr lang="en-GB" b="1" dirty="0">
                <a:latin typeface="Arial" pitchFamily="34" charset="0"/>
                <a:cs typeface="Arial" pitchFamily="34" charset="0"/>
              </a:rPr>
              <a:t>Note: perhaps an opportunity to debate the drink diving issue – should there be some </a:t>
            </a:r>
            <a:r>
              <a:rPr lang="en-US" b="1" dirty="0">
                <a:latin typeface="Arial" pitchFamily="34" charset="0"/>
                <a:cs typeface="Arial" pitchFamily="34" charset="0"/>
              </a:rPr>
              <a:t>“psychological” guidance </a:t>
            </a:r>
            <a:r>
              <a:rPr lang="en-GB" b="1" dirty="0">
                <a:latin typeface="Arial" pitchFamily="34" charset="0"/>
                <a:cs typeface="Arial" pitchFamily="34" charset="0"/>
              </a:rPr>
              <a:t> recommended – such as drink d</a:t>
            </a:r>
            <a:r>
              <a:rPr lang="en-GB" b="1" u="sng" dirty="0">
                <a:latin typeface="Arial" pitchFamily="34" charset="0"/>
                <a:cs typeface="Arial" pitchFamily="34" charset="0"/>
              </a:rPr>
              <a:t>r</a:t>
            </a:r>
            <a:r>
              <a:rPr lang="en-GB" b="1" dirty="0">
                <a:latin typeface="Arial" pitchFamily="34" charset="0"/>
                <a:cs typeface="Arial" pitchFamily="34" charset="0"/>
              </a:rPr>
              <a:t>iving guidance?</a:t>
            </a:r>
          </a:p>
          <a:p>
            <a:endParaRPr lang="en-GB" b="1"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05F8B42-8DCE-48C8-ABEA-794E4EF1A436}" type="slidenum">
              <a:rPr lang="en-GB" smtClean="0"/>
              <a:t>19</a:t>
            </a:fld>
            <a:endParaRPr lang="en-GB"/>
          </a:p>
        </p:txBody>
      </p:sp>
    </p:spTree>
    <p:extLst>
      <p:ext uri="{BB962C8B-B14F-4D97-AF65-F5344CB8AC3E}">
        <p14:creationId xmlns:p14="http://schemas.microsoft.com/office/powerpoint/2010/main" val="396510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GB" dirty="0">
                <a:solidFill>
                  <a:srgbClr val="000000"/>
                </a:solidFill>
                <a:latin typeface="Arial" charset="0"/>
              </a:rPr>
              <a:t>First of all why should we be motivated to sit and listen about the real life experiences of divers who have been drinking alcohol and then gone diving? </a:t>
            </a:r>
          </a:p>
          <a:p>
            <a:pPr lvl="0" eaLnBrk="0" fontAlgn="base" hangingPunct="0">
              <a:spcBef>
                <a:spcPct val="30000"/>
              </a:spcBef>
              <a:spcAft>
                <a:spcPct val="0"/>
              </a:spcAft>
            </a:pPr>
            <a:r>
              <a:rPr lang="en-GB" dirty="0">
                <a:solidFill>
                  <a:srgbClr val="000000"/>
                </a:solidFill>
                <a:latin typeface="Arial" charset="0"/>
              </a:rPr>
              <a:t>Simply because when divers get together for a club night out, diving weekend, or holiday, researchers wanted to know exactly what </a:t>
            </a:r>
            <a:r>
              <a:rPr lang="en-GB" i="1" dirty="0">
                <a:solidFill>
                  <a:srgbClr val="000000"/>
                </a:solidFill>
                <a:latin typeface="Arial" charset="0"/>
              </a:rPr>
              <a:t>was</a:t>
            </a:r>
            <a:r>
              <a:rPr lang="en-GB" dirty="0">
                <a:solidFill>
                  <a:srgbClr val="000000"/>
                </a:solidFill>
                <a:latin typeface="Arial" charset="0"/>
              </a:rPr>
              <a:t> happening – how responsible were divers – and what are their drinking habits? Just how much basic understanding is there concerning alcohol?</a:t>
            </a:r>
          </a:p>
          <a:p>
            <a:pPr lvl="0" eaLnBrk="0" fontAlgn="base" hangingPunct="0">
              <a:spcBef>
                <a:spcPct val="30000"/>
              </a:spcBef>
              <a:spcAft>
                <a:spcPct val="0"/>
              </a:spcAft>
            </a:pPr>
            <a:r>
              <a:rPr lang="en-GB" dirty="0">
                <a:solidFill>
                  <a:srgbClr val="000000"/>
                </a:solidFill>
                <a:latin typeface="Arial" charset="0"/>
              </a:rPr>
              <a:t>Do you in an everyday environment know what </a:t>
            </a:r>
            <a:r>
              <a:rPr lang="en-GB" dirty="0" err="1">
                <a:solidFill>
                  <a:srgbClr val="000000"/>
                </a:solidFill>
                <a:latin typeface="Arial" charset="0"/>
              </a:rPr>
              <a:t>AbV</a:t>
            </a:r>
            <a:r>
              <a:rPr lang="en-GB" dirty="0">
                <a:solidFill>
                  <a:srgbClr val="000000"/>
                </a:solidFill>
                <a:latin typeface="Arial" charset="0"/>
              </a:rPr>
              <a:t> and BAC are? What is the legal BAC for drink d</a:t>
            </a:r>
            <a:r>
              <a:rPr lang="en-GB" u="sng" dirty="0">
                <a:solidFill>
                  <a:srgbClr val="000000"/>
                </a:solidFill>
                <a:latin typeface="Arial" charset="0"/>
              </a:rPr>
              <a:t>r</a:t>
            </a:r>
            <a:r>
              <a:rPr lang="en-GB" dirty="0">
                <a:solidFill>
                  <a:srgbClr val="000000"/>
                </a:solidFill>
                <a:latin typeface="Arial" charset="0"/>
              </a:rPr>
              <a:t>iving for example?</a:t>
            </a:r>
          </a:p>
          <a:p>
            <a:pPr lvl="0" eaLnBrk="0" fontAlgn="base" hangingPunct="0">
              <a:spcBef>
                <a:spcPct val="30000"/>
              </a:spcBef>
              <a:spcAft>
                <a:spcPct val="0"/>
              </a:spcAft>
            </a:pPr>
            <a:r>
              <a:rPr lang="en-GB" dirty="0">
                <a:solidFill>
                  <a:srgbClr val="000000"/>
                </a:solidFill>
                <a:latin typeface="Arial" charset="0"/>
              </a:rPr>
              <a:t>As divers, if you can hear and learn about a few basics and some real life attitudes and research data, it will help you to be more informed and responsible.</a:t>
            </a:r>
          </a:p>
        </p:txBody>
      </p:sp>
      <p:sp>
        <p:nvSpPr>
          <p:cNvPr id="4" name="Slide Number Placeholder 3"/>
          <p:cNvSpPr>
            <a:spLocks noGrp="1"/>
          </p:cNvSpPr>
          <p:nvPr>
            <p:ph type="sldNum" sz="quarter" idx="10"/>
          </p:nvPr>
        </p:nvSpPr>
        <p:spPr/>
        <p:txBody>
          <a:bodyPr/>
          <a:lstStyle/>
          <a:p>
            <a:fld id="{905F8B42-8DCE-48C8-ABEA-794E4EF1A436}" type="slidenum">
              <a:rPr lang="en-GB" smtClean="0"/>
              <a:t>2</a:t>
            </a:fld>
            <a:endParaRPr lang="en-GB"/>
          </a:p>
        </p:txBody>
      </p:sp>
    </p:spTree>
    <p:extLst>
      <p:ext uri="{BB962C8B-B14F-4D97-AF65-F5344CB8AC3E}">
        <p14:creationId xmlns:p14="http://schemas.microsoft.com/office/powerpoint/2010/main" val="1145516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F8B42-8DCE-48C8-ABEA-794E4EF1A4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5704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5F8B42-8DCE-48C8-ABEA-794E4EF1A436}" type="slidenum">
              <a:rPr lang="en-GB" smtClean="0"/>
              <a:t>21</a:t>
            </a:fld>
            <a:endParaRPr lang="en-GB"/>
          </a:p>
        </p:txBody>
      </p:sp>
    </p:spTree>
    <p:extLst>
      <p:ext uri="{BB962C8B-B14F-4D97-AF65-F5344CB8AC3E}">
        <p14:creationId xmlns:p14="http://schemas.microsoft.com/office/powerpoint/2010/main" val="283834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Size and strength really are important! Just because it’s big, doesn’t mean to say it’s strong!</a:t>
            </a:r>
          </a:p>
          <a:p>
            <a:endParaRPr lang="en-GB" dirty="0">
              <a:latin typeface="Arial" pitchFamily="34" charset="0"/>
              <a:cs typeface="Arial" pitchFamily="34" charset="0"/>
            </a:endParaRPr>
          </a:p>
          <a:p>
            <a:r>
              <a:rPr lang="en-GB" dirty="0">
                <a:latin typeface="Arial" pitchFamily="34" charset="0"/>
                <a:cs typeface="Arial" pitchFamily="34" charset="0"/>
              </a:rPr>
              <a:t>We perhaps need to have a better understanding of what is in the glass, especially as, for example, wine which is increasingly sold in bigger, and bigger glasses.</a:t>
            </a:r>
          </a:p>
          <a:p>
            <a:endParaRPr lang="en-GB" dirty="0">
              <a:latin typeface="Arial" pitchFamily="34" charset="0"/>
              <a:cs typeface="Arial" pitchFamily="34" charset="0"/>
            </a:endParaRPr>
          </a:p>
          <a:p>
            <a:r>
              <a:rPr lang="en-GB" dirty="0">
                <a:latin typeface="Arial" pitchFamily="34" charset="0"/>
                <a:cs typeface="Arial" pitchFamily="34" charset="0"/>
              </a:rPr>
              <a:t>What is alcohol strength? And again, wine is a good example, because it can be different strengths.</a:t>
            </a:r>
          </a:p>
          <a:p>
            <a:endParaRPr lang="en-GB" dirty="0">
              <a:latin typeface="Arial" pitchFamily="34" charset="0"/>
              <a:cs typeface="Arial" pitchFamily="34" charset="0"/>
            </a:endParaRPr>
          </a:p>
          <a:p>
            <a:r>
              <a:rPr lang="en-GB" dirty="0">
                <a:latin typeface="Arial" pitchFamily="34" charset="0"/>
                <a:cs typeface="Arial" pitchFamily="34" charset="0"/>
              </a:rPr>
              <a:t>And of course how good is alcohol for you?  The medical literature is brimming over with studies – some of which tell you a moderate amount is good for you for certain aspects of health, and some studies will tell you alcohol is harmful when looking at other areas of health.  </a:t>
            </a:r>
          </a:p>
          <a:p>
            <a:endParaRPr lang="en-GB" dirty="0">
              <a:latin typeface="Arial" pitchFamily="34" charset="0"/>
              <a:cs typeface="Arial" pitchFamily="34" charset="0"/>
            </a:endParaRPr>
          </a:p>
          <a:p>
            <a:r>
              <a:rPr lang="en-GB" dirty="0">
                <a:latin typeface="Arial" pitchFamily="34" charset="0"/>
                <a:cs typeface="Arial" pitchFamily="34" charset="0"/>
              </a:rPr>
              <a:t>Many alcohol recommendations use the word “moderate” when talking about daily intake.  How do you define moderate – and how do you apply “moderate” to a given situation </a:t>
            </a:r>
            <a:r>
              <a:rPr lang="en-GB" dirty="0" err="1">
                <a:latin typeface="Arial" pitchFamily="34" charset="0"/>
                <a:cs typeface="Arial" pitchFamily="34" charset="0"/>
              </a:rPr>
              <a:t>ie</a:t>
            </a:r>
            <a:r>
              <a:rPr lang="en-GB" dirty="0">
                <a:latin typeface="Arial" pitchFamily="34" charset="0"/>
                <a:cs typeface="Arial" pitchFamily="34" charset="0"/>
              </a:rPr>
              <a:t>. diving?</a:t>
            </a:r>
          </a:p>
          <a:p>
            <a:endParaRPr lang="en-GB" dirty="0">
              <a:latin typeface="Arial" pitchFamily="34" charset="0"/>
              <a:cs typeface="Arial" pitchFamily="34" charset="0"/>
            </a:endParaRPr>
          </a:p>
          <a:p>
            <a:r>
              <a:rPr lang="en-GB" dirty="0">
                <a:latin typeface="Arial" pitchFamily="34" charset="0"/>
                <a:cs typeface="Arial" pitchFamily="34" charset="0"/>
              </a:rPr>
              <a:t>Only by knowing some basics about alcohol can one be expected to make a reasonable judgement. </a:t>
            </a:r>
          </a:p>
        </p:txBody>
      </p:sp>
      <p:sp>
        <p:nvSpPr>
          <p:cNvPr id="4" name="Slide Number Placeholder 3"/>
          <p:cNvSpPr>
            <a:spLocks noGrp="1"/>
          </p:cNvSpPr>
          <p:nvPr>
            <p:ph type="sldNum" sz="quarter" idx="10"/>
          </p:nvPr>
        </p:nvSpPr>
        <p:spPr/>
        <p:txBody>
          <a:bodyPr/>
          <a:lstStyle/>
          <a:p>
            <a:fld id="{905F8B42-8DCE-48C8-ABEA-794E4EF1A436}" type="slidenum">
              <a:rPr lang="en-GB" smtClean="0"/>
              <a:t>3</a:t>
            </a:fld>
            <a:endParaRPr lang="en-GB"/>
          </a:p>
        </p:txBody>
      </p:sp>
    </p:spTree>
    <p:extLst>
      <p:ext uri="{BB962C8B-B14F-4D97-AF65-F5344CB8AC3E}">
        <p14:creationId xmlns:p14="http://schemas.microsoft.com/office/powerpoint/2010/main" val="364381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So – starting at the very beginning with units – here are the Government recommendations for daily and weekly alcohol consumption – as you probably already know they are now the same for men and women.</a:t>
            </a:r>
          </a:p>
        </p:txBody>
      </p:sp>
      <p:sp>
        <p:nvSpPr>
          <p:cNvPr id="4" name="Slide Number Placeholder 3"/>
          <p:cNvSpPr>
            <a:spLocks noGrp="1"/>
          </p:cNvSpPr>
          <p:nvPr>
            <p:ph type="sldNum" sz="quarter" idx="10"/>
          </p:nvPr>
        </p:nvSpPr>
        <p:spPr/>
        <p:txBody>
          <a:bodyPr/>
          <a:lstStyle/>
          <a:p>
            <a:fld id="{905F8B42-8DCE-48C8-ABEA-794E4EF1A436}" type="slidenum">
              <a:rPr lang="en-GB" smtClean="0"/>
              <a:t>4</a:t>
            </a:fld>
            <a:endParaRPr lang="en-GB"/>
          </a:p>
        </p:txBody>
      </p:sp>
    </p:spTree>
    <p:extLst>
      <p:ext uri="{BB962C8B-B14F-4D97-AF65-F5344CB8AC3E}">
        <p14:creationId xmlns:p14="http://schemas.microsoft.com/office/powerpoint/2010/main" val="88142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Now let’s try and put units of alcohol into some kind of context.  This table can’t deal with every kind of alcohol, as that would result in a huge table!</a:t>
            </a:r>
          </a:p>
          <a:p>
            <a:endParaRPr lang="en-GB" dirty="0">
              <a:latin typeface="Arial" pitchFamily="34" charset="0"/>
              <a:cs typeface="Arial" pitchFamily="34" charset="0"/>
            </a:endParaRPr>
          </a:p>
          <a:p>
            <a:r>
              <a:rPr lang="en-GB" dirty="0">
                <a:latin typeface="Arial" pitchFamily="34" charset="0"/>
                <a:cs typeface="Arial" pitchFamily="34" charset="0"/>
              </a:rPr>
              <a:t>But if we take wine as an example, which is a popular drink and statistically more so with women, and then remind ourselves that the daily recommended intake up to 2 units a day, and then look at the number of units in the 175ml and 250ml glasses of wine (dependant on </a:t>
            </a:r>
            <a:r>
              <a:rPr lang="en-GB" dirty="0" err="1">
                <a:latin typeface="Arial" pitchFamily="34" charset="0"/>
                <a:cs typeface="Arial" pitchFamily="34" charset="0"/>
              </a:rPr>
              <a:t>AbV</a:t>
            </a:r>
            <a:r>
              <a:rPr lang="en-GB" dirty="0">
                <a:latin typeface="Arial" pitchFamily="34" charset="0"/>
                <a:cs typeface="Arial" pitchFamily="34" charset="0"/>
              </a:rPr>
              <a:t> – strength – and we’ll come to that in a bit), we will see it is very easy to drink much more than you think you have, and easy to exceed your daily limit!!!</a:t>
            </a:r>
          </a:p>
          <a:p>
            <a:endParaRPr lang="en-GB" dirty="0">
              <a:latin typeface="Arial" pitchFamily="34" charset="0"/>
              <a:cs typeface="Arial" pitchFamily="34" charset="0"/>
            </a:endParaRPr>
          </a:p>
          <a:p>
            <a:r>
              <a:rPr lang="en-GB" dirty="0">
                <a:latin typeface="Arial" pitchFamily="34" charset="0"/>
                <a:cs typeface="Arial" pitchFamily="34" charset="0"/>
              </a:rPr>
              <a:t>A pint of cider can be deceptive too. How many of you maybe sink three or four pints (or more) a night – how many units is that?</a:t>
            </a:r>
          </a:p>
          <a:p>
            <a:endParaRPr lang="en-GB" dirty="0">
              <a:latin typeface="Arial" pitchFamily="34" charset="0"/>
              <a:cs typeface="Arial" pitchFamily="34" charset="0"/>
            </a:endParaRPr>
          </a:p>
          <a:p>
            <a:r>
              <a:rPr lang="en-GB" dirty="0">
                <a:latin typeface="Arial" pitchFamily="34" charset="0"/>
                <a:cs typeface="Arial" pitchFamily="34" charset="0"/>
              </a:rPr>
              <a:t>And who in this room drinks spirits – and perhaps on a club night has a chaser after a couple of pints…. And then dives the next morning?</a:t>
            </a:r>
          </a:p>
          <a:p>
            <a:endParaRPr lang="en-GB" dirty="0">
              <a:latin typeface="Arial" pitchFamily="34" charset="0"/>
              <a:cs typeface="Arial" pitchFamily="34" charset="0"/>
            </a:endParaRPr>
          </a:p>
          <a:p>
            <a:r>
              <a:rPr lang="en-GB" b="1" dirty="0">
                <a:latin typeface="Arial" pitchFamily="34" charset="0"/>
                <a:cs typeface="Arial" pitchFamily="34" charset="0"/>
              </a:rPr>
              <a:t>Note: opportunity here for audience discussion</a:t>
            </a:r>
          </a:p>
        </p:txBody>
      </p:sp>
      <p:sp>
        <p:nvSpPr>
          <p:cNvPr id="4" name="Slide Number Placeholder 3"/>
          <p:cNvSpPr>
            <a:spLocks noGrp="1"/>
          </p:cNvSpPr>
          <p:nvPr>
            <p:ph type="sldNum" sz="quarter" idx="10"/>
          </p:nvPr>
        </p:nvSpPr>
        <p:spPr/>
        <p:txBody>
          <a:bodyPr/>
          <a:lstStyle/>
          <a:p>
            <a:fld id="{905F8B42-8DCE-48C8-ABEA-794E4EF1A436}" type="slidenum">
              <a:rPr lang="en-GB" smtClean="0"/>
              <a:t>5</a:t>
            </a:fld>
            <a:endParaRPr lang="en-GB"/>
          </a:p>
        </p:txBody>
      </p:sp>
    </p:spTree>
    <p:extLst>
      <p:ext uri="{BB962C8B-B14F-4D97-AF65-F5344CB8AC3E}">
        <p14:creationId xmlns:p14="http://schemas.microsoft.com/office/powerpoint/2010/main" val="33493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Next we have to understand that alcohol effects different people in different ways. There is no “one size fits all”.</a:t>
            </a:r>
          </a:p>
          <a:p>
            <a:endParaRPr lang="en-GB" dirty="0">
              <a:latin typeface="Arial" pitchFamily="34" charset="0"/>
              <a:cs typeface="Arial" pitchFamily="34" charset="0"/>
            </a:endParaRPr>
          </a:p>
          <a:p>
            <a:r>
              <a:rPr lang="en-GB" dirty="0">
                <a:latin typeface="Arial" pitchFamily="34" charset="0"/>
                <a:cs typeface="Arial" pitchFamily="34" charset="0"/>
              </a:rPr>
              <a:t>The effects of alcohol are many and very complex, with food and carbonation (fizziness) of the drink affecting the rate at which alcohol is absorbed into the blood stream, after having been absorbed through the lining of the stomach and small intestine.  </a:t>
            </a:r>
          </a:p>
          <a:p>
            <a:endParaRPr lang="en-GB" dirty="0">
              <a:latin typeface="Arial" pitchFamily="34" charset="0"/>
              <a:cs typeface="Arial" pitchFamily="34" charset="0"/>
            </a:endParaRPr>
          </a:p>
          <a:p>
            <a:r>
              <a:rPr lang="en-GB" dirty="0">
                <a:latin typeface="Arial" pitchFamily="34" charset="0"/>
                <a:cs typeface="Arial" pitchFamily="34" charset="0"/>
              </a:rPr>
              <a:t>Carbonated (fizzy) drinks speed up the absorption, whilst food in the stomach will slow down the process. </a:t>
            </a: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05F8B42-8DCE-48C8-ABEA-794E4EF1A436}" type="slidenum">
              <a:rPr lang="en-GB" smtClean="0"/>
              <a:t>6</a:t>
            </a:fld>
            <a:endParaRPr lang="en-GB"/>
          </a:p>
        </p:txBody>
      </p:sp>
    </p:spTree>
    <p:extLst>
      <p:ext uri="{BB962C8B-B14F-4D97-AF65-F5344CB8AC3E}">
        <p14:creationId xmlns:p14="http://schemas.microsoft.com/office/powerpoint/2010/main" val="58038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Gender also plays a role with women, particularly with younger women, who in general have a lower tolerance threshold than men. Women and girls metabolize (process) alcohol differently, meaning alcohol passes more quickly into their bloodstreams. As a result, they feel the effect of alcohol faster than men.</a:t>
            </a:r>
          </a:p>
          <a:p>
            <a:endParaRPr lang="en-GB" dirty="0">
              <a:latin typeface="Arial" pitchFamily="34" charset="0"/>
              <a:cs typeface="Arial" pitchFamily="34" charset="0"/>
            </a:endParaRPr>
          </a:p>
          <a:p>
            <a:r>
              <a:rPr lang="en-GB" dirty="0">
                <a:latin typeface="Arial" pitchFamily="34" charset="0"/>
                <a:cs typeface="Arial" pitchFamily="34" charset="0"/>
              </a:rPr>
              <a:t>Ethnicity (your race back-ground) is important, with white Europeans tolerating alcohol better than some other groups. </a:t>
            </a:r>
          </a:p>
          <a:p>
            <a:endParaRPr lang="en-GB" dirty="0">
              <a:latin typeface="Arial" pitchFamily="34" charset="0"/>
              <a:cs typeface="Arial" pitchFamily="34" charset="0"/>
            </a:endParaRPr>
          </a:p>
          <a:p>
            <a:r>
              <a:rPr lang="en-GB" dirty="0">
                <a:latin typeface="Arial" pitchFamily="34" charset="0"/>
                <a:cs typeface="Arial" pitchFamily="34" charset="0"/>
              </a:rPr>
              <a:t>Also some medications taken before or during drinking alcohol may also interfere with the speed that the liver can process the alcohol consumed.</a:t>
            </a:r>
          </a:p>
          <a:p>
            <a:endParaRPr lang="en-GB" dirty="0">
              <a:latin typeface="Arial" pitchFamily="34" charset="0"/>
              <a:cs typeface="Arial" pitchFamily="34" charset="0"/>
            </a:endParaRPr>
          </a:p>
          <a:p>
            <a:r>
              <a:rPr lang="en-GB" dirty="0">
                <a:latin typeface="Arial" pitchFamily="34" charset="0"/>
                <a:cs typeface="Arial" pitchFamily="34" charset="0"/>
              </a:rPr>
              <a:t>Alcohol that has not been processed remains in the blood stream, and is then measured as blood alcohol volume (BAC). </a:t>
            </a: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05F8B42-8DCE-48C8-ABEA-794E4EF1A436}" type="slidenum">
              <a:rPr lang="en-GB" smtClean="0"/>
              <a:t>7</a:t>
            </a:fld>
            <a:endParaRPr lang="en-GB"/>
          </a:p>
        </p:txBody>
      </p:sp>
    </p:spTree>
    <p:extLst>
      <p:ext uri="{BB962C8B-B14F-4D97-AF65-F5344CB8AC3E}">
        <p14:creationId xmlns:p14="http://schemas.microsoft.com/office/powerpoint/2010/main" val="122926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So – we now know that BAC is the alcohol that the liver cannot process fast enough, and is left in the blood stream.</a:t>
            </a:r>
          </a:p>
          <a:p>
            <a:endParaRPr lang="en-GB" dirty="0">
              <a:latin typeface="Arial" pitchFamily="34" charset="0"/>
              <a:cs typeface="Arial" pitchFamily="34" charset="0"/>
            </a:endParaRPr>
          </a:p>
          <a:p>
            <a:r>
              <a:rPr lang="en-GB" dirty="0">
                <a:latin typeface="Arial" pitchFamily="34" charset="0"/>
                <a:cs typeface="Arial" pitchFamily="34" charset="0"/>
              </a:rPr>
              <a:t>Put simply, it is this alcohol left in the blood stream and that travels to the brain that causes us problems with reaction times, judgement, visual function and a whole range of other health factors.</a:t>
            </a:r>
          </a:p>
          <a:p>
            <a:endParaRPr lang="en-GB" dirty="0">
              <a:latin typeface="Arial" pitchFamily="34" charset="0"/>
              <a:cs typeface="Arial" pitchFamily="34" charset="0"/>
            </a:endParaRPr>
          </a:p>
          <a:p>
            <a:r>
              <a:rPr lang="en-GB" dirty="0">
                <a:latin typeface="Arial" pitchFamily="34" charset="0"/>
                <a:cs typeface="Arial" pitchFamily="34" charset="0"/>
              </a:rPr>
              <a:t>We need to know a persons BAC because reaction times are affected – even the next morning when you have a hangover, but think you are still quite capable of functioning normally after a couple of pills – the fundamental question is “Are you fit to d</a:t>
            </a:r>
            <a:r>
              <a:rPr lang="en-GB" u="sng" dirty="0">
                <a:latin typeface="Arial" pitchFamily="34" charset="0"/>
                <a:cs typeface="Arial" pitchFamily="34" charset="0"/>
              </a:rPr>
              <a:t>r</a:t>
            </a:r>
            <a:r>
              <a:rPr lang="en-GB" dirty="0">
                <a:latin typeface="Arial" pitchFamily="34" charset="0"/>
                <a:cs typeface="Arial" pitchFamily="34" charset="0"/>
              </a:rPr>
              <a:t>ive a vehicle or operate machinery?”</a:t>
            </a:r>
          </a:p>
          <a:p>
            <a:endParaRPr lang="en-GB" dirty="0">
              <a:latin typeface="Arial" pitchFamily="34" charset="0"/>
              <a:cs typeface="Arial" pitchFamily="34" charset="0"/>
            </a:endParaRPr>
          </a:p>
          <a:p>
            <a:r>
              <a:rPr lang="en-GB" dirty="0">
                <a:latin typeface="Arial" pitchFamily="34" charset="0"/>
                <a:cs typeface="Arial" pitchFamily="34" charset="0"/>
              </a:rPr>
              <a:t>This is why in the UK we have a legal BAC. I</a:t>
            </a:r>
            <a:r>
              <a:rPr lang="en-GB" sz="1200" b="0" i="0" kern="1200" dirty="0">
                <a:solidFill>
                  <a:schemeClr val="tx1"/>
                </a:solidFill>
                <a:effectLst/>
                <a:latin typeface="Arial" panose="020B0604020202020204" pitchFamily="34" charset="0"/>
                <a:ea typeface="+mn-ea"/>
                <a:cs typeface="Arial" panose="020B0604020202020204" pitchFamily="34" charset="0"/>
              </a:rPr>
              <a:t>n England, Wales and Northern Ireland, the alcohol limit for drivers is 80 milligrams of alcohol per 100 millilitres of blood, 35 micrograms per 100 millilitres of breath, or 107 milligrams per 100 millilitres of urine. </a:t>
            </a:r>
          </a:p>
          <a:p>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0" i="0" kern="1200" dirty="0">
                <a:solidFill>
                  <a:schemeClr val="tx1"/>
                </a:solidFill>
                <a:effectLst/>
                <a:latin typeface="Arial" panose="020B0604020202020204" pitchFamily="34" charset="0"/>
                <a:ea typeface="+mn-ea"/>
                <a:cs typeface="Arial" panose="020B0604020202020204" pitchFamily="34" charset="0"/>
              </a:rPr>
              <a:t>The alcohol limit for drivers in Scotland has been different to the rest of the UK since 2014. The limit is 50 milligrams of alcohol per 100 millilitres of blood, 22 micrograms of alcohol per 100 millilitres of breath, and 67 milligrams per 100 millilitres of urine.</a:t>
            </a:r>
          </a:p>
          <a:p>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0" i="0" kern="1200" dirty="0">
                <a:solidFill>
                  <a:schemeClr val="tx1"/>
                </a:solidFill>
                <a:effectLst/>
                <a:latin typeface="+mn-lt"/>
                <a:ea typeface="+mn-ea"/>
                <a:cs typeface="+mn-cs"/>
              </a:rPr>
              <a:t>In the UK being found unfit to drive a car through drink carries a maximum penalty of six months' imprisonment, a fine of up to £5,000 and a minimum twelve months' disqualification.</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Not all countries worldwide have the same BAC drink d</a:t>
            </a:r>
            <a:r>
              <a:rPr lang="en-GB" u="sng" dirty="0">
                <a:latin typeface="Arial" pitchFamily="34" charset="0"/>
                <a:cs typeface="Arial" pitchFamily="34" charset="0"/>
              </a:rPr>
              <a:t>r</a:t>
            </a:r>
            <a:r>
              <a:rPr lang="en-GB" dirty="0">
                <a:latin typeface="Arial" pitchFamily="34" charset="0"/>
                <a:cs typeface="Arial" pitchFamily="34" charset="0"/>
              </a:rPr>
              <a:t>ive legal limit, with many countries having a much lower BAC or a zero tolerance drink d</a:t>
            </a:r>
            <a:r>
              <a:rPr lang="en-GB" u="sng" dirty="0">
                <a:latin typeface="Arial" pitchFamily="34" charset="0"/>
                <a:cs typeface="Arial" pitchFamily="34" charset="0"/>
              </a:rPr>
              <a:t>r</a:t>
            </a:r>
            <a:r>
              <a:rPr lang="en-GB" dirty="0">
                <a:latin typeface="Arial" pitchFamily="34" charset="0"/>
                <a:cs typeface="Arial" pitchFamily="34" charset="0"/>
              </a:rPr>
              <a:t>ive legal limit.</a:t>
            </a:r>
          </a:p>
          <a:p>
            <a:endParaRPr lang="en-GB" dirty="0">
              <a:latin typeface="Arial" pitchFamily="34" charset="0"/>
              <a:cs typeface="Arial" pitchFamily="34" charset="0"/>
            </a:endParaRPr>
          </a:p>
          <a:p>
            <a:r>
              <a:rPr lang="en-GB" b="1" dirty="0">
                <a:latin typeface="Arial" pitchFamily="34" charset="0"/>
                <a:cs typeface="Arial" pitchFamily="34" charset="0"/>
              </a:rPr>
              <a:t>Note: the BAC limits worldwide can be found here at this website</a:t>
            </a:r>
          </a:p>
          <a:p>
            <a:endParaRPr lang="en-GB" b="1" dirty="0">
              <a:latin typeface="Arial" pitchFamily="34" charset="0"/>
              <a:cs typeface="Arial" pitchFamily="34" charset="0"/>
            </a:endParaRPr>
          </a:p>
          <a:p>
            <a:r>
              <a:rPr lang="en-GB" dirty="0">
                <a:latin typeface="Arial" pitchFamily="34" charset="0"/>
                <a:cs typeface="Arial" pitchFamily="34" charset="0"/>
              </a:rPr>
              <a:t>http://www.drinkdriving.org/worldwide_drink_driving_limits.php</a:t>
            </a:r>
          </a:p>
        </p:txBody>
      </p:sp>
      <p:sp>
        <p:nvSpPr>
          <p:cNvPr id="4" name="Slide Number Placeholder 3"/>
          <p:cNvSpPr>
            <a:spLocks noGrp="1"/>
          </p:cNvSpPr>
          <p:nvPr>
            <p:ph type="sldNum" sz="quarter" idx="10"/>
          </p:nvPr>
        </p:nvSpPr>
        <p:spPr/>
        <p:txBody>
          <a:bodyPr/>
          <a:lstStyle/>
          <a:p>
            <a:fld id="{905F8B42-8DCE-48C8-ABEA-794E4EF1A436}" type="slidenum">
              <a:rPr lang="en-GB" smtClean="0"/>
              <a:t>8</a:t>
            </a:fld>
            <a:endParaRPr lang="en-GB"/>
          </a:p>
        </p:txBody>
      </p:sp>
    </p:spTree>
    <p:extLst>
      <p:ext uri="{BB962C8B-B14F-4D97-AF65-F5344CB8AC3E}">
        <p14:creationId xmlns:p14="http://schemas.microsoft.com/office/powerpoint/2010/main" val="227210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So far from these slides we hopefully have a better understanding of units and BAC, but what about </a:t>
            </a:r>
            <a:r>
              <a:rPr lang="en-GB" dirty="0" err="1">
                <a:latin typeface="Arial" pitchFamily="34" charset="0"/>
                <a:cs typeface="Arial" pitchFamily="34" charset="0"/>
              </a:rPr>
              <a:t>AbV</a:t>
            </a:r>
            <a:r>
              <a:rPr lang="en-GB" dirty="0">
                <a:latin typeface="Arial" pitchFamily="34" charset="0"/>
                <a:cs typeface="Arial" pitchFamily="34" charset="0"/>
              </a:rPr>
              <a:t>?</a:t>
            </a:r>
          </a:p>
          <a:p>
            <a:endParaRPr lang="en-GB" dirty="0">
              <a:latin typeface="Arial" pitchFamily="34" charset="0"/>
              <a:cs typeface="Arial" pitchFamily="34" charset="0"/>
            </a:endParaRPr>
          </a:p>
          <a:p>
            <a:r>
              <a:rPr lang="en-GB" dirty="0">
                <a:latin typeface="Arial" pitchFamily="34" charset="0"/>
                <a:cs typeface="Arial" pitchFamily="34" charset="0"/>
              </a:rPr>
              <a:t>This means “alcohol by volume” and relates to the </a:t>
            </a:r>
            <a:r>
              <a:rPr lang="en-GB" i="1" dirty="0">
                <a:latin typeface="Arial" pitchFamily="34" charset="0"/>
                <a:cs typeface="Arial" pitchFamily="34" charset="0"/>
              </a:rPr>
              <a:t>strength</a:t>
            </a:r>
            <a:r>
              <a:rPr lang="en-GB" dirty="0">
                <a:latin typeface="Arial" pitchFamily="34" charset="0"/>
                <a:cs typeface="Arial" pitchFamily="34" charset="0"/>
              </a:rPr>
              <a:t> of the drink.</a:t>
            </a:r>
          </a:p>
          <a:p>
            <a:endParaRPr lang="en-GB" dirty="0">
              <a:latin typeface="Arial" pitchFamily="34" charset="0"/>
              <a:cs typeface="Arial" pitchFamily="34" charset="0"/>
            </a:endParaRPr>
          </a:p>
          <a:p>
            <a:r>
              <a:rPr lang="en-GB" dirty="0">
                <a:latin typeface="Arial" pitchFamily="34" charset="0"/>
                <a:cs typeface="Arial" pitchFamily="34" charset="0"/>
              </a:rPr>
              <a:t>All alcoholic drinks containers/bottles </a:t>
            </a:r>
            <a:r>
              <a:rPr lang="en-GB" dirty="0" err="1">
                <a:latin typeface="Arial" pitchFamily="34" charset="0"/>
                <a:cs typeface="Arial" pitchFamily="34" charset="0"/>
              </a:rPr>
              <a:t>etc</a:t>
            </a:r>
            <a:r>
              <a:rPr lang="en-GB" dirty="0">
                <a:latin typeface="Arial" pitchFamily="34" charset="0"/>
                <a:cs typeface="Arial" pitchFamily="34" charset="0"/>
              </a:rPr>
              <a:t> now tell you the </a:t>
            </a:r>
            <a:r>
              <a:rPr lang="en-GB" dirty="0" err="1">
                <a:latin typeface="Arial" pitchFamily="34" charset="0"/>
                <a:cs typeface="Arial" pitchFamily="34" charset="0"/>
              </a:rPr>
              <a:t>AbV</a:t>
            </a:r>
            <a:r>
              <a:rPr lang="en-GB" dirty="0">
                <a:latin typeface="Arial" pitchFamily="34" charset="0"/>
                <a:cs typeface="Arial" pitchFamily="34" charset="0"/>
              </a:rPr>
              <a:t>  </a:t>
            </a:r>
          </a:p>
          <a:p>
            <a:endParaRPr lang="en-GB" dirty="0">
              <a:latin typeface="Arial" pitchFamily="34" charset="0"/>
              <a:cs typeface="Arial" pitchFamily="34" charset="0"/>
            </a:endParaRPr>
          </a:p>
          <a:p>
            <a:r>
              <a:rPr lang="en-GB" dirty="0">
                <a:latin typeface="Arial" pitchFamily="34" charset="0"/>
                <a:cs typeface="Arial" pitchFamily="34" charset="0"/>
              </a:rPr>
              <a:t>By looking at the </a:t>
            </a:r>
            <a:r>
              <a:rPr lang="en-GB" dirty="0" err="1">
                <a:latin typeface="Arial" pitchFamily="34" charset="0"/>
                <a:cs typeface="Arial" pitchFamily="34" charset="0"/>
              </a:rPr>
              <a:t>AbV</a:t>
            </a:r>
            <a:r>
              <a:rPr lang="en-GB" dirty="0">
                <a:latin typeface="Arial" pitchFamily="34" charset="0"/>
                <a:cs typeface="Arial" pitchFamily="34" charset="0"/>
              </a:rPr>
              <a:t> on the bottle,  and understanding that the higher the number the stronger the drink - you will begin to appreciate the strength of the drink you are consuming!</a:t>
            </a:r>
          </a:p>
          <a:p>
            <a:endParaRPr lang="en-GB" dirty="0">
              <a:latin typeface="Arial" pitchFamily="34" charset="0"/>
              <a:cs typeface="Arial" pitchFamily="34" charset="0"/>
            </a:endParaRPr>
          </a:p>
          <a:p>
            <a:r>
              <a:rPr lang="en-GB" b="1" dirty="0">
                <a:latin typeface="Arial" pitchFamily="34" charset="0"/>
                <a:cs typeface="Arial" pitchFamily="34" charset="0"/>
              </a:rPr>
              <a:t>Note: this website expands on this subject and is very useful</a:t>
            </a:r>
          </a:p>
          <a:p>
            <a:endParaRPr lang="en-GB" b="1" dirty="0">
              <a:latin typeface="Arial" pitchFamily="34" charset="0"/>
              <a:cs typeface="Arial" pitchFamily="34" charset="0"/>
            </a:endParaRPr>
          </a:p>
          <a:p>
            <a:r>
              <a:rPr lang="en-GB" dirty="0">
                <a:latin typeface="Arial" pitchFamily="34" charset="0"/>
                <a:cs typeface="Arial" pitchFamily="34" charset="0"/>
              </a:rPr>
              <a:t>http://www.cleavebooks.co.uk/dictunit/booka.pdf</a:t>
            </a:r>
          </a:p>
        </p:txBody>
      </p:sp>
      <p:sp>
        <p:nvSpPr>
          <p:cNvPr id="4" name="Slide Number Placeholder 3"/>
          <p:cNvSpPr>
            <a:spLocks noGrp="1"/>
          </p:cNvSpPr>
          <p:nvPr>
            <p:ph type="sldNum" sz="quarter" idx="10"/>
          </p:nvPr>
        </p:nvSpPr>
        <p:spPr/>
        <p:txBody>
          <a:bodyPr/>
          <a:lstStyle/>
          <a:p>
            <a:fld id="{905F8B42-8DCE-48C8-ABEA-794E4EF1A436}" type="slidenum">
              <a:rPr lang="en-GB" smtClean="0"/>
              <a:t>9</a:t>
            </a:fld>
            <a:endParaRPr lang="en-GB"/>
          </a:p>
        </p:txBody>
      </p:sp>
    </p:spTree>
    <p:extLst>
      <p:ext uri="{BB962C8B-B14F-4D97-AF65-F5344CB8AC3E}">
        <p14:creationId xmlns:p14="http://schemas.microsoft.com/office/powerpoint/2010/main" val="398195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498087"/>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7F030-F789-4E70-B849-8EACDBF84E1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4250321822"/>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7F030-F789-4E70-B849-8EACDBF84E1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372960359"/>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7F030-F789-4E70-B849-8EACDBF84E1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1162550936"/>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3">
            <a:extLst>
              <a:ext uri="{FF2B5EF4-FFF2-40B4-BE49-F238E27FC236}">
                <a16:creationId xmlns:a16="http://schemas.microsoft.com/office/drawing/2014/main" id="{282CC11A-A913-4719-8C03-5C5DF036620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5946817"/>
            <a:ext cx="1382040" cy="7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711903"/>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7F030-F789-4E70-B849-8EACDBF84E1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1468360567"/>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17F030-F789-4E70-B849-8EACDBF84E1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3024546894"/>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17F030-F789-4E70-B849-8EACDBF84E1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3841262430"/>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17F030-F789-4E70-B849-8EACDBF84E1C}"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1761477765"/>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17F030-F789-4E70-B849-8EACDBF84E1C}"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3179558296"/>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7F030-F789-4E70-B849-8EACDBF84E1C}"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820132168"/>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7F030-F789-4E70-B849-8EACDBF84E1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2565301263"/>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7F030-F789-4E70-B849-8EACDBF84E1C}" type="datetimeFigureOut">
              <a:rPr lang="en-GB" smtClean="0"/>
              <a:t>13/01/2021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D7976-7048-40D1-9D81-C255A1B6531F}" type="slidenum">
              <a:rPr lang="en-GB" smtClean="0"/>
              <a:t>‹#›</a:t>
            </a:fld>
            <a:endParaRPr lang="en-GB"/>
          </a:p>
        </p:txBody>
      </p:sp>
    </p:spTree>
    <p:extLst>
      <p:ext uri="{BB962C8B-B14F-4D97-AF65-F5344CB8AC3E}">
        <p14:creationId xmlns:p14="http://schemas.microsoft.com/office/powerpoint/2010/main" val="236953481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lcoholeducationtrust.org/teacher-area/facts-figures/?gclid=Cj0KCQiA3NX_BRDQARIsALA3fIKKxewnBdCa7aKiPooy-9A5DRXir0eInQoblold7_nuirS9850eh-YaArElEALw_wc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alcoholchange.org.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57200" y="274638"/>
            <a:ext cx="8229600" cy="114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ctr">
              <a:lnSpc>
                <a:spcPct val="90000"/>
              </a:lnSpc>
              <a:spcBef>
                <a:spcPct val="0"/>
              </a:spcBef>
              <a:spcAft>
                <a:spcPts val="600"/>
              </a:spcAft>
              <a:defRPr/>
            </a:pPr>
            <a:r>
              <a:rPr lang="en-GB" sz="3200" b="1" dirty="0">
                <a:solidFill>
                  <a:srgbClr val="002060"/>
                </a:solidFill>
                <a:latin typeface="+mj-lt"/>
                <a:ea typeface="+mj-ea"/>
                <a:cs typeface="+mj-cs"/>
              </a:rPr>
              <a:t>DDRC Healthcare – Looking at Alcohol</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2522914"/>
            <a:ext cx="4860032" cy="3287464"/>
          </a:xfrm>
          <a:prstGeom prst="rect">
            <a:avLst/>
          </a:prstGeom>
          <a:solidFill>
            <a:schemeClr val="accent1"/>
          </a:solidFill>
          <a:ln>
            <a:noFill/>
          </a:ln>
          <a:effectLst>
            <a:outerShdw dist="35921" dir="2700000" algn="ctr" rotWithShape="0">
              <a:schemeClr val="bg2"/>
            </a:outerShdw>
            <a:softEdge rad="457200"/>
          </a:effectLst>
          <a:extLst>
            <a:ext uri="{91240B29-F687-4F45-9708-019B960494DF}">
              <a14:hiddenLine xmlns:a14="http://schemas.microsoft.com/office/drawing/2010/main" w="9525">
                <a:solidFill>
                  <a:schemeClr val="tx1"/>
                </a:solidFill>
                <a:miter lim="800000"/>
                <a:headEnd/>
                <a:tailEnd/>
              </a14:hiddenLine>
            </a:ext>
          </a:extLst>
        </p:spPr>
      </p:pic>
      <p:sp>
        <p:nvSpPr>
          <p:cNvPr id="8" name="Text Box 3"/>
          <p:cNvSpPr txBox="1">
            <a:spLocks noChangeArrowheads="1"/>
          </p:cNvSpPr>
          <p:nvPr/>
        </p:nvSpPr>
        <p:spPr bwMode="auto">
          <a:xfrm>
            <a:off x="4572000" y="2337353"/>
            <a:ext cx="4283968" cy="4246009"/>
          </a:xfrm>
          <a:prstGeom prst="rect">
            <a:avLst/>
          </a:prstGeom>
        </p:spPr>
        <p:txBody>
          <a:bodyPr vert="horz" lIns="91440" tIns="45720" rIns="91440" bIns="45720" rtlCol="0">
            <a:noAutofit/>
          </a:bodyPr>
          <a:lstStyle/>
          <a:p>
            <a:pPr algn="ctr">
              <a:spcBef>
                <a:spcPct val="20000"/>
              </a:spcBef>
              <a:buFont typeface="Arial" pitchFamily="34" charset="0"/>
            </a:pPr>
            <a:r>
              <a:rPr lang="en-GB" sz="2400" b="1" dirty="0">
                <a:solidFill>
                  <a:srgbClr val="002060"/>
                </a:solidFill>
              </a:rPr>
              <a:t>Compiled by the </a:t>
            </a:r>
          </a:p>
          <a:p>
            <a:pPr algn="ctr">
              <a:spcBef>
                <a:spcPct val="20000"/>
              </a:spcBef>
              <a:buFont typeface="Arial" pitchFamily="34" charset="0"/>
            </a:pPr>
            <a:r>
              <a:rPr lang="en-GB" sz="2400" b="1" dirty="0">
                <a:solidFill>
                  <a:srgbClr val="002060"/>
                </a:solidFill>
                <a:effectLst/>
              </a:rPr>
              <a:t>DDRC Healthcare </a:t>
            </a:r>
          </a:p>
          <a:p>
            <a:pPr algn="ctr">
              <a:spcBef>
                <a:spcPct val="20000"/>
              </a:spcBef>
              <a:buFont typeface="Arial" pitchFamily="34" charset="0"/>
            </a:pPr>
            <a:r>
              <a:rPr lang="en-GB" sz="2400" b="1" dirty="0">
                <a:solidFill>
                  <a:srgbClr val="002060"/>
                </a:solidFill>
                <a:effectLst/>
              </a:rPr>
              <a:t>research team </a:t>
            </a:r>
          </a:p>
          <a:p>
            <a:pPr algn="ctr">
              <a:spcBef>
                <a:spcPct val="20000"/>
              </a:spcBef>
              <a:buFont typeface="Arial" pitchFamily="34" charset="0"/>
            </a:pPr>
            <a:endParaRPr lang="en-GB" b="1" dirty="0">
              <a:solidFill>
                <a:srgbClr val="002060"/>
              </a:solidFill>
              <a:effectLst/>
            </a:endParaRPr>
          </a:p>
          <a:p>
            <a:pPr algn="ctr">
              <a:spcBef>
                <a:spcPct val="20000"/>
              </a:spcBef>
              <a:buFont typeface="Arial" pitchFamily="34" charset="0"/>
            </a:pPr>
            <a:r>
              <a:rPr lang="en-GB" b="1" dirty="0">
                <a:solidFill>
                  <a:srgbClr val="002060"/>
                </a:solidFill>
                <a:effectLst/>
              </a:rPr>
              <a:t>www.ddrc.org</a:t>
            </a:r>
          </a:p>
          <a:p>
            <a:pPr algn="ctr">
              <a:spcBef>
                <a:spcPct val="20000"/>
              </a:spcBef>
              <a:buFont typeface="Arial" pitchFamily="34" charset="0"/>
            </a:pPr>
            <a:endParaRPr lang="en-GB" b="1" dirty="0">
              <a:solidFill>
                <a:srgbClr val="002060"/>
              </a:solidFill>
              <a:effectLst/>
            </a:endParaRPr>
          </a:p>
          <a:p>
            <a:pPr algn="ctr">
              <a:spcBef>
                <a:spcPct val="20000"/>
              </a:spcBef>
              <a:buFont typeface="Arial" pitchFamily="34" charset="0"/>
            </a:pPr>
            <a:r>
              <a:rPr lang="en-GB" b="1" dirty="0">
                <a:solidFill>
                  <a:srgbClr val="002060"/>
                </a:solidFill>
              </a:rPr>
              <a:t>info@ddrc.org</a:t>
            </a:r>
          </a:p>
          <a:p>
            <a:pPr algn="ctr">
              <a:spcBef>
                <a:spcPct val="20000"/>
              </a:spcBef>
              <a:buFont typeface="Arial" pitchFamily="34" charset="0"/>
            </a:pPr>
            <a:endParaRPr lang="en-GB" b="1" dirty="0">
              <a:solidFill>
                <a:srgbClr val="002060"/>
              </a:solidFill>
            </a:endParaRPr>
          </a:p>
          <a:p>
            <a:pPr algn="ctr">
              <a:spcBef>
                <a:spcPct val="20000"/>
              </a:spcBef>
              <a:buFont typeface="Arial" pitchFamily="34" charset="0"/>
            </a:pPr>
            <a:r>
              <a:rPr lang="en-GB" b="1" dirty="0" err="1">
                <a:solidFill>
                  <a:srgbClr val="002060"/>
                </a:solidFill>
                <a:effectLst/>
              </a:rPr>
              <a:t>facebook</a:t>
            </a:r>
            <a:r>
              <a:rPr lang="en-GB" b="1" dirty="0">
                <a:solidFill>
                  <a:srgbClr val="002060"/>
                </a:solidFill>
                <a:effectLst/>
              </a:rPr>
              <a:t> and twitter - @</a:t>
            </a:r>
            <a:r>
              <a:rPr lang="en-GB" b="1" dirty="0" err="1">
                <a:solidFill>
                  <a:srgbClr val="002060"/>
                </a:solidFill>
                <a:effectLst/>
              </a:rPr>
              <a:t>DDRCPlymouth</a:t>
            </a:r>
            <a:endParaRPr lang="en-GB" b="1" dirty="0">
              <a:solidFill>
                <a:srgbClr val="002060"/>
              </a:solidFill>
              <a:effectLst/>
            </a:endParaRPr>
          </a:p>
        </p:txBody>
      </p:sp>
      <p:pic>
        <p:nvPicPr>
          <p:cNvPr id="5" name="Picture 13">
            <a:extLst>
              <a:ext uri="{FF2B5EF4-FFF2-40B4-BE49-F238E27FC236}">
                <a16:creationId xmlns:a16="http://schemas.microsoft.com/office/drawing/2014/main" id="{AD061B57-6BF1-4BB5-8EF9-4D28FD8216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5946817"/>
            <a:ext cx="1382040" cy="7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092516"/>
      </p:ext>
    </p:ext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1304726"/>
            <a:ext cx="8694712" cy="4770537"/>
          </a:xfrm>
          <a:prstGeom prst="rect">
            <a:avLst/>
          </a:prstGeom>
        </p:spPr>
        <p:txBody>
          <a:bodyPr wrap="square">
            <a:spAutoFit/>
          </a:bodyPr>
          <a:lstStyle/>
          <a:p>
            <a:pPr algn="ctr">
              <a:defRPr/>
            </a:pPr>
            <a:r>
              <a:rPr lang="en-GB" sz="2800" b="1" dirty="0">
                <a:solidFill>
                  <a:srgbClr val="002060"/>
                </a:solidFill>
                <a:effectLst/>
                <a:cs typeface="Calibri"/>
              </a:rPr>
              <a:t>What does alcohol do to us?!</a:t>
            </a:r>
          </a:p>
          <a:p>
            <a:pPr>
              <a:defRPr/>
            </a:pPr>
            <a:endParaRPr lang="en-GB" sz="1050" dirty="0">
              <a:solidFill>
                <a:srgbClr val="002060"/>
              </a:solidFill>
              <a:cs typeface="Calibri"/>
            </a:endParaRPr>
          </a:p>
          <a:p>
            <a:pPr marL="457200" indent="-457200">
              <a:buFont typeface="Arial" panose="020B0604020202020204" pitchFamily="34" charset="0"/>
              <a:buChar char="•"/>
              <a:defRPr/>
            </a:pPr>
            <a:r>
              <a:rPr lang="en-GB" sz="2700" dirty="0">
                <a:solidFill>
                  <a:srgbClr val="002060"/>
                </a:solidFill>
                <a:effectLst/>
                <a:cs typeface="Calibri"/>
              </a:rPr>
              <a:t>Alcohol affects the ability to organize, orientate, and concentrate</a:t>
            </a:r>
          </a:p>
          <a:p>
            <a:pPr>
              <a:defRPr/>
            </a:pPr>
            <a:endParaRPr lang="en-GB" sz="1050" dirty="0">
              <a:solidFill>
                <a:srgbClr val="002060"/>
              </a:solidFill>
              <a:effectLst/>
              <a:cs typeface="Calibri"/>
            </a:endParaRPr>
          </a:p>
          <a:p>
            <a:pPr marL="457200" indent="-457200">
              <a:buFont typeface="Arial" panose="020B0604020202020204" pitchFamily="34" charset="0"/>
              <a:buChar char="•"/>
              <a:defRPr/>
            </a:pPr>
            <a:r>
              <a:rPr lang="en-GB" sz="2700" dirty="0">
                <a:solidFill>
                  <a:srgbClr val="002060"/>
                </a:solidFill>
                <a:effectLst/>
                <a:cs typeface="Calibri"/>
              </a:rPr>
              <a:t>Judgment, decision making, mood and visual accuracy are impaired </a:t>
            </a:r>
          </a:p>
          <a:p>
            <a:pPr>
              <a:defRPr/>
            </a:pPr>
            <a:endParaRPr lang="en-GB" sz="1050" dirty="0">
              <a:solidFill>
                <a:srgbClr val="002060"/>
              </a:solidFill>
              <a:effectLst/>
              <a:cs typeface="Calibri"/>
            </a:endParaRPr>
          </a:p>
          <a:p>
            <a:pPr marL="457200" indent="-457200">
              <a:buFont typeface="Arial" panose="020B0604020202020204" pitchFamily="34" charset="0"/>
              <a:buChar char="•"/>
              <a:defRPr/>
            </a:pPr>
            <a:r>
              <a:rPr lang="en-GB" sz="2700" dirty="0">
                <a:solidFill>
                  <a:srgbClr val="002060"/>
                </a:solidFill>
                <a:effectLst/>
                <a:cs typeface="Calibri"/>
              </a:rPr>
              <a:t>Dehydration risk for DCI</a:t>
            </a:r>
          </a:p>
          <a:p>
            <a:pPr>
              <a:defRPr/>
            </a:pPr>
            <a:endParaRPr lang="en-GB" sz="1050" dirty="0">
              <a:solidFill>
                <a:srgbClr val="002060"/>
              </a:solidFill>
              <a:effectLst/>
              <a:cs typeface="Calibri"/>
            </a:endParaRPr>
          </a:p>
          <a:p>
            <a:pPr marL="457200" indent="-457200">
              <a:buFont typeface="Arial" panose="020B0604020202020204" pitchFamily="34" charset="0"/>
              <a:buChar char="•"/>
              <a:defRPr/>
            </a:pPr>
            <a:r>
              <a:rPr lang="en-GB" sz="2700" dirty="0">
                <a:solidFill>
                  <a:srgbClr val="002060"/>
                </a:solidFill>
                <a:cs typeface="Calibri"/>
              </a:rPr>
              <a:t>H</a:t>
            </a:r>
            <a:r>
              <a:rPr lang="en-GB" sz="2700" dirty="0">
                <a:solidFill>
                  <a:srgbClr val="002060"/>
                </a:solidFill>
                <a:effectLst/>
                <a:cs typeface="Calibri"/>
              </a:rPr>
              <a:t>angover can effect cognitive function and ability to function safely</a:t>
            </a:r>
          </a:p>
          <a:p>
            <a:pPr>
              <a:defRPr/>
            </a:pPr>
            <a:endParaRPr lang="en-GB" sz="1050" dirty="0">
              <a:solidFill>
                <a:srgbClr val="002060"/>
              </a:solidFill>
              <a:effectLst/>
              <a:cs typeface="Calibri"/>
            </a:endParaRPr>
          </a:p>
          <a:p>
            <a:pPr algn="ctr">
              <a:defRPr/>
            </a:pPr>
            <a:r>
              <a:rPr lang="en-GB" sz="2700" b="1" i="1" dirty="0">
                <a:solidFill>
                  <a:srgbClr val="002060"/>
                </a:solidFill>
                <a:effectLst/>
                <a:cs typeface="Calibri"/>
              </a:rPr>
              <a:t>	All are a contra-indication to safe diving</a:t>
            </a:r>
            <a:r>
              <a:rPr lang="en-GB" sz="2700" dirty="0">
                <a:solidFill>
                  <a:srgbClr val="002060"/>
                </a:solidFill>
                <a:effectLst/>
                <a:cs typeface="Calibri"/>
              </a:rPr>
              <a:t>	</a:t>
            </a:r>
          </a:p>
        </p:txBody>
      </p:sp>
      <p:sp>
        <p:nvSpPr>
          <p:cNvPr id="5" name="Text Box 2">
            <a:extLst>
              <a:ext uri="{FF2B5EF4-FFF2-40B4-BE49-F238E27FC236}">
                <a16:creationId xmlns:a16="http://schemas.microsoft.com/office/drawing/2014/main" id="{6890FC4D-7D0B-43CD-A990-1FB0C76E6BD7}"/>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Tree>
    <p:extLst>
      <p:ext uri="{BB962C8B-B14F-4D97-AF65-F5344CB8AC3E}">
        <p14:creationId xmlns:p14="http://schemas.microsoft.com/office/powerpoint/2010/main" val="2729966900"/>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564" y="2276872"/>
            <a:ext cx="7704856" cy="3108543"/>
          </a:xfrm>
          <a:prstGeom prst="rect">
            <a:avLst/>
          </a:prstGeom>
        </p:spPr>
        <p:txBody>
          <a:bodyPr wrap="square">
            <a:spAutoFit/>
          </a:bodyPr>
          <a:lstStyle/>
          <a:p>
            <a:pPr marL="457200" indent="-457200">
              <a:buFont typeface="Arial" panose="020B0604020202020204" pitchFamily="34" charset="0"/>
              <a:buChar char="•"/>
              <a:defRPr/>
            </a:pPr>
            <a:r>
              <a:rPr lang="en-GB" sz="2800" dirty="0">
                <a:solidFill>
                  <a:srgbClr val="002060"/>
                </a:solidFill>
              </a:rPr>
              <a:t>DDRC Healthcare research looked at the alcohol habits of divers</a:t>
            </a:r>
          </a:p>
          <a:p>
            <a:pPr>
              <a:defRPr/>
            </a:pPr>
            <a:r>
              <a:rPr lang="en-GB" sz="2800" dirty="0">
                <a:solidFill>
                  <a:srgbClr val="002060"/>
                </a:solidFill>
              </a:rPr>
              <a:t> </a:t>
            </a:r>
          </a:p>
          <a:p>
            <a:pPr marL="457200" indent="-457200">
              <a:buFont typeface="Arial" panose="020B0604020202020204" pitchFamily="34" charset="0"/>
              <a:buChar char="•"/>
              <a:defRPr/>
            </a:pPr>
            <a:r>
              <a:rPr lang="en-GB" sz="2800" dirty="0">
                <a:solidFill>
                  <a:srgbClr val="002060"/>
                </a:solidFill>
                <a:effectLst/>
              </a:rPr>
              <a:t>Over 800 divers, with an age range of </a:t>
            </a:r>
            <a:r>
              <a:rPr lang="en-GB" sz="2800" dirty="0">
                <a:solidFill>
                  <a:srgbClr val="002060"/>
                </a:solidFill>
              </a:rPr>
              <a:t>17 to 74</a:t>
            </a:r>
            <a:r>
              <a:rPr lang="en-GB" sz="2800" dirty="0">
                <a:solidFill>
                  <a:srgbClr val="002060"/>
                </a:solidFill>
                <a:effectLst/>
              </a:rPr>
              <a:t> provided i</a:t>
            </a:r>
            <a:r>
              <a:rPr lang="en-GB" sz="2800" dirty="0">
                <a:solidFill>
                  <a:srgbClr val="002060"/>
                </a:solidFill>
              </a:rPr>
              <a:t>nformation</a:t>
            </a:r>
          </a:p>
          <a:p>
            <a:pPr>
              <a:defRPr/>
            </a:pPr>
            <a:endParaRPr lang="en-GB" sz="2800" dirty="0">
              <a:solidFill>
                <a:srgbClr val="002060"/>
              </a:solidFill>
              <a:effectLst/>
            </a:endParaRPr>
          </a:p>
          <a:p>
            <a:pPr>
              <a:defRPr/>
            </a:pPr>
            <a:endParaRPr lang="en-GB" sz="2800" dirty="0">
              <a:solidFill>
                <a:srgbClr val="002060"/>
              </a:solidFill>
              <a:effectLst/>
            </a:endParaRPr>
          </a:p>
        </p:txBody>
      </p:sp>
      <p:sp>
        <p:nvSpPr>
          <p:cNvPr id="7" name="TextBox 6">
            <a:extLst>
              <a:ext uri="{FF2B5EF4-FFF2-40B4-BE49-F238E27FC236}">
                <a16:creationId xmlns:a16="http://schemas.microsoft.com/office/drawing/2014/main" id="{2C505C5D-EDAE-43A0-A7A3-034BE6546296}"/>
              </a:ext>
            </a:extLst>
          </p:cNvPr>
          <p:cNvSpPr txBox="1"/>
          <p:nvPr/>
        </p:nvSpPr>
        <p:spPr>
          <a:xfrm>
            <a:off x="-11428" y="-4696"/>
            <a:ext cx="3135795" cy="338554"/>
          </a:xfrm>
          <a:prstGeom prst="rect">
            <a:avLst/>
          </a:prstGeom>
          <a:noFill/>
        </p:spPr>
        <p:txBody>
          <a:bodyPr wrap="none" rtlCol="0">
            <a:spAutoFit/>
          </a:bodyPr>
          <a:lstStyle/>
          <a:p>
            <a:r>
              <a:rPr lang="en-US" sz="1600" i="1" dirty="0">
                <a:solidFill>
                  <a:srgbClr val="002060"/>
                </a:solidFill>
                <a:cs typeface="Calibri"/>
              </a:rPr>
              <a:t>DDRC Healthcare research data</a:t>
            </a:r>
            <a:endParaRPr lang="en-GB" sz="1600" i="1" dirty="0">
              <a:solidFill>
                <a:srgbClr val="002060"/>
              </a:solidFill>
            </a:endParaRPr>
          </a:p>
        </p:txBody>
      </p:sp>
      <p:sp>
        <p:nvSpPr>
          <p:cNvPr id="8" name="Text Box 2">
            <a:extLst>
              <a:ext uri="{FF2B5EF4-FFF2-40B4-BE49-F238E27FC236}">
                <a16:creationId xmlns:a16="http://schemas.microsoft.com/office/drawing/2014/main" id="{03692051-39B2-45EA-8B07-8BBFBF419EA8}"/>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
        <p:nvSpPr>
          <p:cNvPr id="2" name="Rectangle 1">
            <a:extLst>
              <a:ext uri="{FF2B5EF4-FFF2-40B4-BE49-F238E27FC236}">
                <a16:creationId xmlns:a16="http://schemas.microsoft.com/office/drawing/2014/main" id="{A6577D63-BEE1-4972-A73C-364EAA56C1AC}"/>
              </a:ext>
            </a:extLst>
          </p:cNvPr>
          <p:cNvSpPr/>
          <p:nvPr/>
        </p:nvSpPr>
        <p:spPr>
          <a:xfrm>
            <a:off x="3029751" y="1341970"/>
            <a:ext cx="3084498" cy="523220"/>
          </a:xfrm>
          <a:prstGeom prst="rect">
            <a:avLst/>
          </a:prstGeom>
        </p:spPr>
        <p:txBody>
          <a:bodyPr wrap="none">
            <a:spAutoFit/>
          </a:bodyPr>
          <a:lstStyle/>
          <a:p>
            <a:pPr lvl="0" algn="ctr">
              <a:defRPr/>
            </a:pPr>
            <a:r>
              <a:rPr lang="en-GB" sz="2800" b="1" dirty="0">
                <a:solidFill>
                  <a:srgbClr val="002060"/>
                </a:solidFill>
              </a:rPr>
              <a:t>Research results</a:t>
            </a:r>
          </a:p>
        </p:txBody>
      </p:sp>
    </p:spTree>
    <p:extLst>
      <p:ext uri="{BB962C8B-B14F-4D97-AF65-F5344CB8AC3E}">
        <p14:creationId xmlns:p14="http://schemas.microsoft.com/office/powerpoint/2010/main" val="990609337"/>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8" y="-4696"/>
            <a:ext cx="3135795" cy="338554"/>
          </a:xfrm>
          <a:prstGeom prst="rect">
            <a:avLst/>
          </a:prstGeom>
          <a:noFill/>
        </p:spPr>
        <p:txBody>
          <a:bodyPr wrap="none" rtlCol="0">
            <a:spAutoFit/>
          </a:bodyPr>
          <a:lstStyle/>
          <a:p>
            <a:r>
              <a:rPr lang="en-US" sz="1600" i="1" dirty="0">
                <a:solidFill>
                  <a:srgbClr val="002060"/>
                </a:solidFill>
                <a:cs typeface="Calibri"/>
              </a:rPr>
              <a:t>DDRC Healthcare research data</a:t>
            </a:r>
            <a:endParaRPr lang="en-GB" sz="1600" i="1" dirty="0">
              <a:solidFill>
                <a:srgbClr val="002060"/>
              </a:solidFill>
            </a:endParaRPr>
          </a:p>
        </p:txBody>
      </p:sp>
      <p:sp>
        <p:nvSpPr>
          <p:cNvPr id="5" name="Rectangle 4"/>
          <p:cNvSpPr/>
          <p:nvPr/>
        </p:nvSpPr>
        <p:spPr>
          <a:xfrm>
            <a:off x="395536" y="2204864"/>
            <a:ext cx="8496944" cy="3693319"/>
          </a:xfrm>
          <a:prstGeom prst="rect">
            <a:avLst/>
          </a:prstGeom>
        </p:spPr>
        <p:txBody>
          <a:bodyPr wrap="square">
            <a:spAutoFit/>
          </a:bodyPr>
          <a:lstStyle/>
          <a:p>
            <a:pPr marL="342900" indent="-342900">
              <a:buFont typeface="Arial" panose="020B0604020202020204" pitchFamily="34" charset="0"/>
              <a:buChar char="•"/>
              <a:defRPr/>
            </a:pPr>
            <a:r>
              <a:rPr lang="en-GB" sz="2400" dirty="0">
                <a:solidFill>
                  <a:srgbClr val="002060"/>
                </a:solidFill>
                <a:effectLst/>
              </a:rPr>
              <a:t>34.5% divers admitted to consuming alcohol between six hours and less than 30 minutes before a dive</a:t>
            </a:r>
          </a:p>
          <a:p>
            <a:pPr>
              <a:defRPr/>
            </a:pPr>
            <a:endParaRPr lang="en-GB" sz="1400" dirty="0">
              <a:solidFill>
                <a:srgbClr val="002060"/>
              </a:solidFill>
              <a:effectLst/>
            </a:endParaRPr>
          </a:p>
          <a:p>
            <a:pPr marL="342900" indent="-342900">
              <a:buFont typeface="Arial" panose="020B0604020202020204" pitchFamily="34" charset="0"/>
              <a:buChar char="•"/>
              <a:defRPr/>
            </a:pPr>
            <a:r>
              <a:rPr lang="en-GB" sz="2400" dirty="0">
                <a:solidFill>
                  <a:srgbClr val="002060"/>
                </a:solidFill>
                <a:effectLst/>
              </a:rPr>
              <a:t>39.78% of that group admitted they had gone diving when unfit to d</a:t>
            </a:r>
            <a:r>
              <a:rPr lang="en-GB" sz="2400" u="sng" dirty="0">
                <a:solidFill>
                  <a:srgbClr val="002060"/>
                </a:solidFill>
                <a:effectLst/>
              </a:rPr>
              <a:t>r</a:t>
            </a:r>
            <a:r>
              <a:rPr lang="en-GB" sz="2400" dirty="0">
                <a:solidFill>
                  <a:srgbClr val="002060"/>
                </a:solidFill>
                <a:effectLst/>
              </a:rPr>
              <a:t>ive a car</a:t>
            </a:r>
          </a:p>
          <a:p>
            <a:pPr marL="342900" indent="-342900">
              <a:buFont typeface="Arial" panose="020B0604020202020204" pitchFamily="34" charset="0"/>
              <a:buChar char="•"/>
              <a:defRPr/>
            </a:pPr>
            <a:endParaRPr lang="en-GB" sz="1400" dirty="0">
              <a:solidFill>
                <a:srgbClr val="002060"/>
              </a:solidFill>
              <a:effectLst/>
            </a:endParaRPr>
          </a:p>
          <a:p>
            <a:pPr marL="342900" indent="-342900">
              <a:buFont typeface="Arial" panose="020B0604020202020204" pitchFamily="34" charset="0"/>
              <a:buChar char="•"/>
              <a:defRPr/>
            </a:pPr>
            <a:r>
              <a:rPr lang="en-GB" sz="2400" dirty="0">
                <a:solidFill>
                  <a:srgbClr val="002060"/>
                </a:solidFill>
                <a:effectLst/>
              </a:rPr>
              <a:t>16 divers reported they had consumed alcohol less than 30 minutes before a dive - </a:t>
            </a:r>
            <a:endParaRPr lang="en-GB" sz="2400" dirty="0">
              <a:solidFill>
                <a:srgbClr val="002060"/>
              </a:solidFill>
            </a:endParaRPr>
          </a:p>
          <a:p>
            <a:pPr>
              <a:defRPr/>
            </a:pPr>
            <a:endParaRPr lang="en-GB" sz="1400" dirty="0">
              <a:solidFill>
                <a:srgbClr val="002060"/>
              </a:solidFill>
            </a:endParaRPr>
          </a:p>
          <a:p>
            <a:pPr marL="342900" indent="-342900">
              <a:buFont typeface="Arial" panose="020B0604020202020204" pitchFamily="34" charset="0"/>
              <a:buChar char="•"/>
              <a:defRPr/>
            </a:pPr>
            <a:r>
              <a:rPr lang="en-GB" sz="2400" dirty="0">
                <a:solidFill>
                  <a:srgbClr val="002060"/>
                </a:solidFill>
              </a:rPr>
              <a:t>18.46% of the whole study group said they had gone diving when unfit to d</a:t>
            </a:r>
            <a:r>
              <a:rPr lang="en-GB" sz="2400" u="sng" dirty="0">
                <a:solidFill>
                  <a:srgbClr val="002060"/>
                </a:solidFill>
              </a:rPr>
              <a:t>r</a:t>
            </a:r>
            <a:r>
              <a:rPr lang="en-GB" sz="2400" dirty="0">
                <a:solidFill>
                  <a:srgbClr val="002060"/>
                </a:solidFill>
              </a:rPr>
              <a:t>ive a car – 7% were technical divers</a:t>
            </a:r>
            <a:endParaRPr lang="en-GB" sz="2400" dirty="0">
              <a:solidFill>
                <a:srgbClr val="002060"/>
              </a:solidFill>
              <a:effectLst/>
            </a:endParaRPr>
          </a:p>
        </p:txBody>
      </p:sp>
      <p:sp>
        <p:nvSpPr>
          <p:cNvPr id="7" name="Text Box 2">
            <a:extLst>
              <a:ext uri="{FF2B5EF4-FFF2-40B4-BE49-F238E27FC236}">
                <a16:creationId xmlns:a16="http://schemas.microsoft.com/office/drawing/2014/main" id="{FE480BEC-1631-4A65-AF07-9A38FEFB8647}"/>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
        <p:nvSpPr>
          <p:cNvPr id="8" name="Rectangle 7">
            <a:extLst>
              <a:ext uri="{FF2B5EF4-FFF2-40B4-BE49-F238E27FC236}">
                <a16:creationId xmlns:a16="http://schemas.microsoft.com/office/drawing/2014/main" id="{81941BA8-8754-4AC5-B1C2-A016C4694AC9}"/>
              </a:ext>
            </a:extLst>
          </p:cNvPr>
          <p:cNvSpPr/>
          <p:nvPr/>
        </p:nvSpPr>
        <p:spPr>
          <a:xfrm>
            <a:off x="3029751" y="1341970"/>
            <a:ext cx="3084498" cy="523220"/>
          </a:xfrm>
          <a:prstGeom prst="rect">
            <a:avLst/>
          </a:prstGeom>
        </p:spPr>
        <p:txBody>
          <a:bodyPr wrap="none">
            <a:spAutoFit/>
          </a:bodyPr>
          <a:lstStyle/>
          <a:p>
            <a:pPr lvl="0" algn="ctr">
              <a:defRPr/>
            </a:pPr>
            <a:r>
              <a:rPr lang="en-GB" sz="2800" b="1" dirty="0">
                <a:solidFill>
                  <a:srgbClr val="002060"/>
                </a:solidFill>
              </a:rPr>
              <a:t>Research results</a:t>
            </a:r>
          </a:p>
        </p:txBody>
      </p:sp>
    </p:spTree>
    <p:extLst>
      <p:ext uri="{BB962C8B-B14F-4D97-AF65-F5344CB8AC3E}">
        <p14:creationId xmlns:p14="http://schemas.microsoft.com/office/powerpoint/2010/main" val="1710313209"/>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8" y="-4696"/>
            <a:ext cx="3135795"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Healthcare research data</a:t>
            </a:r>
            <a:endParaRPr lang="en-GB" sz="1600" i="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647056" y="2234475"/>
            <a:ext cx="8496944" cy="4062651"/>
          </a:xfrm>
          <a:prstGeom prst="rect">
            <a:avLst/>
          </a:prstGeom>
        </p:spPr>
        <p:txBody>
          <a:bodyPr wrap="square">
            <a:spAutoFit/>
          </a:bodyPr>
          <a:lstStyle/>
          <a:p>
            <a:pPr marL="342900" indent="-342900">
              <a:buFont typeface="Arial" panose="020B0604020202020204" pitchFamily="34" charset="0"/>
              <a:buChar char="•"/>
              <a:defRPr/>
            </a:pPr>
            <a:r>
              <a:rPr lang="en-GB" sz="2400" dirty="0">
                <a:solidFill>
                  <a:srgbClr val="002060"/>
                </a:solidFill>
                <a:latin typeface="Arial" panose="020B0604020202020204" pitchFamily="34" charset="0"/>
                <a:cs typeface="Arial" panose="020B0604020202020204" pitchFamily="34" charset="0"/>
              </a:rPr>
              <a:t>Younger divers were more likely to binge drink*</a:t>
            </a:r>
          </a:p>
          <a:p>
            <a:pPr>
              <a:defRPr/>
            </a:pPr>
            <a:endParaRPr lang="en-GB" sz="1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dirty="0">
                <a:solidFill>
                  <a:srgbClr val="002060"/>
                </a:solidFill>
                <a:effectLst/>
                <a:latin typeface="Arial" panose="020B0604020202020204" pitchFamily="34" charset="0"/>
                <a:cs typeface="Arial" panose="020B0604020202020204" pitchFamily="34" charset="0"/>
              </a:rPr>
              <a:t>Older divers were more likely to exceed the recommended weekly amount of units as age increased</a:t>
            </a:r>
          </a:p>
          <a:p>
            <a:pPr>
              <a:defRPr/>
            </a:pPr>
            <a:endParaRPr lang="en-GB" sz="1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dirty="0">
                <a:solidFill>
                  <a:srgbClr val="002060"/>
                </a:solidFill>
                <a:effectLst/>
                <a:latin typeface="Arial" panose="020B0604020202020204" pitchFamily="34" charset="0"/>
                <a:cs typeface="Arial" panose="020B0604020202020204" pitchFamily="34" charset="0"/>
              </a:rPr>
              <a:t>Some divers had attended hospital for drink related accidents – broken bones, concussion, car crash</a:t>
            </a:r>
          </a:p>
          <a:p>
            <a:pPr>
              <a:defRPr/>
            </a:pPr>
            <a:endParaRPr lang="en-GB" sz="1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dirty="0">
                <a:solidFill>
                  <a:srgbClr val="002060"/>
                </a:solidFill>
                <a:effectLst/>
                <a:latin typeface="Arial" panose="020B0604020202020204" pitchFamily="34" charset="0"/>
                <a:cs typeface="Arial" panose="020B0604020202020204" pitchFamily="34" charset="0"/>
              </a:rPr>
              <a:t>A small number of divers admitted to alcohol health related problems</a:t>
            </a:r>
          </a:p>
          <a:p>
            <a:pPr>
              <a:defRPr/>
            </a:pPr>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600" dirty="0">
                <a:solidFill>
                  <a:srgbClr val="002060"/>
                </a:solidFill>
                <a:effectLst/>
                <a:latin typeface="Arial" panose="020B0604020202020204" pitchFamily="34" charset="0"/>
                <a:cs typeface="Arial" panose="020B0604020202020204" pitchFamily="34" charset="0"/>
              </a:rPr>
              <a:t>*Binge drinking is </a:t>
            </a:r>
            <a:r>
              <a:rPr lang="en-GB" sz="1600" dirty="0">
                <a:solidFill>
                  <a:srgbClr val="002060"/>
                </a:solidFill>
                <a:latin typeface="Arial" panose="020B0604020202020204" pitchFamily="34" charset="0"/>
                <a:cs typeface="Arial" panose="020B0604020202020204" pitchFamily="34" charset="0"/>
              </a:rPr>
              <a:t>defined as  drinking more than double the daily </a:t>
            </a:r>
          </a:p>
          <a:p>
            <a:pPr>
              <a:defRPr/>
            </a:pPr>
            <a:r>
              <a:rPr lang="en-GB" sz="1600" dirty="0">
                <a:solidFill>
                  <a:srgbClr val="002060"/>
                </a:solidFill>
                <a:latin typeface="Arial" panose="020B0604020202020204" pitchFamily="34" charset="0"/>
                <a:cs typeface="Arial" panose="020B0604020202020204" pitchFamily="34" charset="0"/>
              </a:rPr>
              <a:t>      recommended units of alcohol in one session </a:t>
            </a:r>
            <a:endParaRPr lang="en-GB" sz="1600" dirty="0">
              <a:solidFill>
                <a:srgbClr val="002060"/>
              </a:solidFill>
              <a:effectLst/>
              <a:latin typeface="Arial" panose="020B0604020202020204" pitchFamily="34" charset="0"/>
              <a:cs typeface="Arial" panose="020B0604020202020204" pitchFamily="34" charset="0"/>
            </a:endParaRPr>
          </a:p>
        </p:txBody>
      </p:sp>
      <p:sp>
        <p:nvSpPr>
          <p:cNvPr id="6" name="Text Box 2">
            <a:extLst>
              <a:ext uri="{FF2B5EF4-FFF2-40B4-BE49-F238E27FC236}">
                <a16:creationId xmlns:a16="http://schemas.microsoft.com/office/drawing/2014/main" id="{F8215F75-CD71-4F7E-9378-0F374B392327}"/>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latin typeface="Arial" panose="020B0604020202020204" pitchFamily="34" charset="0"/>
                <a:cs typeface="Arial" panose="020B0604020202020204" pitchFamily="34" charset="0"/>
              </a:rPr>
              <a:t>Alcohol and Diving</a:t>
            </a:r>
          </a:p>
        </p:txBody>
      </p:sp>
      <p:sp>
        <p:nvSpPr>
          <p:cNvPr id="7" name="Rectangle 6">
            <a:extLst>
              <a:ext uri="{FF2B5EF4-FFF2-40B4-BE49-F238E27FC236}">
                <a16:creationId xmlns:a16="http://schemas.microsoft.com/office/drawing/2014/main" id="{DBBC3C2B-937F-4939-8DB9-F7BF0F5DDB88}"/>
              </a:ext>
            </a:extLst>
          </p:cNvPr>
          <p:cNvSpPr/>
          <p:nvPr/>
        </p:nvSpPr>
        <p:spPr>
          <a:xfrm>
            <a:off x="3029751" y="1341970"/>
            <a:ext cx="3084498" cy="523220"/>
          </a:xfrm>
          <a:prstGeom prst="rect">
            <a:avLst/>
          </a:prstGeom>
        </p:spPr>
        <p:txBody>
          <a:bodyPr wrap="none">
            <a:spAutoFit/>
          </a:bodyPr>
          <a:lstStyle/>
          <a:p>
            <a:pPr lvl="0" algn="ctr">
              <a:defRPr/>
            </a:pPr>
            <a:r>
              <a:rPr lang="en-GB" sz="2800" b="1" dirty="0">
                <a:solidFill>
                  <a:srgbClr val="002060"/>
                </a:solidFill>
              </a:rPr>
              <a:t>Research results</a:t>
            </a:r>
          </a:p>
        </p:txBody>
      </p:sp>
    </p:spTree>
    <p:extLst>
      <p:ext uri="{BB962C8B-B14F-4D97-AF65-F5344CB8AC3E}">
        <p14:creationId xmlns:p14="http://schemas.microsoft.com/office/powerpoint/2010/main" val="670263892"/>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8" y="-4696"/>
            <a:ext cx="3135795" cy="338554"/>
          </a:xfrm>
          <a:prstGeom prst="rect">
            <a:avLst/>
          </a:prstGeom>
          <a:noFill/>
        </p:spPr>
        <p:txBody>
          <a:bodyPr wrap="none" rtlCol="0">
            <a:spAutoFit/>
          </a:bodyPr>
          <a:lstStyle/>
          <a:p>
            <a:r>
              <a:rPr lang="en-US" sz="1600" i="1" dirty="0">
                <a:solidFill>
                  <a:srgbClr val="002060"/>
                </a:solidFill>
                <a:cs typeface="Calibri"/>
              </a:rPr>
              <a:t>DDRC Healthcare research data</a:t>
            </a:r>
            <a:endParaRPr lang="en-GB" sz="1600" i="1" dirty="0">
              <a:solidFill>
                <a:srgbClr val="002060"/>
              </a:solidFill>
            </a:endParaRPr>
          </a:p>
        </p:txBody>
      </p:sp>
      <p:sp>
        <p:nvSpPr>
          <p:cNvPr id="5" name="Rectangle 4"/>
          <p:cNvSpPr/>
          <p:nvPr/>
        </p:nvSpPr>
        <p:spPr>
          <a:xfrm>
            <a:off x="251520" y="1974232"/>
            <a:ext cx="8892480" cy="3354765"/>
          </a:xfrm>
          <a:prstGeom prst="rect">
            <a:avLst/>
          </a:prstGeom>
        </p:spPr>
        <p:txBody>
          <a:bodyPr wrap="square">
            <a:spAutoFit/>
          </a:bodyPr>
          <a:lstStyle/>
          <a:p>
            <a:pPr algn="ctr">
              <a:defRPr/>
            </a:pPr>
            <a:endParaRPr lang="en-GB" sz="800" b="1" dirty="0">
              <a:solidFill>
                <a:srgbClr val="002060"/>
              </a:solidFill>
              <a:effectLst/>
              <a:cs typeface="Calibri"/>
            </a:endParaRPr>
          </a:p>
          <a:p>
            <a:pPr marL="457200" indent="-457200">
              <a:buFont typeface="Arial" panose="020B0604020202020204" pitchFamily="34" charset="0"/>
              <a:buChar char="•"/>
              <a:defRPr/>
            </a:pPr>
            <a:r>
              <a:rPr lang="en-GB" sz="2400" dirty="0">
                <a:solidFill>
                  <a:srgbClr val="002060"/>
                </a:solidFill>
                <a:effectLst/>
                <a:cs typeface="Calibri"/>
              </a:rPr>
              <a:t>22.86% divers said they had witnessed a diving incident that they considered might be alcohol related</a:t>
            </a:r>
          </a:p>
          <a:p>
            <a:pPr>
              <a:defRPr/>
            </a:pPr>
            <a:endParaRPr lang="en-GB" sz="1000" dirty="0">
              <a:solidFill>
                <a:srgbClr val="002060"/>
              </a:solidFill>
              <a:effectLst/>
              <a:cs typeface="Calibri"/>
            </a:endParaRPr>
          </a:p>
          <a:p>
            <a:pPr>
              <a:defRPr/>
            </a:pPr>
            <a:endParaRPr lang="en-GB" sz="1000" dirty="0">
              <a:solidFill>
                <a:srgbClr val="002060"/>
              </a:solidFill>
              <a:effectLst/>
              <a:cs typeface="Calibri"/>
            </a:endParaRPr>
          </a:p>
          <a:p>
            <a:pPr marL="800100" lvl="1" indent="-342900">
              <a:buFont typeface="Arial" panose="020B0604020202020204" pitchFamily="34" charset="0"/>
              <a:buChar char="•"/>
              <a:defRPr/>
            </a:pPr>
            <a:r>
              <a:rPr lang="en-GB" sz="2400" dirty="0">
                <a:solidFill>
                  <a:srgbClr val="002060"/>
                </a:solidFill>
                <a:effectLst/>
                <a:cs typeface="Calibri"/>
              </a:rPr>
              <a:t>Diving incidents due to excessive alcohol consumption, where divers were still drunk the morning after which also included instructors</a:t>
            </a:r>
          </a:p>
          <a:p>
            <a:pPr>
              <a:defRPr/>
            </a:pPr>
            <a:endParaRPr lang="en-GB" sz="800" dirty="0">
              <a:solidFill>
                <a:srgbClr val="002060"/>
              </a:solidFill>
              <a:effectLst/>
              <a:cs typeface="Calibri"/>
            </a:endParaRPr>
          </a:p>
          <a:p>
            <a:pPr>
              <a:defRPr/>
            </a:pPr>
            <a:endParaRPr lang="en-GB" sz="800" dirty="0">
              <a:solidFill>
                <a:srgbClr val="002060"/>
              </a:solidFill>
              <a:effectLst/>
              <a:cs typeface="Calibri"/>
            </a:endParaRPr>
          </a:p>
          <a:p>
            <a:pPr marL="800100" lvl="1" indent="-342900">
              <a:buFont typeface="Arial" panose="020B0604020202020204" pitchFamily="34" charset="0"/>
              <a:buChar char="•"/>
              <a:defRPr/>
            </a:pPr>
            <a:r>
              <a:rPr lang="en-GB" sz="2400" dirty="0">
                <a:solidFill>
                  <a:srgbClr val="002060"/>
                </a:solidFill>
                <a:effectLst/>
                <a:cs typeface="Calibri"/>
              </a:rPr>
              <a:t>A fatal incident where a lot of alcohol had been consumed the night before a deep dive course</a:t>
            </a:r>
          </a:p>
        </p:txBody>
      </p:sp>
      <p:sp>
        <p:nvSpPr>
          <p:cNvPr id="6" name="Text Box 2">
            <a:extLst>
              <a:ext uri="{FF2B5EF4-FFF2-40B4-BE49-F238E27FC236}">
                <a16:creationId xmlns:a16="http://schemas.microsoft.com/office/drawing/2014/main" id="{27203C53-A587-47BC-BE46-17A2D17123ED}"/>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
        <p:nvSpPr>
          <p:cNvPr id="7" name="Rectangle 6">
            <a:extLst>
              <a:ext uri="{FF2B5EF4-FFF2-40B4-BE49-F238E27FC236}">
                <a16:creationId xmlns:a16="http://schemas.microsoft.com/office/drawing/2014/main" id="{0F7FE5F0-FC39-4348-AA73-220C2C047CAF}"/>
              </a:ext>
            </a:extLst>
          </p:cNvPr>
          <p:cNvSpPr/>
          <p:nvPr/>
        </p:nvSpPr>
        <p:spPr>
          <a:xfrm>
            <a:off x="3029751" y="1341970"/>
            <a:ext cx="3084498" cy="523220"/>
          </a:xfrm>
          <a:prstGeom prst="rect">
            <a:avLst/>
          </a:prstGeom>
        </p:spPr>
        <p:txBody>
          <a:bodyPr wrap="none">
            <a:spAutoFit/>
          </a:bodyPr>
          <a:lstStyle/>
          <a:p>
            <a:pPr lvl="0" algn="ctr">
              <a:defRPr/>
            </a:pPr>
            <a:r>
              <a:rPr lang="en-GB" sz="2800" b="1" dirty="0">
                <a:solidFill>
                  <a:srgbClr val="002060"/>
                </a:solidFill>
              </a:rPr>
              <a:t>Research results</a:t>
            </a:r>
          </a:p>
        </p:txBody>
      </p:sp>
    </p:spTree>
    <p:extLst>
      <p:ext uri="{BB962C8B-B14F-4D97-AF65-F5344CB8AC3E}">
        <p14:creationId xmlns:p14="http://schemas.microsoft.com/office/powerpoint/2010/main" val="3290126267"/>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8" y="-4696"/>
            <a:ext cx="3135795" cy="338554"/>
          </a:xfrm>
          <a:prstGeom prst="rect">
            <a:avLst/>
          </a:prstGeom>
          <a:noFill/>
        </p:spPr>
        <p:txBody>
          <a:bodyPr wrap="none" rtlCol="0">
            <a:spAutoFit/>
          </a:bodyPr>
          <a:lstStyle/>
          <a:p>
            <a:r>
              <a:rPr lang="en-US" sz="1600" i="1" dirty="0">
                <a:solidFill>
                  <a:srgbClr val="002060"/>
                </a:solidFill>
                <a:cs typeface="Calibri"/>
              </a:rPr>
              <a:t>DDRC Healthcare research data</a:t>
            </a:r>
            <a:endParaRPr lang="en-GB" sz="1600" i="1" dirty="0">
              <a:solidFill>
                <a:srgbClr val="002060"/>
              </a:solidFill>
            </a:endParaRPr>
          </a:p>
        </p:txBody>
      </p:sp>
      <p:sp>
        <p:nvSpPr>
          <p:cNvPr id="5" name="Rectangle 4"/>
          <p:cNvSpPr/>
          <p:nvPr/>
        </p:nvSpPr>
        <p:spPr>
          <a:xfrm>
            <a:off x="323528" y="2353627"/>
            <a:ext cx="8640960" cy="2777683"/>
          </a:xfrm>
          <a:prstGeom prst="rect">
            <a:avLst/>
          </a:prstGeom>
        </p:spPr>
        <p:txBody>
          <a:bodyPr wrap="square">
            <a:spAutoFit/>
          </a:bodyPr>
          <a:lstStyle/>
          <a:p>
            <a:pPr marL="342900" indent="-342900">
              <a:buFont typeface="Arial" panose="020B0604020202020204" pitchFamily="34" charset="0"/>
              <a:buChar char="•"/>
              <a:defRPr/>
            </a:pPr>
            <a:r>
              <a:rPr lang="en-GB" sz="2400" dirty="0">
                <a:solidFill>
                  <a:srgbClr val="002060"/>
                </a:solidFill>
                <a:cs typeface="Calibri"/>
              </a:rPr>
              <a:t>More diving incidents with possible alcohol links ………</a:t>
            </a:r>
          </a:p>
          <a:p>
            <a:pPr marL="342900" indent="-342900">
              <a:buFont typeface="Arial" panose="020B0604020202020204" pitchFamily="34" charset="0"/>
              <a:buChar char="•"/>
              <a:defRPr/>
            </a:pPr>
            <a:endParaRPr lang="en-GB" sz="1100" dirty="0">
              <a:solidFill>
                <a:srgbClr val="002060"/>
              </a:solidFill>
              <a:cs typeface="Calibri"/>
            </a:endParaRPr>
          </a:p>
          <a:p>
            <a:pPr marL="342900" indent="-342900">
              <a:buFont typeface="Arial" panose="020B0604020202020204" pitchFamily="34" charset="0"/>
              <a:buChar char="•"/>
              <a:defRPr/>
            </a:pPr>
            <a:endParaRPr lang="en-GB" sz="1100" dirty="0">
              <a:solidFill>
                <a:srgbClr val="002060"/>
              </a:solidFill>
              <a:cs typeface="Calibri"/>
            </a:endParaRPr>
          </a:p>
          <a:p>
            <a:pPr marL="342900" indent="-342900">
              <a:buFont typeface="Arial" panose="020B0604020202020204" pitchFamily="34" charset="0"/>
              <a:buChar char="•"/>
              <a:defRPr/>
            </a:pPr>
            <a:endParaRPr lang="en-GB" sz="1100" dirty="0">
              <a:solidFill>
                <a:srgbClr val="002060"/>
              </a:solidFill>
              <a:cs typeface="Calibri"/>
            </a:endParaRPr>
          </a:p>
          <a:p>
            <a:pPr marL="800100" lvl="1" indent="-342900">
              <a:buFont typeface="Arial" panose="020B0604020202020204" pitchFamily="34" charset="0"/>
              <a:buChar char="•"/>
              <a:defRPr/>
            </a:pPr>
            <a:r>
              <a:rPr lang="en-GB" sz="2400" dirty="0">
                <a:solidFill>
                  <a:srgbClr val="002060"/>
                </a:solidFill>
                <a:cs typeface="Calibri"/>
              </a:rPr>
              <a:t>Divers sinking a couple of pints at lunchtime in between dives</a:t>
            </a:r>
            <a:endParaRPr lang="en-GB" dirty="0">
              <a:solidFill>
                <a:srgbClr val="002060"/>
              </a:solidFill>
              <a:cs typeface="Calibri"/>
            </a:endParaRPr>
          </a:p>
          <a:p>
            <a:pPr>
              <a:defRPr/>
            </a:pPr>
            <a:endParaRPr lang="en-GB" sz="1100" dirty="0">
              <a:solidFill>
                <a:srgbClr val="002060"/>
              </a:solidFill>
              <a:cs typeface="Calibri"/>
            </a:endParaRPr>
          </a:p>
          <a:p>
            <a:pPr>
              <a:defRPr/>
            </a:pPr>
            <a:endParaRPr lang="en-GB" sz="1050" dirty="0">
              <a:solidFill>
                <a:srgbClr val="002060"/>
              </a:solidFill>
              <a:cs typeface="Calibri"/>
            </a:endParaRPr>
          </a:p>
          <a:p>
            <a:pPr marL="800100" lvl="1" indent="-342900">
              <a:buFont typeface="Arial" panose="020B0604020202020204" pitchFamily="34" charset="0"/>
              <a:buChar char="•"/>
              <a:defRPr/>
            </a:pPr>
            <a:r>
              <a:rPr lang="en-GB" sz="2400" dirty="0">
                <a:solidFill>
                  <a:srgbClr val="002060"/>
                </a:solidFill>
                <a:cs typeface="Calibri"/>
              </a:rPr>
              <a:t>A group diving with hangovers on a shallow dive; all over the place, and vomiting on return to surface</a:t>
            </a:r>
          </a:p>
        </p:txBody>
      </p:sp>
      <p:sp>
        <p:nvSpPr>
          <p:cNvPr id="6" name="Text Box 2">
            <a:extLst>
              <a:ext uri="{FF2B5EF4-FFF2-40B4-BE49-F238E27FC236}">
                <a16:creationId xmlns:a16="http://schemas.microsoft.com/office/drawing/2014/main" id="{F08C4BB4-408F-4620-8BDA-9E555702F843}"/>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
        <p:nvSpPr>
          <p:cNvPr id="7" name="Rectangle 6">
            <a:extLst>
              <a:ext uri="{FF2B5EF4-FFF2-40B4-BE49-F238E27FC236}">
                <a16:creationId xmlns:a16="http://schemas.microsoft.com/office/drawing/2014/main" id="{496426F5-97DD-4FD6-A97D-FE8524E3CEBC}"/>
              </a:ext>
            </a:extLst>
          </p:cNvPr>
          <p:cNvSpPr/>
          <p:nvPr/>
        </p:nvSpPr>
        <p:spPr>
          <a:xfrm>
            <a:off x="3029751" y="1341970"/>
            <a:ext cx="3084498" cy="523220"/>
          </a:xfrm>
          <a:prstGeom prst="rect">
            <a:avLst/>
          </a:prstGeom>
        </p:spPr>
        <p:txBody>
          <a:bodyPr wrap="none">
            <a:spAutoFit/>
          </a:bodyPr>
          <a:lstStyle/>
          <a:p>
            <a:pPr lvl="0" algn="ctr">
              <a:defRPr/>
            </a:pPr>
            <a:r>
              <a:rPr lang="en-GB" sz="2800" b="1" dirty="0">
                <a:solidFill>
                  <a:srgbClr val="002060"/>
                </a:solidFill>
              </a:rPr>
              <a:t>Research results</a:t>
            </a:r>
          </a:p>
        </p:txBody>
      </p:sp>
    </p:spTree>
    <p:extLst>
      <p:ext uri="{BB962C8B-B14F-4D97-AF65-F5344CB8AC3E}">
        <p14:creationId xmlns:p14="http://schemas.microsoft.com/office/powerpoint/2010/main" val="3138321015"/>
      </p:ext>
    </p:extLst>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8" y="-4696"/>
            <a:ext cx="3135795" cy="338554"/>
          </a:xfrm>
          <a:prstGeom prst="rect">
            <a:avLst/>
          </a:prstGeom>
          <a:noFill/>
        </p:spPr>
        <p:txBody>
          <a:bodyPr wrap="none" rtlCol="0">
            <a:spAutoFit/>
          </a:bodyPr>
          <a:lstStyle/>
          <a:p>
            <a:r>
              <a:rPr lang="en-US" sz="1600" i="1" dirty="0">
                <a:solidFill>
                  <a:srgbClr val="002060"/>
                </a:solidFill>
                <a:cs typeface="Calibri"/>
              </a:rPr>
              <a:t>DDRC Healthcare research data</a:t>
            </a:r>
            <a:endParaRPr lang="en-GB" sz="1600" i="1" dirty="0">
              <a:solidFill>
                <a:srgbClr val="002060"/>
              </a:solidFill>
            </a:endParaRPr>
          </a:p>
        </p:txBody>
      </p:sp>
      <p:sp>
        <p:nvSpPr>
          <p:cNvPr id="5" name="Rectangle 4"/>
          <p:cNvSpPr/>
          <p:nvPr/>
        </p:nvSpPr>
        <p:spPr>
          <a:xfrm>
            <a:off x="755576" y="2204864"/>
            <a:ext cx="8064896" cy="3816429"/>
          </a:xfrm>
          <a:prstGeom prst="rect">
            <a:avLst/>
          </a:prstGeom>
        </p:spPr>
        <p:txBody>
          <a:bodyPr wrap="square">
            <a:spAutoFit/>
          </a:bodyPr>
          <a:lstStyle/>
          <a:p>
            <a:pPr marL="457200" indent="-457200">
              <a:buFont typeface="Arial" panose="020B0604020202020204" pitchFamily="34" charset="0"/>
              <a:buChar char="•"/>
              <a:defRPr/>
            </a:pPr>
            <a:r>
              <a:rPr lang="en-GB" sz="2800" dirty="0">
                <a:solidFill>
                  <a:srgbClr val="002060"/>
                </a:solidFill>
                <a:cs typeface="Calibri"/>
              </a:rPr>
              <a:t>Only 54% of the respondents thought that their club/fellow divers had a responsible attitude to alcohol and diving around a normal club diving situation</a:t>
            </a:r>
          </a:p>
          <a:p>
            <a:pPr>
              <a:defRPr/>
            </a:pPr>
            <a:endParaRPr lang="en-GB" dirty="0">
              <a:solidFill>
                <a:srgbClr val="002060"/>
              </a:solidFill>
              <a:cs typeface="Calibri"/>
            </a:endParaRPr>
          </a:p>
          <a:p>
            <a:pPr marL="457200" indent="-457200">
              <a:buFont typeface="Arial" panose="020B0604020202020204" pitchFamily="34" charset="0"/>
              <a:buChar char="•"/>
              <a:defRPr/>
            </a:pPr>
            <a:r>
              <a:rPr lang="en-GB" sz="2800" dirty="0">
                <a:solidFill>
                  <a:srgbClr val="002060"/>
                </a:solidFill>
                <a:cs typeface="Calibri"/>
              </a:rPr>
              <a:t>Less than 40% of respondents thought their club/fellow divers had a responsible attitude to diving when on a diving holiday or a diving week-end away</a:t>
            </a:r>
          </a:p>
        </p:txBody>
      </p:sp>
      <p:sp>
        <p:nvSpPr>
          <p:cNvPr id="6" name="Text Box 2">
            <a:extLst>
              <a:ext uri="{FF2B5EF4-FFF2-40B4-BE49-F238E27FC236}">
                <a16:creationId xmlns:a16="http://schemas.microsoft.com/office/drawing/2014/main" id="{EA7533C5-7223-4616-B56D-F2ED8C4A0934}"/>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
        <p:nvSpPr>
          <p:cNvPr id="7" name="Rectangle 6">
            <a:extLst>
              <a:ext uri="{FF2B5EF4-FFF2-40B4-BE49-F238E27FC236}">
                <a16:creationId xmlns:a16="http://schemas.microsoft.com/office/drawing/2014/main" id="{38FA1A0F-FE16-4B4D-B425-C5BE23F7D95F}"/>
              </a:ext>
            </a:extLst>
          </p:cNvPr>
          <p:cNvSpPr/>
          <p:nvPr/>
        </p:nvSpPr>
        <p:spPr>
          <a:xfrm>
            <a:off x="3029751" y="1341970"/>
            <a:ext cx="3084498" cy="523220"/>
          </a:xfrm>
          <a:prstGeom prst="rect">
            <a:avLst/>
          </a:prstGeom>
        </p:spPr>
        <p:txBody>
          <a:bodyPr wrap="none">
            <a:spAutoFit/>
          </a:bodyPr>
          <a:lstStyle/>
          <a:p>
            <a:pPr lvl="0" algn="ctr">
              <a:defRPr/>
            </a:pPr>
            <a:r>
              <a:rPr lang="en-GB" sz="2800" b="1" dirty="0">
                <a:solidFill>
                  <a:srgbClr val="002060"/>
                </a:solidFill>
              </a:rPr>
              <a:t>Research results</a:t>
            </a:r>
          </a:p>
        </p:txBody>
      </p:sp>
    </p:spTree>
    <p:extLst>
      <p:ext uri="{BB962C8B-B14F-4D97-AF65-F5344CB8AC3E}">
        <p14:creationId xmlns:p14="http://schemas.microsoft.com/office/powerpoint/2010/main" val="2114202214"/>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8" y="-4696"/>
            <a:ext cx="3135795" cy="338554"/>
          </a:xfrm>
          <a:prstGeom prst="rect">
            <a:avLst/>
          </a:prstGeom>
          <a:noFill/>
        </p:spPr>
        <p:txBody>
          <a:bodyPr wrap="none" rtlCol="0">
            <a:spAutoFit/>
          </a:bodyPr>
          <a:lstStyle/>
          <a:p>
            <a:r>
              <a:rPr lang="en-US" sz="1600" i="1" dirty="0">
                <a:solidFill>
                  <a:srgbClr val="002060"/>
                </a:solidFill>
                <a:cs typeface="Calibri"/>
              </a:rPr>
              <a:t>DDRC Healthcare research data</a:t>
            </a:r>
            <a:endParaRPr lang="en-GB" sz="1600" i="1" dirty="0">
              <a:solidFill>
                <a:srgbClr val="002060"/>
              </a:solidFill>
            </a:endParaRPr>
          </a:p>
        </p:txBody>
      </p:sp>
      <p:sp>
        <p:nvSpPr>
          <p:cNvPr id="5" name="Rectangle 4"/>
          <p:cNvSpPr/>
          <p:nvPr/>
        </p:nvSpPr>
        <p:spPr>
          <a:xfrm>
            <a:off x="456692" y="1982450"/>
            <a:ext cx="8230616" cy="3939540"/>
          </a:xfrm>
          <a:prstGeom prst="rect">
            <a:avLst/>
          </a:prstGeom>
        </p:spPr>
        <p:txBody>
          <a:bodyPr wrap="square">
            <a:spAutoFit/>
          </a:bodyPr>
          <a:lstStyle/>
          <a:p>
            <a:pPr algn="ctr">
              <a:defRPr/>
            </a:pPr>
            <a:r>
              <a:rPr lang="en-GB" sz="2800" b="1" dirty="0">
                <a:solidFill>
                  <a:srgbClr val="002060"/>
                </a:solidFill>
                <a:effectLst/>
                <a:cs typeface="Calibri"/>
              </a:rPr>
              <a:t>More DDRC Healthcare data to think about:</a:t>
            </a:r>
          </a:p>
          <a:p>
            <a:pPr algn="ctr">
              <a:defRPr/>
            </a:pPr>
            <a:r>
              <a:rPr lang="en-GB" sz="2800" b="1" dirty="0">
                <a:solidFill>
                  <a:srgbClr val="002060"/>
                </a:solidFill>
                <a:cs typeface="Calibri"/>
              </a:rPr>
              <a:t>Divers treated for DCI at DDRC</a:t>
            </a:r>
            <a:endParaRPr lang="en-GB" sz="2800" b="1" dirty="0">
              <a:solidFill>
                <a:srgbClr val="002060"/>
              </a:solidFill>
              <a:effectLst/>
              <a:cs typeface="Calibri"/>
            </a:endParaRPr>
          </a:p>
          <a:p>
            <a:endParaRPr lang="en-US" sz="1400" dirty="0">
              <a:solidFill>
                <a:srgbClr val="002060"/>
              </a:solidFill>
              <a:cs typeface="Calibri"/>
            </a:endParaRPr>
          </a:p>
          <a:p>
            <a:pPr marL="457200" indent="-457200">
              <a:buFont typeface="Arial" panose="020B0604020202020204" pitchFamily="34" charset="0"/>
              <a:buChar char="•"/>
            </a:pPr>
            <a:r>
              <a:rPr lang="en-US" sz="2800" dirty="0">
                <a:solidFill>
                  <a:srgbClr val="002060"/>
                </a:solidFill>
                <a:cs typeface="Calibri"/>
              </a:rPr>
              <a:t>2018 – 71% consumed alcohol within 24 hours</a:t>
            </a:r>
          </a:p>
          <a:p>
            <a:pPr marL="457200" indent="-457200">
              <a:buFont typeface="Arial" panose="020B0604020202020204" pitchFamily="34" charset="0"/>
              <a:buChar char="•"/>
            </a:pPr>
            <a:endParaRPr lang="en-US" sz="1400" dirty="0">
              <a:solidFill>
                <a:srgbClr val="002060"/>
              </a:solidFill>
              <a:cs typeface="Calibri"/>
            </a:endParaRPr>
          </a:p>
          <a:p>
            <a:pPr marL="457200" indent="-457200">
              <a:buFont typeface="Arial" panose="020B0604020202020204" pitchFamily="34" charset="0"/>
              <a:buChar char="•"/>
            </a:pPr>
            <a:r>
              <a:rPr lang="en-US" sz="2800" dirty="0">
                <a:solidFill>
                  <a:srgbClr val="002060"/>
                </a:solidFill>
                <a:cs typeface="Calibri"/>
              </a:rPr>
              <a:t>2019 – 100% consumed alcohol within 24 hours</a:t>
            </a:r>
          </a:p>
          <a:p>
            <a:pPr marL="457200" indent="-457200">
              <a:buFont typeface="Arial" panose="020B0604020202020204" pitchFamily="34" charset="0"/>
              <a:buChar char="•"/>
            </a:pPr>
            <a:endParaRPr lang="en-US" sz="1200" dirty="0">
              <a:solidFill>
                <a:srgbClr val="002060"/>
              </a:solidFill>
              <a:cs typeface="Calibri"/>
            </a:endParaRPr>
          </a:p>
          <a:p>
            <a:pPr algn="ctr"/>
            <a:r>
              <a:rPr lang="en-US" sz="2800" b="1" dirty="0">
                <a:solidFill>
                  <a:srgbClr val="002060"/>
                </a:solidFill>
                <a:cs typeface="Calibri"/>
              </a:rPr>
              <a:t>In a separate DDRC study in 2019</a:t>
            </a:r>
          </a:p>
          <a:p>
            <a:pPr marL="457200" indent="-457200">
              <a:buFont typeface="Arial" panose="020B0604020202020204" pitchFamily="34" charset="0"/>
              <a:buChar char="•"/>
            </a:pPr>
            <a:endParaRPr lang="en-US" sz="1400" dirty="0">
              <a:solidFill>
                <a:srgbClr val="002060"/>
              </a:solidFill>
              <a:cs typeface="Calibri"/>
            </a:endParaRPr>
          </a:p>
          <a:p>
            <a:pPr marL="457200" indent="-457200">
              <a:buFont typeface="Arial" panose="020B0604020202020204" pitchFamily="34" charset="0"/>
              <a:buChar char="•"/>
            </a:pPr>
            <a:r>
              <a:rPr lang="en-US" sz="2800" dirty="0">
                <a:solidFill>
                  <a:srgbClr val="002060"/>
                </a:solidFill>
                <a:effectLst/>
                <a:cs typeface="Calibri"/>
              </a:rPr>
              <a:t>16% of &gt;600 technical divers had gone diving when they were unfit to drive a car</a:t>
            </a:r>
            <a:endParaRPr lang="en-GB" sz="2800" dirty="0">
              <a:solidFill>
                <a:srgbClr val="002060"/>
              </a:solidFill>
              <a:effectLst/>
              <a:cs typeface="Calibri"/>
            </a:endParaRPr>
          </a:p>
        </p:txBody>
      </p:sp>
      <p:sp>
        <p:nvSpPr>
          <p:cNvPr id="6" name="Text Box 2">
            <a:extLst>
              <a:ext uri="{FF2B5EF4-FFF2-40B4-BE49-F238E27FC236}">
                <a16:creationId xmlns:a16="http://schemas.microsoft.com/office/drawing/2014/main" id="{EFA5FF4A-FC00-4246-80F4-DA9E6342BFB7}"/>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Tree>
    <p:extLst>
      <p:ext uri="{BB962C8B-B14F-4D97-AF65-F5344CB8AC3E}">
        <p14:creationId xmlns:p14="http://schemas.microsoft.com/office/powerpoint/2010/main" val="1714571056"/>
      </p:ext>
    </p:extLst>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8" y="-4696"/>
            <a:ext cx="3135795" cy="338554"/>
          </a:xfrm>
          <a:prstGeom prst="rect">
            <a:avLst/>
          </a:prstGeom>
          <a:noFill/>
        </p:spPr>
        <p:txBody>
          <a:bodyPr wrap="none" rtlCol="0">
            <a:spAutoFit/>
          </a:bodyPr>
          <a:lstStyle/>
          <a:p>
            <a:r>
              <a:rPr lang="en-US" sz="1600" i="1" dirty="0">
                <a:solidFill>
                  <a:srgbClr val="002060"/>
                </a:solidFill>
                <a:cs typeface="Calibri"/>
              </a:rPr>
              <a:t>DDRC Healthcare research data</a:t>
            </a:r>
            <a:endParaRPr lang="en-GB" sz="1600" i="1" dirty="0">
              <a:solidFill>
                <a:srgbClr val="002060"/>
              </a:solidFill>
            </a:endParaRPr>
          </a:p>
        </p:txBody>
      </p:sp>
      <p:sp>
        <p:nvSpPr>
          <p:cNvPr id="5" name="Rectangle 4"/>
          <p:cNvSpPr/>
          <p:nvPr/>
        </p:nvSpPr>
        <p:spPr>
          <a:xfrm>
            <a:off x="161764" y="2003643"/>
            <a:ext cx="8820472" cy="4293483"/>
          </a:xfrm>
          <a:prstGeom prst="rect">
            <a:avLst/>
          </a:prstGeom>
        </p:spPr>
        <p:txBody>
          <a:bodyPr wrap="square">
            <a:spAutoFit/>
          </a:bodyPr>
          <a:lstStyle/>
          <a:p>
            <a:pPr marL="457200" lvl="0" indent="-457200">
              <a:buFont typeface="Arial" panose="020B0604020202020204" pitchFamily="34" charset="0"/>
              <a:buChar char="•"/>
              <a:defRPr/>
            </a:pPr>
            <a:r>
              <a:rPr lang="en-GB" sz="2800" dirty="0">
                <a:solidFill>
                  <a:srgbClr val="002060"/>
                </a:solidFill>
                <a:cs typeface="Calibri"/>
              </a:rPr>
              <a:t>How the number of units of alcohol relates to a person’s blood alcohol volume (BAC) depends on many different factors</a:t>
            </a:r>
          </a:p>
          <a:p>
            <a:pPr lvl="0">
              <a:defRPr/>
            </a:pPr>
            <a:endParaRPr lang="en-GB" sz="1050" dirty="0">
              <a:solidFill>
                <a:srgbClr val="002060"/>
              </a:solidFill>
              <a:cs typeface="Calibri"/>
            </a:endParaRPr>
          </a:p>
          <a:p>
            <a:pPr marL="457200" indent="-457200">
              <a:buFont typeface="Arial" panose="020B0604020202020204" pitchFamily="34" charset="0"/>
              <a:buChar char="•"/>
              <a:defRPr/>
            </a:pPr>
            <a:r>
              <a:rPr lang="en-GB" sz="2800" dirty="0">
                <a:solidFill>
                  <a:srgbClr val="002060"/>
                </a:solidFill>
                <a:cs typeface="Calibri"/>
              </a:rPr>
              <a:t>Alcohol not only causes dehydration, but affects the ability to organize, orientate, concentrate, and react to an incident; judgment, decision making, mood and visual accuracy are also impaired </a:t>
            </a:r>
          </a:p>
          <a:p>
            <a:pPr>
              <a:defRPr/>
            </a:pPr>
            <a:endParaRPr lang="en-GB" sz="1050" dirty="0">
              <a:solidFill>
                <a:srgbClr val="002060"/>
              </a:solidFill>
              <a:cs typeface="Calibri"/>
            </a:endParaRPr>
          </a:p>
          <a:p>
            <a:pPr marL="457200" indent="-457200">
              <a:buFont typeface="Arial" panose="020B0604020202020204" pitchFamily="34" charset="0"/>
              <a:buChar char="•"/>
              <a:defRPr/>
            </a:pPr>
            <a:r>
              <a:rPr lang="en-GB" sz="2800" dirty="0">
                <a:solidFill>
                  <a:srgbClr val="002060"/>
                </a:solidFill>
                <a:cs typeface="Calibri"/>
              </a:rPr>
              <a:t>Hangover can also effect cognitive function and ability to function safely</a:t>
            </a:r>
          </a:p>
        </p:txBody>
      </p:sp>
      <p:sp>
        <p:nvSpPr>
          <p:cNvPr id="6" name="Text Box 2">
            <a:extLst>
              <a:ext uri="{FF2B5EF4-FFF2-40B4-BE49-F238E27FC236}">
                <a16:creationId xmlns:a16="http://schemas.microsoft.com/office/drawing/2014/main" id="{0D1C374D-A950-465C-819A-0D424D1AB4C2}"/>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
        <p:nvSpPr>
          <p:cNvPr id="3" name="Rectangle 2">
            <a:extLst>
              <a:ext uri="{FF2B5EF4-FFF2-40B4-BE49-F238E27FC236}">
                <a16:creationId xmlns:a16="http://schemas.microsoft.com/office/drawing/2014/main" id="{58FB8707-2248-44FC-9926-AFBBF6960EF0}"/>
              </a:ext>
            </a:extLst>
          </p:cNvPr>
          <p:cNvSpPr/>
          <p:nvPr/>
        </p:nvSpPr>
        <p:spPr>
          <a:xfrm>
            <a:off x="3347229" y="1266869"/>
            <a:ext cx="2201244" cy="523220"/>
          </a:xfrm>
          <a:prstGeom prst="rect">
            <a:avLst/>
          </a:prstGeom>
        </p:spPr>
        <p:txBody>
          <a:bodyPr wrap="none">
            <a:spAutoFit/>
          </a:bodyPr>
          <a:lstStyle/>
          <a:p>
            <a:pPr algn="ctr">
              <a:defRPr/>
            </a:pPr>
            <a:r>
              <a:rPr lang="en-GB" sz="2800" b="1" dirty="0">
                <a:solidFill>
                  <a:srgbClr val="002060"/>
                </a:solidFill>
                <a:cs typeface="Calibri"/>
              </a:rPr>
              <a:t>In summary</a:t>
            </a:r>
          </a:p>
        </p:txBody>
      </p:sp>
    </p:spTree>
    <p:extLst>
      <p:ext uri="{BB962C8B-B14F-4D97-AF65-F5344CB8AC3E}">
        <p14:creationId xmlns:p14="http://schemas.microsoft.com/office/powerpoint/2010/main" val="1399118814"/>
      </p:ext>
    </p:extLst>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cs typeface="Calibri"/>
              </a:rPr>
              <a:t>DDRC research data</a:t>
            </a:r>
            <a:endParaRPr lang="en-GB" sz="1600" i="1" dirty="0">
              <a:solidFill>
                <a:srgbClr val="002060"/>
              </a:solidFill>
            </a:endParaRPr>
          </a:p>
        </p:txBody>
      </p:sp>
      <p:sp>
        <p:nvSpPr>
          <p:cNvPr id="4" name="Rectangle 3"/>
          <p:cNvSpPr/>
          <p:nvPr/>
        </p:nvSpPr>
        <p:spPr>
          <a:xfrm>
            <a:off x="143508" y="1916832"/>
            <a:ext cx="8856984" cy="3762568"/>
          </a:xfrm>
          <a:prstGeom prst="rect">
            <a:avLst/>
          </a:prstGeom>
        </p:spPr>
        <p:txBody>
          <a:bodyPr wrap="square">
            <a:spAutoFit/>
          </a:bodyPr>
          <a:lstStyle/>
          <a:p>
            <a:pPr algn="ctr">
              <a:defRPr/>
            </a:pPr>
            <a:endParaRPr lang="en-GB" sz="700" b="1" dirty="0">
              <a:solidFill>
                <a:srgbClr val="002060"/>
              </a:solidFill>
              <a:effectLst/>
              <a:cs typeface="Calibri"/>
            </a:endParaRPr>
          </a:p>
          <a:p>
            <a:pPr marL="342900" lvl="0" indent="-342900">
              <a:buFont typeface="Arial" panose="020B0604020202020204" pitchFamily="34" charset="0"/>
              <a:buChar char="•"/>
              <a:defRPr/>
            </a:pPr>
            <a:r>
              <a:rPr lang="en-GB" sz="2400" dirty="0">
                <a:solidFill>
                  <a:srgbClr val="002060"/>
                </a:solidFill>
                <a:cs typeface="Calibri"/>
              </a:rPr>
              <a:t>18.46% of divers had dived when unfit to d</a:t>
            </a:r>
            <a:r>
              <a:rPr lang="en-GB" sz="2400" u="sng" dirty="0">
                <a:solidFill>
                  <a:srgbClr val="002060"/>
                </a:solidFill>
                <a:cs typeface="Calibri"/>
              </a:rPr>
              <a:t>r</a:t>
            </a:r>
            <a:r>
              <a:rPr lang="en-GB" sz="2400" dirty="0">
                <a:solidFill>
                  <a:srgbClr val="002060"/>
                </a:solidFill>
                <a:cs typeface="Calibri"/>
              </a:rPr>
              <a:t>ive a car</a:t>
            </a:r>
          </a:p>
          <a:p>
            <a:pPr lvl="0">
              <a:defRPr/>
            </a:pPr>
            <a:endParaRPr lang="en-GB" sz="1050" dirty="0">
              <a:solidFill>
                <a:srgbClr val="002060"/>
              </a:solidFill>
              <a:cs typeface="Calibri"/>
            </a:endParaRPr>
          </a:p>
          <a:p>
            <a:pPr marL="342900" indent="-342900">
              <a:buFont typeface="Arial" panose="020B0604020202020204" pitchFamily="34" charset="0"/>
              <a:buChar char="•"/>
              <a:defRPr/>
            </a:pPr>
            <a:r>
              <a:rPr lang="en-GB" sz="2400" dirty="0">
                <a:solidFill>
                  <a:srgbClr val="002060"/>
                </a:solidFill>
              </a:rPr>
              <a:t>34.5% divers consumed alcohol between six hours and less than 30 minutes before a dive</a:t>
            </a:r>
          </a:p>
          <a:p>
            <a:pPr>
              <a:defRPr/>
            </a:pPr>
            <a:endParaRPr lang="en-GB" sz="1050" dirty="0">
              <a:solidFill>
                <a:srgbClr val="002060"/>
              </a:solidFill>
            </a:endParaRPr>
          </a:p>
          <a:p>
            <a:pPr marL="342900" indent="-342900">
              <a:buFont typeface="Arial" panose="020B0604020202020204" pitchFamily="34" charset="0"/>
              <a:buChar char="•"/>
              <a:defRPr/>
            </a:pPr>
            <a:r>
              <a:rPr lang="en-GB" sz="2400" dirty="0">
                <a:solidFill>
                  <a:srgbClr val="002060"/>
                </a:solidFill>
                <a:cs typeface="Calibri"/>
              </a:rPr>
              <a:t>22.86% divers said they had witnessed a diving incident that they considered might be alcohol related</a:t>
            </a:r>
          </a:p>
          <a:p>
            <a:pPr>
              <a:defRPr/>
            </a:pPr>
            <a:endParaRPr lang="en-GB" sz="1050" dirty="0">
              <a:solidFill>
                <a:srgbClr val="002060"/>
              </a:solidFill>
            </a:endParaRPr>
          </a:p>
          <a:p>
            <a:pPr>
              <a:defRPr/>
            </a:pPr>
            <a:endParaRPr lang="en-GB" sz="1050" dirty="0">
              <a:solidFill>
                <a:srgbClr val="002060"/>
              </a:solidFill>
            </a:endParaRPr>
          </a:p>
          <a:p>
            <a:pPr>
              <a:defRPr/>
            </a:pPr>
            <a:endParaRPr lang="en-GB" sz="1050" dirty="0">
              <a:solidFill>
                <a:srgbClr val="002060"/>
              </a:solidFill>
            </a:endParaRPr>
          </a:p>
          <a:p>
            <a:pPr algn="ctr">
              <a:defRPr/>
            </a:pPr>
            <a:r>
              <a:rPr lang="en-GB" sz="2400" i="1" dirty="0">
                <a:solidFill>
                  <a:srgbClr val="002060"/>
                </a:solidFill>
              </a:rPr>
              <a:t>Next time you drink alcohol </a:t>
            </a:r>
            <a:r>
              <a:rPr lang="en-GB" sz="2400" b="1" i="1" dirty="0">
                <a:solidFill>
                  <a:srgbClr val="002060"/>
                </a:solidFill>
              </a:rPr>
              <a:t>think</a:t>
            </a:r>
            <a:r>
              <a:rPr lang="en-GB" sz="2400" i="1" dirty="0">
                <a:solidFill>
                  <a:srgbClr val="002060"/>
                </a:solidFill>
              </a:rPr>
              <a:t> when you will next go diving</a:t>
            </a:r>
          </a:p>
          <a:p>
            <a:pPr algn="ctr">
              <a:defRPr/>
            </a:pPr>
            <a:endParaRPr lang="en-GB" sz="1100" i="1" dirty="0">
              <a:solidFill>
                <a:srgbClr val="002060"/>
              </a:solidFill>
            </a:endParaRPr>
          </a:p>
          <a:p>
            <a:pPr algn="ctr">
              <a:defRPr/>
            </a:pPr>
            <a:r>
              <a:rPr lang="en-GB" sz="2400" i="1" dirty="0">
                <a:solidFill>
                  <a:srgbClr val="002060"/>
                </a:solidFill>
              </a:rPr>
              <a:t>Next time you go diving </a:t>
            </a:r>
            <a:r>
              <a:rPr lang="en-GB" sz="2400" b="1" i="1" dirty="0">
                <a:solidFill>
                  <a:srgbClr val="002060"/>
                </a:solidFill>
              </a:rPr>
              <a:t>think</a:t>
            </a:r>
            <a:r>
              <a:rPr lang="en-GB" sz="2400" i="1" dirty="0">
                <a:solidFill>
                  <a:srgbClr val="002060"/>
                </a:solidFill>
              </a:rPr>
              <a:t> when you last consumed alcohol</a:t>
            </a:r>
          </a:p>
        </p:txBody>
      </p:sp>
      <p:sp>
        <p:nvSpPr>
          <p:cNvPr id="5" name="Text Box 2">
            <a:extLst>
              <a:ext uri="{FF2B5EF4-FFF2-40B4-BE49-F238E27FC236}">
                <a16:creationId xmlns:a16="http://schemas.microsoft.com/office/drawing/2014/main" id="{0860795F-94E3-40CC-9816-80EAA2882EBA}"/>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
        <p:nvSpPr>
          <p:cNvPr id="6" name="Rectangle 5">
            <a:extLst>
              <a:ext uri="{FF2B5EF4-FFF2-40B4-BE49-F238E27FC236}">
                <a16:creationId xmlns:a16="http://schemas.microsoft.com/office/drawing/2014/main" id="{3AAC6DFF-5E5B-4DE1-B50D-7EDDAA60F387}"/>
              </a:ext>
            </a:extLst>
          </p:cNvPr>
          <p:cNvSpPr/>
          <p:nvPr/>
        </p:nvSpPr>
        <p:spPr>
          <a:xfrm>
            <a:off x="3347229" y="1266869"/>
            <a:ext cx="2201244" cy="523220"/>
          </a:xfrm>
          <a:prstGeom prst="rect">
            <a:avLst/>
          </a:prstGeom>
        </p:spPr>
        <p:txBody>
          <a:bodyPr wrap="none">
            <a:spAutoFit/>
          </a:bodyPr>
          <a:lstStyle/>
          <a:p>
            <a:pPr algn="ctr">
              <a:defRPr/>
            </a:pPr>
            <a:r>
              <a:rPr lang="en-GB" sz="2800" b="1" dirty="0">
                <a:solidFill>
                  <a:srgbClr val="002060"/>
                </a:solidFill>
                <a:cs typeface="Calibri"/>
              </a:rPr>
              <a:t>In summary</a:t>
            </a:r>
          </a:p>
        </p:txBody>
      </p:sp>
    </p:spTree>
    <p:extLst>
      <p:ext uri="{BB962C8B-B14F-4D97-AF65-F5344CB8AC3E}">
        <p14:creationId xmlns:p14="http://schemas.microsoft.com/office/powerpoint/2010/main" val="3142483706"/>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484784"/>
            <a:ext cx="7488832" cy="4154984"/>
          </a:xfrm>
          <a:prstGeom prst="rect">
            <a:avLst/>
          </a:prstGeom>
          <a:noFill/>
        </p:spPr>
        <p:txBody>
          <a:bodyPr wrap="square" rtlCol="0">
            <a:spAutoFit/>
          </a:bodyPr>
          <a:lstStyle/>
          <a:p>
            <a:pPr algn="ctr"/>
            <a:r>
              <a:rPr lang="en-US" sz="2400" b="1" dirty="0">
                <a:solidFill>
                  <a:srgbClr val="002060"/>
                </a:solidFill>
                <a:cs typeface="Calibri"/>
              </a:rPr>
              <a:t>Alcohol and diving</a:t>
            </a:r>
          </a:p>
          <a:p>
            <a:endParaRPr lang="en-US" sz="2400" dirty="0">
              <a:solidFill>
                <a:srgbClr val="002060"/>
              </a:solidFill>
              <a:cs typeface="Calibri"/>
            </a:endParaRPr>
          </a:p>
          <a:p>
            <a:pPr marL="342900" indent="-342900">
              <a:buFont typeface="Arial" panose="020B0604020202020204" pitchFamily="34" charset="0"/>
              <a:buChar char="•"/>
            </a:pPr>
            <a:r>
              <a:rPr lang="en-US" sz="2400" dirty="0">
                <a:solidFill>
                  <a:srgbClr val="002060"/>
                </a:solidFill>
                <a:cs typeface="Calibri"/>
              </a:rPr>
              <a:t>What you should know about alcohol – the basics</a:t>
            </a:r>
          </a:p>
          <a:p>
            <a:endParaRPr lang="en-US" sz="2400" dirty="0">
              <a:solidFill>
                <a:srgbClr val="002060"/>
              </a:solidFill>
              <a:cs typeface="Calibri"/>
            </a:endParaRPr>
          </a:p>
          <a:p>
            <a:pPr marL="342900" indent="-342900">
              <a:buFont typeface="Arial" panose="020B0604020202020204" pitchFamily="34" charset="0"/>
              <a:buChar char="•"/>
            </a:pPr>
            <a:r>
              <a:rPr lang="en-US" sz="2400" dirty="0">
                <a:solidFill>
                  <a:srgbClr val="002060"/>
                </a:solidFill>
                <a:cs typeface="Calibri"/>
              </a:rPr>
              <a:t>What are units, </a:t>
            </a:r>
            <a:r>
              <a:rPr lang="en-US" sz="2400" dirty="0" err="1">
                <a:solidFill>
                  <a:srgbClr val="002060"/>
                </a:solidFill>
                <a:cs typeface="Calibri"/>
              </a:rPr>
              <a:t>AbV</a:t>
            </a:r>
            <a:r>
              <a:rPr lang="en-US" sz="2400" dirty="0">
                <a:solidFill>
                  <a:srgbClr val="002060"/>
                </a:solidFill>
                <a:cs typeface="Calibri"/>
              </a:rPr>
              <a:t> and BAC?</a:t>
            </a:r>
          </a:p>
          <a:p>
            <a:endParaRPr lang="en-US" sz="2400" dirty="0">
              <a:solidFill>
                <a:srgbClr val="002060"/>
              </a:solidFill>
              <a:cs typeface="Calibri"/>
            </a:endParaRPr>
          </a:p>
          <a:p>
            <a:pPr marL="342900" indent="-342900">
              <a:buFont typeface="Arial" panose="020B0604020202020204" pitchFamily="34" charset="0"/>
              <a:buChar char="•"/>
            </a:pPr>
            <a:r>
              <a:rPr lang="en-US" sz="2400" dirty="0">
                <a:solidFill>
                  <a:srgbClr val="002060"/>
                </a:solidFill>
                <a:cs typeface="Calibri"/>
              </a:rPr>
              <a:t>Real life research data about divers and alcohol </a:t>
            </a:r>
          </a:p>
          <a:p>
            <a:endParaRPr lang="en-US" sz="2400" dirty="0">
              <a:solidFill>
                <a:srgbClr val="002060"/>
              </a:solidFill>
              <a:cs typeface="Calibri"/>
            </a:endParaRPr>
          </a:p>
          <a:p>
            <a:pPr marL="342900" indent="-342900">
              <a:buFont typeface="Arial" panose="020B0604020202020204" pitchFamily="34" charset="0"/>
              <a:buChar char="•"/>
            </a:pPr>
            <a:r>
              <a:rPr lang="en-US" sz="2400" dirty="0">
                <a:solidFill>
                  <a:srgbClr val="002060"/>
                </a:solidFill>
                <a:cs typeface="Calibri"/>
              </a:rPr>
              <a:t>The alcohol hangover and diving</a:t>
            </a:r>
          </a:p>
          <a:p>
            <a:endParaRPr lang="en-US" sz="2400" dirty="0">
              <a:solidFill>
                <a:srgbClr val="002060"/>
              </a:solidFill>
              <a:cs typeface="Calibri"/>
            </a:endParaRPr>
          </a:p>
          <a:p>
            <a:pPr marL="342900" indent="-342900">
              <a:buFont typeface="Arial" panose="020B0604020202020204" pitchFamily="34" charset="0"/>
              <a:buChar char="•"/>
            </a:pPr>
            <a:r>
              <a:rPr lang="en-US" sz="2400" i="1" dirty="0">
                <a:solidFill>
                  <a:srgbClr val="002060"/>
                </a:solidFill>
                <a:cs typeface="Calibri"/>
              </a:rPr>
              <a:t>Diving</a:t>
            </a:r>
            <a:r>
              <a:rPr lang="en-US" sz="2400" dirty="0">
                <a:solidFill>
                  <a:srgbClr val="002060"/>
                </a:solidFill>
                <a:cs typeface="Calibri"/>
              </a:rPr>
              <a:t> when you are unfit to d</a:t>
            </a:r>
            <a:r>
              <a:rPr lang="en-US" sz="2400" u="sng" dirty="0">
                <a:solidFill>
                  <a:srgbClr val="002060"/>
                </a:solidFill>
                <a:cs typeface="Calibri"/>
              </a:rPr>
              <a:t>r</a:t>
            </a:r>
            <a:r>
              <a:rPr lang="en-US" sz="2400" dirty="0">
                <a:solidFill>
                  <a:srgbClr val="002060"/>
                </a:solidFill>
                <a:cs typeface="Calibri"/>
              </a:rPr>
              <a:t>ive a car?</a:t>
            </a:r>
          </a:p>
        </p:txBody>
      </p:sp>
      <p:sp>
        <p:nvSpPr>
          <p:cNvPr id="5" name="Text Box 2">
            <a:extLst>
              <a:ext uri="{FF2B5EF4-FFF2-40B4-BE49-F238E27FC236}">
                <a16:creationId xmlns:a16="http://schemas.microsoft.com/office/drawing/2014/main" id="{91EA02BD-AE30-45F1-9DE9-3B44C727CC9D}"/>
              </a:ext>
            </a:extLst>
          </p:cNvPr>
          <p:cNvSpPr txBox="1">
            <a:spLocks noChangeArrowheads="1"/>
          </p:cNvSpPr>
          <p:nvPr/>
        </p:nvSpPr>
        <p:spPr bwMode="auto">
          <a:xfrm>
            <a:off x="1259632" y="560874"/>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cs typeface="Calibri"/>
              </a:rPr>
              <a:t>What’s this talk all about?</a:t>
            </a:r>
          </a:p>
        </p:txBody>
      </p:sp>
    </p:spTree>
    <p:extLst>
      <p:ext uri="{BB962C8B-B14F-4D97-AF65-F5344CB8AC3E}">
        <p14:creationId xmlns:p14="http://schemas.microsoft.com/office/powerpoint/2010/main" val="1245027432"/>
      </p:ext>
    </p:extLst>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508" y="2780928"/>
            <a:ext cx="8856984" cy="1465529"/>
          </a:xfrm>
          <a:prstGeom prst="rect">
            <a:avLst/>
          </a:prstGeom>
        </p:spPr>
        <p:txBody>
          <a:bodyPr wrap="square">
            <a:spAutoFit/>
          </a:bodyPr>
          <a:lstStyle/>
          <a:p>
            <a:pPr algn="ctr">
              <a:lnSpc>
                <a:spcPct val="107000"/>
              </a:lnSpc>
              <a:spcAft>
                <a:spcPts val="800"/>
              </a:spcAft>
            </a:pP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https://alcoholeducationtrust.org/teacher-area/facts-figures</a:t>
            </a:r>
            <a:endPar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https://alcoholchange.org.uk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0860795F-94E3-40CC-9816-80EAA2882EBA}"/>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Arial" panose="020B0604020202020204"/>
                <a:ea typeface="+mn-ea"/>
                <a:cs typeface="Calibri"/>
              </a:rPr>
              <a:t>Alcohol and Diving</a:t>
            </a:r>
          </a:p>
        </p:txBody>
      </p:sp>
      <p:sp>
        <p:nvSpPr>
          <p:cNvPr id="6" name="Rectangle 5">
            <a:extLst>
              <a:ext uri="{FF2B5EF4-FFF2-40B4-BE49-F238E27FC236}">
                <a16:creationId xmlns:a16="http://schemas.microsoft.com/office/drawing/2014/main" id="{3AAC6DFF-5E5B-4DE1-B50D-7EDDAA60F387}"/>
              </a:ext>
            </a:extLst>
          </p:cNvPr>
          <p:cNvSpPr/>
          <p:nvPr/>
        </p:nvSpPr>
        <p:spPr>
          <a:xfrm>
            <a:off x="1573545" y="1266869"/>
            <a:ext cx="5748626"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Arial" panose="020B0604020202020204"/>
                <a:ea typeface="+mn-ea"/>
                <a:cs typeface="Calibri"/>
              </a:rPr>
              <a:t>Web-sites with more information</a:t>
            </a:r>
          </a:p>
        </p:txBody>
      </p:sp>
    </p:spTree>
    <p:extLst>
      <p:ext uri="{BB962C8B-B14F-4D97-AF65-F5344CB8AC3E}">
        <p14:creationId xmlns:p14="http://schemas.microsoft.com/office/powerpoint/2010/main" val="1267765653"/>
      </p:ext>
    </p:extLst>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120" y="1412776"/>
            <a:ext cx="7488832" cy="1815882"/>
          </a:xfrm>
          <a:prstGeom prst="rect">
            <a:avLst/>
          </a:prstGeom>
          <a:noFill/>
        </p:spPr>
        <p:txBody>
          <a:bodyPr wrap="square" rtlCol="0">
            <a:spAutoFit/>
          </a:bodyPr>
          <a:lstStyle/>
          <a:p>
            <a:r>
              <a:rPr lang="en-US" sz="2800" dirty="0">
                <a:solidFill>
                  <a:srgbClr val="002060"/>
                </a:solidFill>
                <a:latin typeface="Calibri"/>
                <a:cs typeface="Calibri"/>
              </a:rPr>
              <a:t>Emergency recompression         Education    </a:t>
            </a:r>
          </a:p>
          <a:p>
            <a:r>
              <a:rPr lang="en-US" sz="2800" dirty="0">
                <a:solidFill>
                  <a:srgbClr val="002060"/>
                </a:solidFill>
                <a:latin typeface="Calibri"/>
                <a:cs typeface="Calibri"/>
              </a:rPr>
              <a:t>Fitness to dive advice                  Research</a:t>
            </a:r>
          </a:p>
          <a:p>
            <a:r>
              <a:rPr lang="en-US" sz="2800" dirty="0">
                <a:solidFill>
                  <a:srgbClr val="002060"/>
                </a:solidFill>
                <a:latin typeface="Calibri"/>
                <a:cs typeface="Calibri"/>
              </a:rPr>
              <a:t>Training                                          Wound Care</a:t>
            </a:r>
          </a:p>
          <a:p>
            <a:r>
              <a:rPr lang="en-US" sz="2800" dirty="0">
                <a:solidFill>
                  <a:srgbClr val="002060"/>
                </a:solidFill>
                <a:latin typeface="Calibri"/>
                <a:cs typeface="Calibri"/>
              </a:rPr>
              <a:t>Medicals                                        Building the future</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20" y="4191607"/>
            <a:ext cx="2019781" cy="157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66" y="4185632"/>
            <a:ext cx="2270333" cy="157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
            <a:extLst>
              <a:ext uri="{FF2B5EF4-FFF2-40B4-BE49-F238E27FC236}">
                <a16:creationId xmlns:a16="http://schemas.microsoft.com/office/drawing/2014/main" id="{5BB91D71-9E4D-4C5A-AD6F-68095B33AD53}"/>
              </a:ext>
            </a:extLst>
          </p:cNvPr>
          <p:cNvSpPr txBox="1">
            <a:spLocks noChangeArrowheads="1"/>
          </p:cNvSpPr>
          <p:nvPr/>
        </p:nvSpPr>
        <p:spPr bwMode="auto">
          <a:xfrm>
            <a:off x="539552" y="560874"/>
            <a:ext cx="81973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latin typeface="Calibri"/>
                <a:cs typeface="Calibri"/>
              </a:rPr>
              <a:t>Who and what is DDRC Healthcare?</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4221088"/>
            <a:ext cx="2447058" cy="1520780"/>
          </a:xfrm>
          <a:prstGeom prst="rect">
            <a:avLst/>
          </a:prstGeom>
        </p:spPr>
      </p:pic>
    </p:spTree>
    <p:extLst>
      <p:ext uri="{BB962C8B-B14F-4D97-AF65-F5344CB8AC3E}">
        <p14:creationId xmlns:p14="http://schemas.microsoft.com/office/powerpoint/2010/main" val="4045656920"/>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532" y="2276872"/>
            <a:ext cx="8424936" cy="3046988"/>
          </a:xfrm>
          <a:prstGeom prst="rect">
            <a:avLst/>
          </a:prstGeom>
        </p:spPr>
        <p:txBody>
          <a:bodyPr wrap="square">
            <a:spAutoFit/>
          </a:bodyPr>
          <a:lstStyle/>
          <a:p>
            <a:pPr>
              <a:defRPr/>
            </a:pPr>
            <a:r>
              <a:rPr lang="en-GB" sz="2400" b="1" dirty="0">
                <a:solidFill>
                  <a:srgbClr val="002060"/>
                </a:solidFill>
                <a:cs typeface="Calibri"/>
              </a:rPr>
              <a:t>Size does matter, so does strength, and so does gender!</a:t>
            </a:r>
          </a:p>
          <a:p>
            <a:pPr>
              <a:defRPr/>
            </a:pPr>
            <a:endParaRPr lang="en-GB" sz="2800" b="1" dirty="0">
              <a:solidFill>
                <a:srgbClr val="002060"/>
              </a:solidFill>
              <a:cs typeface="Calibri"/>
            </a:endParaRPr>
          </a:p>
          <a:p>
            <a:pPr>
              <a:defRPr/>
            </a:pPr>
            <a:r>
              <a:rPr lang="en-GB" sz="2800" dirty="0">
                <a:solidFill>
                  <a:srgbClr val="002060"/>
                </a:solidFill>
                <a:cs typeface="Calibri"/>
              </a:rPr>
              <a:t>	What’s in a glass? </a:t>
            </a:r>
          </a:p>
          <a:p>
            <a:pPr>
              <a:defRPr/>
            </a:pPr>
            <a:endParaRPr lang="en-GB" sz="2800" dirty="0">
              <a:solidFill>
                <a:srgbClr val="002060"/>
              </a:solidFill>
              <a:cs typeface="Calibri"/>
            </a:endParaRPr>
          </a:p>
          <a:p>
            <a:pPr>
              <a:defRPr/>
            </a:pPr>
            <a:r>
              <a:rPr lang="en-GB" sz="2800" dirty="0">
                <a:solidFill>
                  <a:srgbClr val="002060"/>
                </a:solidFill>
                <a:cs typeface="Calibri"/>
              </a:rPr>
              <a:t>		How strong is it?</a:t>
            </a:r>
          </a:p>
          <a:p>
            <a:pPr>
              <a:defRPr/>
            </a:pPr>
            <a:endParaRPr lang="en-GB" sz="2800" dirty="0">
              <a:solidFill>
                <a:srgbClr val="002060"/>
              </a:solidFill>
              <a:cs typeface="Calibri"/>
            </a:endParaRPr>
          </a:p>
          <a:p>
            <a:pPr>
              <a:defRPr/>
            </a:pPr>
            <a:r>
              <a:rPr lang="en-GB" sz="2800" dirty="0">
                <a:solidFill>
                  <a:srgbClr val="002060"/>
                </a:solidFill>
                <a:cs typeface="Calibri"/>
              </a:rPr>
              <a:t>			Is it good for you?</a:t>
            </a:r>
          </a:p>
        </p:txBody>
      </p:sp>
      <p:sp>
        <p:nvSpPr>
          <p:cNvPr id="6" name="Text Box 2">
            <a:extLst>
              <a:ext uri="{FF2B5EF4-FFF2-40B4-BE49-F238E27FC236}">
                <a16:creationId xmlns:a16="http://schemas.microsoft.com/office/drawing/2014/main" id="{1A53ADC3-3401-443C-ABAC-6428AB346441}"/>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Tree>
    <p:extLst>
      <p:ext uri="{BB962C8B-B14F-4D97-AF65-F5344CB8AC3E}">
        <p14:creationId xmlns:p14="http://schemas.microsoft.com/office/powerpoint/2010/main" val="3301741497"/>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628800"/>
            <a:ext cx="8675985" cy="3908762"/>
          </a:xfrm>
          <a:prstGeom prst="rect">
            <a:avLst/>
          </a:prstGeom>
        </p:spPr>
        <p:txBody>
          <a:bodyPr wrap="square">
            <a:spAutoFit/>
          </a:bodyPr>
          <a:lstStyle/>
          <a:p>
            <a:pPr algn="ctr">
              <a:defRPr/>
            </a:pPr>
            <a:endParaRPr lang="en-GB" sz="2400" b="1" dirty="0">
              <a:solidFill>
                <a:srgbClr val="002060"/>
              </a:solidFill>
              <a:effectLst/>
              <a:cs typeface="Calibri"/>
            </a:endParaRPr>
          </a:p>
          <a:p>
            <a:pPr algn="ctr">
              <a:defRPr/>
            </a:pPr>
            <a:r>
              <a:rPr lang="en-GB" sz="2800" dirty="0">
                <a:solidFill>
                  <a:srgbClr val="002060"/>
                </a:solidFill>
              </a:rPr>
              <a:t>The current </a:t>
            </a:r>
            <a:r>
              <a:rPr lang="en-GB" sz="2800" b="1" dirty="0">
                <a:solidFill>
                  <a:srgbClr val="002060"/>
                </a:solidFill>
              </a:rPr>
              <a:t>UK guidelines,</a:t>
            </a:r>
            <a:r>
              <a:rPr lang="en-GB" sz="2800" dirty="0">
                <a:solidFill>
                  <a:srgbClr val="002060"/>
                </a:solidFill>
              </a:rPr>
              <a:t> since 2016, advise that:</a:t>
            </a:r>
          </a:p>
          <a:p>
            <a:pPr algn="ctr">
              <a:defRPr/>
            </a:pPr>
            <a:endParaRPr lang="en-GB" sz="2800" dirty="0">
              <a:solidFill>
                <a:srgbClr val="002060"/>
              </a:solidFill>
            </a:endParaRPr>
          </a:p>
          <a:p>
            <a:pPr marL="457200" indent="-457200">
              <a:buFont typeface="Arial" panose="020B0604020202020204" pitchFamily="34" charset="0"/>
              <a:buChar char="•"/>
              <a:defRPr/>
            </a:pPr>
            <a:r>
              <a:rPr lang="en-GB" sz="2800" dirty="0">
                <a:solidFill>
                  <a:srgbClr val="002060"/>
                </a:solidFill>
              </a:rPr>
              <a:t>A</a:t>
            </a:r>
            <a:r>
              <a:rPr lang="en-GB" sz="2800" b="1" dirty="0">
                <a:solidFill>
                  <a:srgbClr val="002060"/>
                </a:solidFill>
              </a:rPr>
              <a:t>lcohol</a:t>
            </a:r>
            <a:r>
              <a:rPr lang="en-GB" sz="2800" dirty="0">
                <a:solidFill>
                  <a:srgbClr val="002060"/>
                </a:solidFill>
              </a:rPr>
              <a:t> intake should be no more than 14 units a week for </a:t>
            </a:r>
            <a:r>
              <a:rPr lang="en-GB" sz="2800" b="1" dirty="0">
                <a:solidFill>
                  <a:srgbClr val="002060"/>
                </a:solidFill>
              </a:rPr>
              <a:t>both</a:t>
            </a:r>
            <a:r>
              <a:rPr lang="en-GB" sz="2800" dirty="0">
                <a:solidFill>
                  <a:srgbClr val="002060"/>
                </a:solidFill>
              </a:rPr>
              <a:t> women and men </a:t>
            </a:r>
          </a:p>
          <a:p>
            <a:pPr>
              <a:defRPr/>
            </a:pPr>
            <a:endParaRPr lang="en-GB" sz="2800" dirty="0">
              <a:solidFill>
                <a:srgbClr val="002060"/>
              </a:solidFill>
            </a:endParaRPr>
          </a:p>
          <a:p>
            <a:pPr marL="457200" indent="-457200">
              <a:buFont typeface="Arial" panose="020B0604020202020204" pitchFamily="34" charset="0"/>
              <a:buChar char="•"/>
              <a:defRPr/>
            </a:pPr>
            <a:r>
              <a:rPr lang="en-GB" sz="2800" dirty="0">
                <a:solidFill>
                  <a:srgbClr val="002060"/>
                </a:solidFill>
              </a:rPr>
              <a:t>This is equivalent to </a:t>
            </a:r>
            <a:r>
              <a:rPr lang="en-GB" sz="2800" b="1" dirty="0">
                <a:solidFill>
                  <a:srgbClr val="002060"/>
                </a:solidFill>
              </a:rPr>
              <a:t>drinking</a:t>
            </a:r>
            <a:r>
              <a:rPr lang="en-GB" sz="2800" dirty="0">
                <a:solidFill>
                  <a:srgbClr val="002060"/>
                </a:solidFill>
              </a:rPr>
              <a:t> no more than 6 pints of average-strength beer (4% ABV) or 7 medium-sized glasses of wine (175ml, 12% ABV) a week</a:t>
            </a:r>
            <a:endParaRPr lang="en-GB" sz="2800" dirty="0">
              <a:solidFill>
                <a:srgbClr val="002060"/>
              </a:solidFill>
              <a:effectLst/>
              <a:cs typeface="Calibri"/>
            </a:endParaRPr>
          </a:p>
        </p:txBody>
      </p:sp>
      <p:sp>
        <p:nvSpPr>
          <p:cNvPr id="5" name="Text Box 2">
            <a:extLst>
              <a:ext uri="{FF2B5EF4-FFF2-40B4-BE49-F238E27FC236}">
                <a16:creationId xmlns:a16="http://schemas.microsoft.com/office/drawing/2014/main" id="{0E2E52A5-B32D-42DD-90A4-6D4F9CABC620}"/>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Tree>
    <p:extLst>
      <p:ext uri="{BB962C8B-B14F-4D97-AF65-F5344CB8AC3E}">
        <p14:creationId xmlns:p14="http://schemas.microsoft.com/office/powerpoint/2010/main" val="2148476011"/>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62443758"/>
              </p:ext>
            </p:extLst>
          </p:nvPr>
        </p:nvGraphicFramePr>
        <p:xfrm>
          <a:off x="905297" y="1876498"/>
          <a:ext cx="7721598" cy="4267199"/>
        </p:xfrm>
        <a:graphic>
          <a:graphicData uri="http://schemas.openxmlformats.org/drawingml/2006/table">
            <a:tbl>
              <a:tblPr firstRow="1" firstCol="1" bandRow="1"/>
              <a:tblGrid>
                <a:gridCol w="1365634">
                  <a:extLst>
                    <a:ext uri="{9D8B030D-6E8A-4147-A177-3AD203B41FA5}">
                      <a16:colId xmlns:a16="http://schemas.microsoft.com/office/drawing/2014/main" val="20000"/>
                    </a:ext>
                  </a:extLst>
                </a:gridCol>
                <a:gridCol w="1453389">
                  <a:extLst>
                    <a:ext uri="{9D8B030D-6E8A-4147-A177-3AD203B41FA5}">
                      <a16:colId xmlns:a16="http://schemas.microsoft.com/office/drawing/2014/main" val="20001"/>
                    </a:ext>
                  </a:extLst>
                </a:gridCol>
                <a:gridCol w="1892999">
                  <a:extLst>
                    <a:ext uri="{9D8B030D-6E8A-4147-A177-3AD203B41FA5}">
                      <a16:colId xmlns:a16="http://schemas.microsoft.com/office/drawing/2014/main" val="20002"/>
                    </a:ext>
                  </a:extLst>
                </a:gridCol>
                <a:gridCol w="1634749">
                  <a:extLst>
                    <a:ext uri="{9D8B030D-6E8A-4147-A177-3AD203B41FA5}">
                      <a16:colId xmlns:a16="http://schemas.microsoft.com/office/drawing/2014/main" val="20003"/>
                    </a:ext>
                  </a:extLst>
                </a:gridCol>
                <a:gridCol w="1374827">
                  <a:extLst>
                    <a:ext uri="{9D8B030D-6E8A-4147-A177-3AD203B41FA5}">
                      <a16:colId xmlns:a16="http://schemas.microsoft.com/office/drawing/2014/main" val="20004"/>
                    </a:ext>
                  </a:extLst>
                </a:gridCol>
              </a:tblGrid>
              <a:tr h="502023">
                <a:tc>
                  <a:txBody>
                    <a:bodyPr/>
                    <a:lstStyle/>
                    <a:p>
                      <a:pPr>
                        <a:lnSpc>
                          <a:spcPct val="115000"/>
                        </a:lnSpc>
                        <a:spcAft>
                          <a:spcPts val="0"/>
                        </a:spcAft>
                      </a:pPr>
                      <a:r>
                        <a:rPr lang="en-GB" sz="1200" b="1" dirty="0">
                          <a:solidFill>
                            <a:srgbClr val="002060"/>
                          </a:solidFill>
                          <a:effectLst/>
                          <a:latin typeface="Calibri"/>
                          <a:ea typeface="Calibri"/>
                          <a:cs typeface="Times New Roman"/>
                        </a:rPr>
                        <a:t>Wine (</a:t>
                      </a:r>
                      <a:r>
                        <a:rPr lang="en-GB" sz="1200" b="1" dirty="0" err="1">
                          <a:solidFill>
                            <a:srgbClr val="002060"/>
                          </a:solidFill>
                          <a:effectLst/>
                          <a:latin typeface="Calibri"/>
                          <a:ea typeface="Calibri"/>
                          <a:cs typeface="Times New Roman"/>
                        </a:rPr>
                        <a:t>AbV</a:t>
                      </a:r>
                      <a:r>
                        <a:rPr lang="en-GB" sz="1200" b="1" dirty="0">
                          <a:solidFill>
                            <a:srgbClr val="002060"/>
                          </a:solidFill>
                          <a:effectLst/>
                          <a:latin typeface="Calibri"/>
                          <a:ea typeface="Calibri"/>
                          <a:cs typeface="Times New Roman"/>
                        </a:rPr>
                        <a:t>)</a:t>
                      </a:r>
                      <a:endParaRPr lang="en-GB" sz="1100" dirty="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125ml </a:t>
                      </a:r>
                      <a:endParaRPr lang="en-GB" sz="1100">
                        <a:solidFill>
                          <a:srgbClr val="002060"/>
                        </a:solidFill>
                        <a:effectLst/>
                        <a:latin typeface="Calibri"/>
                        <a:ea typeface="Calibri"/>
                        <a:cs typeface="Times New Roman"/>
                      </a:endParaRPr>
                    </a:p>
                    <a:p>
                      <a:pPr>
                        <a:lnSpc>
                          <a:spcPct val="115000"/>
                        </a:lnSpc>
                        <a:spcAft>
                          <a:spcPts val="0"/>
                        </a:spcAft>
                      </a:pPr>
                      <a:r>
                        <a:rPr lang="en-GB" sz="1200" b="1">
                          <a:solidFill>
                            <a:srgbClr val="002060"/>
                          </a:solidFill>
                          <a:effectLst/>
                          <a:latin typeface="Calibri"/>
                          <a:ea typeface="Calibri"/>
                          <a:cs typeface="Times New Roman"/>
                        </a:rPr>
                        <a:t>(small glass)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175ml </a:t>
                      </a:r>
                      <a:endParaRPr lang="en-GB" sz="1100">
                        <a:solidFill>
                          <a:srgbClr val="002060"/>
                        </a:solidFill>
                        <a:effectLst/>
                        <a:latin typeface="Calibri"/>
                        <a:ea typeface="Calibri"/>
                        <a:cs typeface="Times New Roman"/>
                      </a:endParaRPr>
                    </a:p>
                    <a:p>
                      <a:pPr>
                        <a:lnSpc>
                          <a:spcPct val="115000"/>
                        </a:lnSpc>
                        <a:spcAft>
                          <a:spcPts val="0"/>
                        </a:spcAft>
                      </a:pPr>
                      <a:r>
                        <a:rPr lang="en-GB" sz="1200" b="1">
                          <a:solidFill>
                            <a:srgbClr val="002060"/>
                          </a:solidFill>
                          <a:effectLst/>
                          <a:latin typeface="Calibri"/>
                          <a:ea typeface="Calibri"/>
                          <a:cs typeface="Times New Roman"/>
                        </a:rPr>
                        <a:t>(standard glass)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250ml </a:t>
                      </a:r>
                      <a:endParaRPr lang="en-GB" sz="1100">
                        <a:solidFill>
                          <a:srgbClr val="002060"/>
                        </a:solidFill>
                        <a:effectLst/>
                        <a:latin typeface="Calibri"/>
                        <a:ea typeface="Calibri"/>
                        <a:cs typeface="Times New Roman"/>
                      </a:endParaRPr>
                    </a:p>
                    <a:p>
                      <a:pPr>
                        <a:lnSpc>
                          <a:spcPct val="115000"/>
                        </a:lnSpc>
                        <a:spcAft>
                          <a:spcPts val="0"/>
                        </a:spcAft>
                      </a:pPr>
                      <a:r>
                        <a:rPr lang="en-GB" sz="1200" b="1">
                          <a:solidFill>
                            <a:srgbClr val="002060"/>
                          </a:solidFill>
                          <a:effectLst/>
                          <a:latin typeface="Calibri"/>
                          <a:ea typeface="Calibri"/>
                          <a:cs typeface="Times New Roman"/>
                        </a:rPr>
                        <a:t>(large glass)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One bottle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10000"/>
                  </a:ext>
                </a:extLst>
              </a:tr>
              <a:tr h="251012">
                <a:tc>
                  <a:txBody>
                    <a:bodyPr/>
                    <a:lstStyle/>
                    <a:p>
                      <a:pPr>
                        <a:lnSpc>
                          <a:spcPct val="115000"/>
                        </a:lnSpc>
                        <a:spcAft>
                          <a:spcPts val="0"/>
                        </a:spcAft>
                      </a:pPr>
                      <a:r>
                        <a:rPr lang="en-GB" sz="1200">
                          <a:solidFill>
                            <a:srgbClr val="002060"/>
                          </a:solidFill>
                          <a:effectLst/>
                          <a:latin typeface="Calibri"/>
                          <a:ea typeface="Calibri"/>
                          <a:cs typeface="Times New Roman"/>
                        </a:rPr>
                        <a:t>12%</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1.5 units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2.1 units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3 units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9 units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502023">
                <a:tc>
                  <a:txBody>
                    <a:bodyPr/>
                    <a:lstStyle/>
                    <a:p>
                      <a:pPr>
                        <a:lnSpc>
                          <a:spcPct val="115000"/>
                        </a:lnSpc>
                        <a:spcAft>
                          <a:spcPts val="0"/>
                        </a:spcAft>
                      </a:pPr>
                      <a:r>
                        <a:rPr lang="en-GB" sz="1200">
                          <a:solidFill>
                            <a:srgbClr val="002060"/>
                          </a:solidFill>
                          <a:effectLst/>
                          <a:latin typeface="Calibri"/>
                          <a:ea typeface="Calibri"/>
                          <a:cs typeface="Times New Roman"/>
                        </a:rPr>
                        <a:t>14%</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1.75 units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2.45 units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4 units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11 units</a:t>
                      </a:r>
                      <a:endParaRPr lang="en-GB" sz="1100">
                        <a:solidFill>
                          <a:srgbClr val="002060"/>
                        </a:solidFill>
                        <a:effectLst/>
                        <a:latin typeface="Calibri"/>
                        <a:ea typeface="Calibri"/>
                        <a:cs typeface="Times New Roman"/>
                      </a:endParaRPr>
                    </a:p>
                    <a:p>
                      <a:pPr>
                        <a:lnSpc>
                          <a:spcPct val="115000"/>
                        </a:lnSpc>
                        <a:spcAft>
                          <a:spcPts val="0"/>
                        </a:spcAft>
                      </a:pPr>
                      <a:r>
                        <a:rPr lang="en-GB" sz="1200">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251012">
                <a:tc>
                  <a:txBody>
                    <a:bodyPr/>
                    <a:lstStyle/>
                    <a:p>
                      <a:pPr>
                        <a:lnSpc>
                          <a:spcPct val="115000"/>
                        </a:lnSpc>
                        <a:spcAft>
                          <a:spcPts val="0"/>
                        </a:spcAft>
                      </a:pPr>
                      <a:r>
                        <a:rPr lang="en-GB" sz="1200" b="1">
                          <a:solidFill>
                            <a:srgbClr val="002060"/>
                          </a:solidFill>
                          <a:effectLst/>
                          <a:latin typeface="Calibri"/>
                          <a:ea typeface="Calibri"/>
                          <a:cs typeface="Times New Roman"/>
                        </a:rPr>
                        <a:t>Beer (AbV)</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Half Pint</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1 Pint</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10003"/>
                  </a:ext>
                </a:extLst>
              </a:tr>
              <a:tr h="251012">
                <a:tc>
                  <a:txBody>
                    <a:bodyPr/>
                    <a:lstStyle/>
                    <a:p>
                      <a:pPr>
                        <a:lnSpc>
                          <a:spcPct val="115000"/>
                        </a:lnSpc>
                        <a:spcAft>
                          <a:spcPts val="0"/>
                        </a:spcAft>
                      </a:pPr>
                      <a:r>
                        <a:rPr lang="en-GB" sz="1200">
                          <a:solidFill>
                            <a:srgbClr val="002060"/>
                          </a:solidFill>
                          <a:effectLst/>
                          <a:latin typeface="Calibri"/>
                          <a:ea typeface="Calibri"/>
                          <a:cs typeface="Times New Roman"/>
                        </a:rPr>
                        <a:t>4%</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1.1 units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dirty="0">
                          <a:solidFill>
                            <a:srgbClr val="002060"/>
                          </a:solidFill>
                          <a:effectLst/>
                          <a:latin typeface="Calibri"/>
                          <a:ea typeface="Calibri"/>
                          <a:cs typeface="Times New Roman"/>
                        </a:rPr>
                        <a:t>2.3 units</a:t>
                      </a:r>
                      <a:endParaRPr lang="en-GB" sz="1100" dirty="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dirty="0">
                          <a:solidFill>
                            <a:srgbClr val="002060"/>
                          </a:solidFill>
                          <a:effectLst/>
                          <a:latin typeface="Calibri"/>
                          <a:ea typeface="Calibri"/>
                          <a:cs typeface="Times New Roman"/>
                        </a:rPr>
                        <a:t> </a:t>
                      </a:r>
                      <a:endParaRPr lang="en-GB" sz="1100" dirty="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502023">
                <a:tc>
                  <a:txBody>
                    <a:bodyPr/>
                    <a:lstStyle/>
                    <a:p>
                      <a:pPr>
                        <a:lnSpc>
                          <a:spcPct val="115000"/>
                        </a:lnSpc>
                        <a:spcAft>
                          <a:spcPts val="0"/>
                        </a:spcAft>
                      </a:pPr>
                      <a:r>
                        <a:rPr lang="en-GB" sz="1200">
                          <a:solidFill>
                            <a:srgbClr val="002060"/>
                          </a:solidFill>
                          <a:effectLst/>
                          <a:latin typeface="Calibri"/>
                          <a:ea typeface="Calibri"/>
                          <a:cs typeface="Times New Roman"/>
                        </a:rPr>
                        <a:t>5%</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1.4 units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dirty="0">
                          <a:solidFill>
                            <a:srgbClr val="002060"/>
                          </a:solidFill>
                          <a:effectLst/>
                          <a:latin typeface="Calibri"/>
                          <a:ea typeface="Calibri"/>
                          <a:cs typeface="Times New Roman"/>
                        </a:rPr>
                        <a:t>2.8 units</a:t>
                      </a:r>
                      <a:endParaRPr lang="en-GB" sz="1100" dirty="0">
                        <a:solidFill>
                          <a:srgbClr val="002060"/>
                        </a:solidFill>
                        <a:effectLst/>
                        <a:latin typeface="Calibri"/>
                        <a:ea typeface="Calibri"/>
                        <a:cs typeface="Times New Roman"/>
                      </a:endParaRPr>
                    </a:p>
                    <a:p>
                      <a:pPr>
                        <a:lnSpc>
                          <a:spcPct val="115000"/>
                        </a:lnSpc>
                        <a:spcAft>
                          <a:spcPts val="0"/>
                        </a:spcAft>
                      </a:pPr>
                      <a:r>
                        <a:rPr lang="en-GB" sz="1200" dirty="0">
                          <a:solidFill>
                            <a:srgbClr val="002060"/>
                          </a:solidFill>
                          <a:effectLst/>
                          <a:latin typeface="Calibri"/>
                          <a:ea typeface="Calibri"/>
                          <a:cs typeface="Times New Roman"/>
                        </a:rPr>
                        <a:t> </a:t>
                      </a:r>
                      <a:endParaRPr lang="en-GB" sz="1100" dirty="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dirty="0">
                          <a:solidFill>
                            <a:srgbClr val="002060"/>
                          </a:solidFill>
                          <a:effectLst/>
                          <a:latin typeface="Calibri"/>
                          <a:ea typeface="Calibri"/>
                          <a:cs typeface="Times New Roman"/>
                        </a:rPr>
                        <a:t> </a:t>
                      </a:r>
                      <a:endParaRPr lang="en-GB" sz="1100" dirty="0">
                        <a:solidFill>
                          <a:srgbClr val="002060"/>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251012">
                <a:tc>
                  <a:txBody>
                    <a:bodyPr/>
                    <a:lstStyle/>
                    <a:p>
                      <a:pPr>
                        <a:lnSpc>
                          <a:spcPct val="115000"/>
                        </a:lnSpc>
                        <a:spcAft>
                          <a:spcPts val="0"/>
                        </a:spcAft>
                      </a:pPr>
                      <a:r>
                        <a:rPr lang="en-GB" sz="1200" b="1">
                          <a:solidFill>
                            <a:srgbClr val="002060"/>
                          </a:solidFill>
                          <a:effectLst/>
                          <a:latin typeface="Calibri"/>
                          <a:ea typeface="Calibri"/>
                          <a:cs typeface="Times New Roman"/>
                        </a:rPr>
                        <a:t>Cider (AbV)</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Half Pint</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1 Pint</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dirty="0">
                          <a:solidFill>
                            <a:srgbClr val="002060"/>
                          </a:solidFill>
                          <a:effectLst/>
                          <a:latin typeface="Calibri"/>
                          <a:ea typeface="Calibri"/>
                          <a:cs typeface="Times New Roman"/>
                        </a:rPr>
                        <a:t> </a:t>
                      </a:r>
                      <a:endParaRPr lang="en-GB" sz="1100" dirty="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10006"/>
                  </a:ext>
                </a:extLst>
              </a:tr>
              <a:tr h="502023">
                <a:tc>
                  <a:txBody>
                    <a:bodyPr/>
                    <a:lstStyle/>
                    <a:p>
                      <a:pPr>
                        <a:lnSpc>
                          <a:spcPct val="115000"/>
                        </a:lnSpc>
                        <a:spcAft>
                          <a:spcPts val="0"/>
                        </a:spcAft>
                      </a:pPr>
                      <a:r>
                        <a:rPr lang="en-GB" sz="1200">
                          <a:solidFill>
                            <a:srgbClr val="002060"/>
                          </a:solidFill>
                          <a:effectLst/>
                          <a:latin typeface="Calibri"/>
                          <a:ea typeface="Calibri"/>
                          <a:cs typeface="Times New Roman"/>
                        </a:rPr>
                        <a:t>7%</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2 units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4 units</a:t>
                      </a:r>
                      <a:endParaRPr lang="en-GB" sz="1100">
                        <a:solidFill>
                          <a:srgbClr val="002060"/>
                        </a:solidFill>
                        <a:effectLst/>
                        <a:latin typeface="Calibri"/>
                        <a:ea typeface="Calibri"/>
                        <a:cs typeface="Times New Roman"/>
                      </a:endParaRPr>
                    </a:p>
                    <a:p>
                      <a:pPr>
                        <a:lnSpc>
                          <a:spcPct val="115000"/>
                        </a:lnSpc>
                        <a:spcAft>
                          <a:spcPts val="0"/>
                        </a:spcAft>
                      </a:pPr>
                      <a:r>
                        <a:rPr lang="en-GB" sz="1200">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251012">
                <a:tc>
                  <a:txBody>
                    <a:bodyPr/>
                    <a:lstStyle/>
                    <a:p>
                      <a:pPr>
                        <a:lnSpc>
                          <a:spcPct val="115000"/>
                        </a:lnSpc>
                        <a:spcAft>
                          <a:spcPts val="0"/>
                        </a:spcAft>
                      </a:pPr>
                      <a:r>
                        <a:rPr lang="en-GB" sz="1200" b="1">
                          <a:solidFill>
                            <a:srgbClr val="002060"/>
                          </a:solidFill>
                          <a:effectLst/>
                          <a:latin typeface="Calibri"/>
                          <a:ea typeface="Calibri"/>
                          <a:cs typeface="Times New Roman"/>
                        </a:rPr>
                        <a:t>Spirits (AbV)</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25ml (single)</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50ml (double)</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dirty="0">
                          <a:solidFill>
                            <a:srgbClr val="002060"/>
                          </a:solidFill>
                          <a:effectLst/>
                          <a:latin typeface="Calibri"/>
                          <a:ea typeface="Calibri"/>
                          <a:cs typeface="Times New Roman"/>
                        </a:rPr>
                        <a:t> </a:t>
                      </a:r>
                      <a:endParaRPr lang="en-GB" sz="1100" dirty="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10008"/>
                  </a:ext>
                </a:extLst>
              </a:tr>
              <a:tr h="502023">
                <a:tc>
                  <a:txBody>
                    <a:bodyPr/>
                    <a:lstStyle/>
                    <a:p>
                      <a:pPr>
                        <a:lnSpc>
                          <a:spcPct val="115000"/>
                        </a:lnSpc>
                        <a:spcAft>
                          <a:spcPts val="0"/>
                        </a:spcAft>
                      </a:pPr>
                      <a:r>
                        <a:rPr lang="en-GB" sz="1200">
                          <a:solidFill>
                            <a:srgbClr val="002060"/>
                          </a:solidFill>
                          <a:effectLst/>
                          <a:latin typeface="Calibri"/>
                          <a:ea typeface="Calibri"/>
                          <a:cs typeface="Times New Roman"/>
                        </a:rPr>
                        <a:t>40%</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1 unit</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2 units</a:t>
                      </a:r>
                      <a:endParaRPr lang="en-GB" sz="1100">
                        <a:solidFill>
                          <a:srgbClr val="002060"/>
                        </a:solidFill>
                        <a:effectLst/>
                        <a:latin typeface="Calibri"/>
                        <a:ea typeface="Calibri"/>
                        <a:cs typeface="Times New Roman"/>
                      </a:endParaRPr>
                    </a:p>
                    <a:p>
                      <a:pPr>
                        <a:lnSpc>
                          <a:spcPct val="115000"/>
                        </a:lnSpc>
                        <a:spcAft>
                          <a:spcPts val="0"/>
                        </a:spcAft>
                      </a:pPr>
                      <a:r>
                        <a:rPr lang="en-GB" sz="1200">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dirty="0">
                          <a:solidFill>
                            <a:srgbClr val="002060"/>
                          </a:solidFill>
                          <a:effectLst/>
                          <a:latin typeface="Calibri"/>
                          <a:ea typeface="Calibri"/>
                          <a:cs typeface="Times New Roman"/>
                        </a:rPr>
                        <a:t> </a:t>
                      </a:r>
                      <a:endParaRPr lang="en-GB" sz="1100" dirty="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9"/>
                  </a:ext>
                </a:extLst>
              </a:tr>
              <a:tr h="251012">
                <a:tc>
                  <a:txBody>
                    <a:bodyPr/>
                    <a:lstStyle/>
                    <a:p>
                      <a:pPr>
                        <a:lnSpc>
                          <a:spcPct val="115000"/>
                        </a:lnSpc>
                        <a:spcAft>
                          <a:spcPts val="0"/>
                        </a:spcAft>
                      </a:pPr>
                      <a:r>
                        <a:rPr lang="en-GB" sz="1200" b="1">
                          <a:solidFill>
                            <a:srgbClr val="002060"/>
                          </a:solidFill>
                          <a:effectLst/>
                          <a:latin typeface="Calibri"/>
                          <a:ea typeface="Calibri"/>
                          <a:cs typeface="Times New Roman"/>
                        </a:rPr>
                        <a:t>Sherry (AbV)</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100ml</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nSpc>
                          <a:spcPct val="115000"/>
                        </a:lnSpc>
                        <a:spcAft>
                          <a:spcPts val="0"/>
                        </a:spcAft>
                      </a:pPr>
                      <a:r>
                        <a:rPr lang="en-GB" sz="1200" b="1">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10010"/>
                  </a:ext>
                </a:extLst>
              </a:tr>
              <a:tr h="251012">
                <a:tc>
                  <a:txBody>
                    <a:bodyPr/>
                    <a:lstStyle/>
                    <a:p>
                      <a:pPr>
                        <a:lnSpc>
                          <a:spcPct val="115000"/>
                        </a:lnSpc>
                        <a:spcAft>
                          <a:spcPts val="0"/>
                        </a:spcAft>
                      </a:pPr>
                      <a:r>
                        <a:rPr lang="en-GB" sz="1200">
                          <a:solidFill>
                            <a:srgbClr val="002060"/>
                          </a:solidFill>
                          <a:effectLst/>
                          <a:latin typeface="Calibri"/>
                          <a:ea typeface="Calibri"/>
                          <a:cs typeface="Times New Roman"/>
                        </a:rPr>
                        <a:t>20%</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2 units</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a:solidFill>
                            <a:srgbClr val="002060"/>
                          </a:solidFill>
                          <a:effectLst/>
                          <a:latin typeface="Calibri"/>
                          <a:ea typeface="Calibri"/>
                          <a:cs typeface="Times New Roman"/>
                        </a:rPr>
                        <a:t> </a:t>
                      </a:r>
                      <a:endParaRPr lang="en-GB" sz="110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dirty="0">
                          <a:solidFill>
                            <a:srgbClr val="002060"/>
                          </a:solidFill>
                          <a:effectLst/>
                          <a:latin typeface="Calibri"/>
                          <a:ea typeface="Calibri"/>
                          <a:cs typeface="Times New Roman"/>
                        </a:rPr>
                        <a:t> </a:t>
                      </a:r>
                      <a:endParaRPr lang="en-GB" sz="1100" dirty="0">
                        <a:solidFill>
                          <a:srgbClr val="002060"/>
                        </a:solidFill>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200" dirty="0">
                          <a:solidFill>
                            <a:srgbClr val="002060"/>
                          </a:solidFill>
                          <a:effectLst/>
                          <a:latin typeface="Calibri"/>
                          <a:ea typeface="Calibri"/>
                          <a:cs typeface="Times New Roman"/>
                        </a:rPr>
                        <a:t> </a:t>
                      </a:r>
                      <a:endParaRPr lang="en-GB" sz="1100" dirty="0">
                        <a:solidFill>
                          <a:srgbClr val="002060"/>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1"/>
                  </a:ext>
                </a:extLst>
              </a:tr>
            </a:tbl>
          </a:graphicData>
        </a:graphic>
      </p:graphicFrame>
      <p:pic>
        <p:nvPicPr>
          <p:cNvPr id="5" name="Picture 4"/>
          <p:cNvPicPr>
            <a:picLocks noChangeAspect="1"/>
          </p:cNvPicPr>
          <p:nvPr/>
        </p:nvPicPr>
        <p:blipFill>
          <a:blip r:embed="rId3"/>
          <a:stretch>
            <a:fillRect/>
          </a:stretch>
        </p:blipFill>
        <p:spPr>
          <a:xfrm>
            <a:off x="5724128" y="3140968"/>
            <a:ext cx="2193337" cy="2671092"/>
          </a:xfrm>
          <a:prstGeom prst="rect">
            <a:avLst/>
          </a:prstGeom>
          <a:effectLst>
            <a:outerShdw blurRad="482600" dist="50800" dir="5400000" algn="ctr" rotWithShape="0">
              <a:srgbClr val="000000"/>
            </a:outerShdw>
            <a:softEdge rad="0"/>
          </a:effectLst>
        </p:spPr>
      </p:pic>
      <p:sp>
        <p:nvSpPr>
          <p:cNvPr id="2" name="TextBox 1"/>
          <p:cNvSpPr txBox="1"/>
          <p:nvPr/>
        </p:nvSpPr>
        <p:spPr>
          <a:xfrm>
            <a:off x="856040" y="6043669"/>
            <a:ext cx="3179075" cy="200055"/>
          </a:xfrm>
          <a:prstGeom prst="rect">
            <a:avLst/>
          </a:prstGeom>
          <a:noFill/>
        </p:spPr>
        <p:txBody>
          <a:bodyPr wrap="none" rtlCol="0">
            <a:spAutoFit/>
          </a:bodyPr>
          <a:lstStyle/>
          <a:p>
            <a:r>
              <a:rPr lang="en-GB" sz="700" b="1" dirty="0">
                <a:solidFill>
                  <a:srgbClr val="002060"/>
                </a:solidFill>
              </a:rPr>
              <a:t>http://www.britishlivertrust.org.uk/home/looking-after-your-liver/alcohol.aspx</a:t>
            </a:r>
          </a:p>
        </p:txBody>
      </p:sp>
      <p:sp>
        <p:nvSpPr>
          <p:cNvPr id="6" name="Text Box 2">
            <a:extLst>
              <a:ext uri="{FF2B5EF4-FFF2-40B4-BE49-F238E27FC236}">
                <a16:creationId xmlns:a16="http://schemas.microsoft.com/office/drawing/2014/main" id="{75E8417A-16AC-4C8C-A1C0-B626B31F0806}"/>
              </a:ext>
            </a:extLst>
          </p:cNvPr>
          <p:cNvSpPr txBox="1">
            <a:spLocks noChangeArrowheads="1"/>
          </p:cNvSpPr>
          <p:nvPr/>
        </p:nvSpPr>
        <p:spPr bwMode="auto">
          <a:xfrm>
            <a:off x="2051720" y="560874"/>
            <a:ext cx="489654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a:p>
            <a:pPr algn="ctr">
              <a:defRPr/>
            </a:pPr>
            <a:r>
              <a:rPr lang="en-GB" sz="2800" b="1" dirty="0">
                <a:solidFill>
                  <a:srgbClr val="002060"/>
                </a:solidFill>
                <a:cs typeface="Calibri"/>
              </a:rPr>
              <a:t>What is a unit?</a:t>
            </a:r>
          </a:p>
        </p:txBody>
      </p:sp>
    </p:spTree>
    <p:extLst>
      <p:ext uri="{BB962C8B-B14F-4D97-AF65-F5344CB8AC3E}">
        <p14:creationId xmlns:p14="http://schemas.microsoft.com/office/powerpoint/2010/main" val="2073893321"/>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443" y="1486796"/>
            <a:ext cx="8604448" cy="4832092"/>
          </a:xfrm>
          <a:prstGeom prst="rect">
            <a:avLst/>
          </a:prstGeom>
        </p:spPr>
        <p:txBody>
          <a:bodyPr wrap="square">
            <a:spAutoFit/>
          </a:bodyPr>
          <a:lstStyle/>
          <a:p>
            <a:pPr algn="ctr">
              <a:defRPr/>
            </a:pPr>
            <a:r>
              <a:rPr lang="en-GB" sz="2800" b="1" dirty="0">
                <a:solidFill>
                  <a:srgbClr val="002060"/>
                </a:solidFill>
                <a:effectLst/>
                <a:cs typeface="Calibri"/>
              </a:rPr>
              <a:t>Does a specific number of units affect everyone the same way?</a:t>
            </a:r>
          </a:p>
          <a:p>
            <a:pPr algn="ctr">
              <a:defRPr/>
            </a:pPr>
            <a:endParaRPr lang="en-GB" b="1" dirty="0">
              <a:solidFill>
                <a:srgbClr val="002060"/>
              </a:solidFill>
              <a:effectLst/>
              <a:cs typeface="Calibri"/>
            </a:endParaRPr>
          </a:p>
          <a:p>
            <a:pPr marL="457200" indent="-457200">
              <a:buFont typeface="Arial" panose="020B0604020202020204" pitchFamily="34" charset="0"/>
              <a:buChar char="•"/>
              <a:defRPr/>
            </a:pPr>
            <a:r>
              <a:rPr lang="en-GB" sz="2800" dirty="0">
                <a:solidFill>
                  <a:srgbClr val="002060"/>
                </a:solidFill>
                <a:cs typeface="Calibri"/>
              </a:rPr>
              <a:t>How the number of units of alcohol relates to a person’s blood alcohol volume (BAC) depends on many factors</a:t>
            </a:r>
          </a:p>
          <a:p>
            <a:pPr>
              <a:defRPr/>
            </a:pPr>
            <a:endParaRPr lang="en-GB" dirty="0">
              <a:solidFill>
                <a:srgbClr val="002060"/>
              </a:solidFill>
              <a:cs typeface="Calibri"/>
            </a:endParaRPr>
          </a:p>
          <a:p>
            <a:pPr marL="457200" indent="-457200">
              <a:buFont typeface="Arial" panose="020B0604020202020204" pitchFamily="34" charset="0"/>
              <a:buChar char="•"/>
              <a:defRPr/>
            </a:pPr>
            <a:r>
              <a:rPr lang="en-GB" sz="2800" dirty="0">
                <a:solidFill>
                  <a:srgbClr val="002060"/>
                </a:solidFill>
                <a:cs typeface="Calibri"/>
              </a:rPr>
              <a:t>Food, and carbonation of drink, effect speed at which alcohol is absorbed into blood stream</a:t>
            </a:r>
          </a:p>
          <a:p>
            <a:pPr>
              <a:defRPr/>
            </a:pPr>
            <a:endParaRPr lang="en-GB" dirty="0">
              <a:solidFill>
                <a:srgbClr val="002060"/>
              </a:solidFill>
              <a:cs typeface="Calibri"/>
            </a:endParaRPr>
          </a:p>
          <a:p>
            <a:pPr marL="457200" indent="-457200">
              <a:buFont typeface="Arial" panose="020B0604020202020204" pitchFamily="34" charset="0"/>
              <a:buChar char="•"/>
              <a:defRPr/>
            </a:pPr>
            <a:r>
              <a:rPr lang="en-GB" sz="2800" dirty="0">
                <a:solidFill>
                  <a:srgbClr val="002060"/>
                </a:solidFill>
                <a:cs typeface="Calibri"/>
              </a:rPr>
              <a:t>Food slows it down, carbonation speeds it up</a:t>
            </a:r>
          </a:p>
          <a:p>
            <a:pPr>
              <a:defRPr/>
            </a:pPr>
            <a:endParaRPr lang="en-GB" sz="2800" dirty="0">
              <a:solidFill>
                <a:srgbClr val="002060"/>
              </a:solidFill>
              <a:cs typeface="Calibri"/>
            </a:endParaRPr>
          </a:p>
        </p:txBody>
      </p:sp>
      <p:sp>
        <p:nvSpPr>
          <p:cNvPr id="4" name="Text Box 2">
            <a:extLst>
              <a:ext uri="{FF2B5EF4-FFF2-40B4-BE49-F238E27FC236}">
                <a16:creationId xmlns:a16="http://schemas.microsoft.com/office/drawing/2014/main" id="{6E9AEBF7-DB9D-4F99-A469-DDF3DF7A9D54}"/>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Tree>
    <p:extLst>
      <p:ext uri="{BB962C8B-B14F-4D97-AF65-F5344CB8AC3E}">
        <p14:creationId xmlns:p14="http://schemas.microsoft.com/office/powerpoint/2010/main" val="3689283535"/>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443" y="1486796"/>
            <a:ext cx="8604448" cy="4524315"/>
          </a:xfrm>
          <a:prstGeom prst="rect">
            <a:avLst/>
          </a:prstGeom>
        </p:spPr>
        <p:txBody>
          <a:bodyPr wrap="square">
            <a:spAutoFit/>
          </a:bodyPr>
          <a:lstStyle/>
          <a:p>
            <a:pPr algn="ctr">
              <a:defRPr/>
            </a:pPr>
            <a:r>
              <a:rPr lang="en-GB" sz="2800" b="1" dirty="0">
                <a:solidFill>
                  <a:srgbClr val="002060"/>
                </a:solidFill>
                <a:effectLst/>
                <a:cs typeface="Calibri"/>
              </a:rPr>
              <a:t>Does a specific number of units affect everyone the same way?</a:t>
            </a:r>
          </a:p>
          <a:p>
            <a:pPr algn="ctr">
              <a:defRPr/>
            </a:pPr>
            <a:endParaRPr lang="en-GB" b="1" dirty="0">
              <a:solidFill>
                <a:srgbClr val="002060"/>
              </a:solidFill>
              <a:effectLst/>
              <a:cs typeface="Calibri"/>
            </a:endParaRPr>
          </a:p>
          <a:p>
            <a:pPr marL="457200" indent="-457200">
              <a:buFont typeface="Arial" panose="020B0604020202020204" pitchFamily="34" charset="0"/>
              <a:buChar char="•"/>
              <a:defRPr/>
            </a:pPr>
            <a:r>
              <a:rPr lang="en-GB" sz="2800" dirty="0">
                <a:solidFill>
                  <a:srgbClr val="002060"/>
                </a:solidFill>
                <a:cs typeface="Calibri"/>
              </a:rPr>
              <a:t>Gender also plays a role, with the average woman having a lower alcohol tolerance than the average man</a:t>
            </a:r>
          </a:p>
          <a:p>
            <a:pPr>
              <a:defRPr/>
            </a:pPr>
            <a:endParaRPr lang="en-GB" dirty="0">
              <a:solidFill>
                <a:srgbClr val="002060"/>
              </a:solidFill>
              <a:cs typeface="Calibri"/>
            </a:endParaRPr>
          </a:p>
          <a:p>
            <a:pPr marL="457200" indent="-457200">
              <a:buFont typeface="Arial" panose="020B0604020202020204" pitchFamily="34" charset="0"/>
              <a:buChar char="•"/>
              <a:defRPr/>
            </a:pPr>
            <a:r>
              <a:rPr lang="en-GB" sz="2800" dirty="0">
                <a:solidFill>
                  <a:srgbClr val="002060"/>
                </a:solidFill>
                <a:cs typeface="Calibri"/>
              </a:rPr>
              <a:t>Ethnicity also plays a role, with men and women of European descent tolerating alcohol better than Aboriginal Australians, Native Americans and some East Asian groups</a:t>
            </a:r>
          </a:p>
        </p:txBody>
      </p:sp>
      <p:sp>
        <p:nvSpPr>
          <p:cNvPr id="4" name="Text Box 2">
            <a:extLst>
              <a:ext uri="{FF2B5EF4-FFF2-40B4-BE49-F238E27FC236}">
                <a16:creationId xmlns:a16="http://schemas.microsoft.com/office/drawing/2014/main" id="{1E748278-77C1-4F69-8979-BF8E3E5AC426}"/>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Tree>
    <p:extLst>
      <p:ext uri="{BB962C8B-B14F-4D97-AF65-F5344CB8AC3E}">
        <p14:creationId xmlns:p14="http://schemas.microsoft.com/office/powerpoint/2010/main" val="1367673651"/>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286741"/>
            <a:ext cx="8712968" cy="5039841"/>
          </a:xfrm>
          <a:prstGeom prst="rect">
            <a:avLst/>
          </a:prstGeom>
        </p:spPr>
        <p:txBody>
          <a:bodyPr wrap="square">
            <a:spAutoFit/>
          </a:bodyPr>
          <a:lstStyle/>
          <a:p>
            <a:pPr algn="ctr">
              <a:defRPr/>
            </a:pPr>
            <a:r>
              <a:rPr lang="en-GB" sz="2800" b="1" dirty="0">
                <a:solidFill>
                  <a:srgbClr val="002060"/>
                </a:solidFill>
                <a:effectLst/>
                <a:cs typeface="Calibri"/>
              </a:rPr>
              <a:t>What is BAC?</a:t>
            </a:r>
          </a:p>
          <a:p>
            <a:pPr algn="ctr">
              <a:defRPr/>
            </a:pPr>
            <a:endParaRPr lang="en-GB" dirty="0">
              <a:solidFill>
                <a:srgbClr val="002060"/>
              </a:solidFill>
              <a:cs typeface="Calibri"/>
            </a:endParaRPr>
          </a:p>
          <a:p>
            <a:pPr marL="457200" indent="-457200">
              <a:buFont typeface="Arial" panose="020B0604020202020204" pitchFamily="34" charset="0"/>
              <a:buChar char="•"/>
              <a:defRPr/>
            </a:pPr>
            <a:r>
              <a:rPr lang="en-GB" sz="2800" dirty="0">
                <a:solidFill>
                  <a:srgbClr val="002060"/>
                </a:solidFill>
                <a:effectLst/>
                <a:cs typeface="Calibri"/>
              </a:rPr>
              <a:t>Blood alcohol content (BAC) </a:t>
            </a:r>
          </a:p>
          <a:p>
            <a:pPr>
              <a:defRPr/>
            </a:pPr>
            <a:endParaRPr lang="en-GB" sz="1050" dirty="0">
              <a:solidFill>
                <a:srgbClr val="002060"/>
              </a:solidFill>
              <a:cs typeface="Calibri"/>
            </a:endParaRPr>
          </a:p>
          <a:p>
            <a:pPr marL="914400" lvl="1" indent="-457200">
              <a:buFont typeface="Arial" panose="020B0604020202020204" pitchFamily="34" charset="0"/>
              <a:buChar char="•"/>
              <a:defRPr/>
            </a:pPr>
            <a:r>
              <a:rPr lang="en-GB" sz="2800" dirty="0">
                <a:solidFill>
                  <a:srgbClr val="002060"/>
                </a:solidFill>
                <a:effectLst/>
                <a:cs typeface="Calibri"/>
              </a:rPr>
              <a:t>Why do we want to know the BAC?</a:t>
            </a:r>
          </a:p>
          <a:p>
            <a:pPr>
              <a:defRPr/>
            </a:pPr>
            <a:endParaRPr lang="en-GB" dirty="0">
              <a:solidFill>
                <a:srgbClr val="002060"/>
              </a:solidFill>
              <a:effectLst/>
              <a:cs typeface="Calibri"/>
            </a:endParaRPr>
          </a:p>
          <a:p>
            <a:pPr marL="457200" indent="-457200">
              <a:buFont typeface="Arial" panose="020B0604020202020204" pitchFamily="34" charset="0"/>
              <a:buChar char="•"/>
              <a:defRPr/>
            </a:pPr>
            <a:r>
              <a:rPr lang="en-GB" sz="2800" dirty="0">
                <a:solidFill>
                  <a:srgbClr val="002060"/>
                </a:solidFill>
                <a:effectLst/>
                <a:cs typeface="Calibri"/>
              </a:rPr>
              <a:t>To measure intoxication for medical and legal purposes</a:t>
            </a:r>
          </a:p>
          <a:p>
            <a:pPr>
              <a:defRPr/>
            </a:pPr>
            <a:endParaRPr lang="en-GB" sz="1050" dirty="0">
              <a:solidFill>
                <a:srgbClr val="002060"/>
              </a:solidFill>
              <a:cs typeface="Calibri"/>
            </a:endParaRPr>
          </a:p>
          <a:p>
            <a:pPr marL="914400" lvl="1" indent="-457200">
              <a:buFont typeface="Arial" panose="020B0604020202020204" pitchFamily="34" charset="0"/>
              <a:buChar char="•"/>
              <a:defRPr/>
            </a:pPr>
            <a:r>
              <a:rPr lang="en-GB" sz="2800" dirty="0">
                <a:solidFill>
                  <a:srgbClr val="002060"/>
                </a:solidFill>
                <a:effectLst/>
                <a:cs typeface="Calibri"/>
              </a:rPr>
              <a:t>For example – drink d</a:t>
            </a:r>
            <a:r>
              <a:rPr lang="en-GB" sz="2800" u="sng" dirty="0">
                <a:solidFill>
                  <a:srgbClr val="002060"/>
                </a:solidFill>
                <a:effectLst/>
                <a:cs typeface="Calibri"/>
              </a:rPr>
              <a:t>r</a:t>
            </a:r>
            <a:r>
              <a:rPr lang="en-GB" sz="2800" dirty="0">
                <a:solidFill>
                  <a:srgbClr val="002060"/>
                </a:solidFill>
                <a:effectLst/>
                <a:cs typeface="Calibri"/>
              </a:rPr>
              <a:t>iving</a:t>
            </a:r>
          </a:p>
          <a:p>
            <a:pPr>
              <a:defRPr/>
            </a:pPr>
            <a:endParaRPr lang="en-GB" dirty="0">
              <a:solidFill>
                <a:srgbClr val="002060"/>
              </a:solidFill>
              <a:cs typeface="Calibri"/>
            </a:endParaRPr>
          </a:p>
          <a:p>
            <a:pPr marL="457200" indent="-457200">
              <a:buFont typeface="Arial" panose="020B0604020202020204" pitchFamily="34" charset="0"/>
              <a:buChar char="•"/>
              <a:defRPr/>
            </a:pPr>
            <a:r>
              <a:rPr lang="en-GB" sz="2800" dirty="0">
                <a:solidFill>
                  <a:srgbClr val="002060"/>
                </a:solidFill>
                <a:effectLst/>
                <a:cs typeface="Calibri"/>
              </a:rPr>
              <a:t>What is the UK legal drink d</a:t>
            </a:r>
            <a:r>
              <a:rPr lang="en-GB" sz="2800" u="sng" dirty="0">
                <a:solidFill>
                  <a:srgbClr val="002060"/>
                </a:solidFill>
                <a:effectLst/>
                <a:cs typeface="Calibri"/>
              </a:rPr>
              <a:t>r</a:t>
            </a:r>
            <a:r>
              <a:rPr lang="en-GB" sz="2800" dirty="0">
                <a:solidFill>
                  <a:srgbClr val="002060"/>
                </a:solidFill>
                <a:effectLst/>
                <a:cs typeface="Calibri"/>
              </a:rPr>
              <a:t>ive BAC?</a:t>
            </a:r>
          </a:p>
          <a:p>
            <a:pPr>
              <a:defRPr/>
            </a:pPr>
            <a:endParaRPr lang="en-GB" sz="1050" dirty="0">
              <a:solidFill>
                <a:srgbClr val="002060"/>
              </a:solidFill>
              <a:cs typeface="Calibri"/>
            </a:endParaRPr>
          </a:p>
          <a:p>
            <a:pPr marL="914400" lvl="1" indent="-457200">
              <a:buFont typeface="Arial" panose="020B0604020202020204" pitchFamily="34" charset="0"/>
              <a:buChar char="•"/>
              <a:defRPr/>
            </a:pPr>
            <a:r>
              <a:rPr lang="en-GB" sz="2000" dirty="0">
                <a:solidFill>
                  <a:srgbClr val="002060"/>
                </a:solidFill>
                <a:effectLst/>
                <a:cs typeface="Calibri"/>
              </a:rPr>
              <a:t>80mg of alcohol per 100ml of blood in England, Wales &amp; N Ireland</a:t>
            </a:r>
          </a:p>
          <a:p>
            <a:pPr marL="914400" lvl="1" indent="-457200">
              <a:buFont typeface="Arial" panose="020B0604020202020204" pitchFamily="34" charset="0"/>
              <a:buChar char="•"/>
              <a:defRPr/>
            </a:pPr>
            <a:r>
              <a:rPr lang="en-GB" sz="2000" dirty="0">
                <a:solidFill>
                  <a:srgbClr val="002060"/>
                </a:solidFill>
                <a:cs typeface="Calibri"/>
              </a:rPr>
              <a:t>50mg of alcohol per 100ml of blood in Scotland</a:t>
            </a:r>
            <a:endParaRPr lang="en-GB" sz="2000" dirty="0">
              <a:solidFill>
                <a:srgbClr val="002060"/>
              </a:solidFill>
              <a:effectLst/>
              <a:cs typeface="Calibri"/>
            </a:endParaRPr>
          </a:p>
        </p:txBody>
      </p:sp>
      <p:sp>
        <p:nvSpPr>
          <p:cNvPr id="4" name="Text Box 2">
            <a:extLst>
              <a:ext uri="{FF2B5EF4-FFF2-40B4-BE49-F238E27FC236}">
                <a16:creationId xmlns:a16="http://schemas.microsoft.com/office/drawing/2014/main" id="{44F4DAC8-5219-4D64-A829-64E8C77A3152}"/>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Tree>
    <p:extLst>
      <p:ext uri="{BB962C8B-B14F-4D97-AF65-F5344CB8AC3E}">
        <p14:creationId xmlns:p14="http://schemas.microsoft.com/office/powerpoint/2010/main" val="320326932"/>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412776"/>
            <a:ext cx="8208912" cy="4893647"/>
          </a:xfrm>
          <a:prstGeom prst="rect">
            <a:avLst/>
          </a:prstGeom>
        </p:spPr>
        <p:txBody>
          <a:bodyPr wrap="square">
            <a:spAutoFit/>
          </a:bodyPr>
          <a:lstStyle/>
          <a:p>
            <a:pPr algn="ctr">
              <a:defRPr/>
            </a:pPr>
            <a:r>
              <a:rPr lang="en-GB" sz="2800" b="1" dirty="0">
                <a:solidFill>
                  <a:srgbClr val="002060"/>
                </a:solidFill>
                <a:cs typeface="Calibri"/>
              </a:rPr>
              <a:t>What is </a:t>
            </a:r>
            <a:r>
              <a:rPr lang="en-GB" sz="2800" b="1" dirty="0" err="1">
                <a:solidFill>
                  <a:srgbClr val="002060"/>
                </a:solidFill>
                <a:cs typeface="Calibri"/>
              </a:rPr>
              <a:t>AbV</a:t>
            </a:r>
            <a:r>
              <a:rPr lang="en-GB" sz="2800" b="1" dirty="0">
                <a:solidFill>
                  <a:srgbClr val="002060"/>
                </a:solidFill>
                <a:cs typeface="Calibri"/>
              </a:rPr>
              <a:t>?</a:t>
            </a:r>
          </a:p>
          <a:p>
            <a:pPr>
              <a:defRPr/>
            </a:pPr>
            <a:endParaRPr lang="en-GB" dirty="0">
              <a:solidFill>
                <a:srgbClr val="002060"/>
              </a:solidFill>
              <a:cs typeface="Calibri"/>
            </a:endParaRPr>
          </a:p>
          <a:p>
            <a:pPr marL="457200" indent="-457200">
              <a:buFont typeface="Arial" panose="020B0604020202020204" pitchFamily="34" charset="0"/>
              <a:buChar char="•"/>
              <a:defRPr/>
            </a:pPr>
            <a:r>
              <a:rPr lang="en-GB" sz="2800" dirty="0" err="1">
                <a:solidFill>
                  <a:srgbClr val="002060"/>
                </a:solidFill>
                <a:cs typeface="Calibri"/>
              </a:rPr>
              <a:t>AbV</a:t>
            </a:r>
            <a:r>
              <a:rPr lang="en-GB" sz="2800" dirty="0">
                <a:solidFill>
                  <a:srgbClr val="002060"/>
                </a:solidFill>
                <a:cs typeface="Calibri"/>
              </a:rPr>
              <a:t> means </a:t>
            </a:r>
            <a:r>
              <a:rPr lang="en-GB" sz="2800" i="1" dirty="0">
                <a:solidFill>
                  <a:srgbClr val="002060"/>
                </a:solidFill>
                <a:cs typeface="Calibri"/>
              </a:rPr>
              <a:t>Alcohol by Volume</a:t>
            </a:r>
          </a:p>
          <a:p>
            <a:pPr>
              <a:defRPr/>
            </a:pPr>
            <a:endParaRPr lang="en-GB" i="1" dirty="0">
              <a:solidFill>
                <a:srgbClr val="002060"/>
              </a:solidFill>
              <a:cs typeface="Calibri"/>
            </a:endParaRPr>
          </a:p>
          <a:p>
            <a:pPr marL="457200" indent="-457200">
              <a:buFont typeface="Arial" panose="020B0604020202020204" pitchFamily="34" charset="0"/>
              <a:buChar char="•"/>
              <a:defRPr/>
            </a:pPr>
            <a:r>
              <a:rPr lang="en-GB" sz="2800" dirty="0">
                <a:solidFill>
                  <a:srgbClr val="002060"/>
                </a:solidFill>
                <a:cs typeface="Calibri"/>
              </a:rPr>
              <a:t>It is not only the size of the drink, but how much alcohol it contains</a:t>
            </a:r>
          </a:p>
          <a:p>
            <a:pPr>
              <a:defRPr/>
            </a:pPr>
            <a:endParaRPr lang="en-GB" dirty="0">
              <a:solidFill>
                <a:srgbClr val="002060"/>
              </a:solidFill>
              <a:cs typeface="Calibri"/>
            </a:endParaRPr>
          </a:p>
          <a:p>
            <a:pPr marL="457200" indent="-457200">
              <a:buFont typeface="Arial" panose="020B0604020202020204" pitchFamily="34" charset="0"/>
              <a:buChar char="•"/>
              <a:defRPr/>
            </a:pPr>
            <a:r>
              <a:rPr lang="en-GB" sz="2800" dirty="0">
                <a:solidFill>
                  <a:srgbClr val="002060"/>
                </a:solidFill>
                <a:cs typeface="Calibri"/>
              </a:rPr>
              <a:t>15% </a:t>
            </a:r>
            <a:r>
              <a:rPr lang="en-GB" sz="2800" dirty="0" err="1">
                <a:solidFill>
                  <a:srgbClr val="002060"/>
                </a:solidFill>
                <a:cs typeface="Calibri"/>
              </a:rPr>
              <a:t>AbV</a:t>
            </a:r>
            <a:r>
              <a:rPr lang="en-GB" sz="2800" dirty="0">
                <a:solidFill>
                  <a:srgbClr val="002060"/>
                </a:solidFill>
                <a:cs typeface="Calibri"/>
              </a:rPr>
              <a:t> means when calculated, that 15% of the volume is pure alcohol</a:t>
            </a:r>
          </a:p>
          <a:p>
            <a:pPr>
              <a:defRPr/>
            </a:pPr>
            <a:endParaRPr lang="en-GB" dirty="0">
              <a:solidFill>
                <a:srgbClr val="002060"/>
              </a:solidFill>
              <a:cs typeface="Calibri"/>
            </a:endParaRPr>
          </a:p>
          <a:p>
            <a:pPr marL="285750" indent="-285750">
              <a:buFont typeface="Arial" panose="020B0604020202020204" pitchFamily="34" charset="0"/>
              <a:buChar char="•"/>
              <a:defRPr/>
            </a:pPr>
            <a:r>
              <a:rPr lang="en-GB" sz="1600" dirty="0">
                <a:solidFill>
                  <a:srgbClr val="002060"/>
                </a:solidFill>
                <a:cs typeface="Calibri"/>
              </a:rPr>
              <a:t>And for those with a mathematical brain </a:t>
            </a:r>
          </a:p>
          <a:p>
            <a:pPr>
              <a:defRPr/>
            </a:pPr>
            <a:r>
              <a:rPr lang="en-GB" sz="1600" dirty="0">
                <a:solidFill>
                  <a:srgbClr val="002060"/>
                </a:solidFill>
                <a:cs typeface="Calibri"/>
              </a:rPr>
              <a:t>     who want to know more … </a:t>
            </a:r>
          </a:p>
          <a:p>
            <a:pPr>
              <a:defRPr/>
            </a:pPr>
            <a:endParaRPr lang="en-GB" sz="3200" dirty="0">
              <a:solidFill>
                <a:srgbClr val="002060"/>
              </a:solidFill>
              <a:cs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428222"/>
            <a:ext cx="3478773" cy="105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a:extLst>
              <a:ext uri="{FF2B5EF4-FFF2-40B4-BE49-F238E27FC236}">
                <a16:creationId xmlns:a16="http://schemas.microsoft.com/office/drawing/2014/main" id="{2DAAF387-FB51-4D53-9903-1E789D34AC74}"/>
              </a:ext>
            </a:extLst>
          </p:cNvPr>
          <p:cNvSpPr txBox="1">
            <a:spLocks noChangeArrowheads="1"/>
          </p:cNvSpPr>
          <p:nvPr/>
        </p:nvSpPr>
        <p:spPr bwMode="auto">
          <a:xfrm>
            <a:off x="2051720" y="560874"/>
            <a:ext cx="4896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cs typeface="Calibri"/>
              </a:rPr>
              <a:t>Alcohol and Diving</a:t>
            </a:r>
          </a:p>
        </p:txBody>
      </p:sp>
    </p:spTree>
    <p:extLst>
      <p:ext uri="{BB962C8B-B14F-4D97-AF65-F5344CB8AC3E}">
        <p14:creationId xmlns:p14="http://schemas.microsoft.com/office/powerpoint/2010/main" val="793819036"/>
      </p:ext>
    </p:extLst>
  </p:cSld>
  <p:clrMapOvr>
    <a:masterClrMapping/>
  </p:clrMapOvr>
  <p:transition spd="slow">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3672</Words>
  <Application>Microsoft Office PowerPoint</Application>
  <PresentationFormat>On-screen Show (4:3)</PresentationFormat>
  <Paragraphs>436</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mstld</dc:creator>
  <cp:lastModifiedBy>Kathryn Epps</cp:lastModifiedBy>
  <cp:revision>92</cp:revision>
  <dcterms:created xsi:type="dcterms:W3CDTF">2011-11-06T14:48:22Z</dcterms:created>
  <dcterms:modified xsi:type="dcterms:W3CDTF">2021-01-13T15:20:20Z</dcterms:modified>
</cp:coreProperties>
</file>