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sldIdLst>
    <p:sldId id="306" r:id="rId5"/>
    <p:sldId id="257" r:id="rId6"/>
    <p:sldId id="307" r:id="rId7"/>
    <p:sldId id="309" r:id="rId8"/>
    <p:sldId id="308" r:id="rId9"/>
    <p:sldId id="310" r:id="rId10"/>
    <p:sldId id="318" r:id="rId11"/>
    <p:sldId id="312" r:id="rId12"/>
    <p:sldId id="313" r:id="rId13"/>
    <p:sldId id="314" r:id="rId14"/>
    <p:sldId id="315" r:id="rId15"/>
    <p:sldId id="316"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2" autoAdjust="0"/>
    <p:restoredTop sz="79119" autoAdjust="0"/>
  </p:normalViewPr>
  <p:slideViewPr>
    <p:cSldViewPr>
      <p:cViewPr varScale="1">
        <p:scale>
          <a:sx n="32" d="100"/>
          <a:sy n="32" d="100"/>
        </p:scale>
        <p:origin x="1220" y="28"/>
      </p:cViewPr>
      <p:guideLst>
        <p:guide orient="horz" pos="2160"/>
        <p:guide pos="2880"/>
      </p:guideLst>
    </p:cSldViewPr>
  </p:slideViewPr>
  <p:notesTextViewPr>
    <p:cViewPr>
      <p:scale>
        <a:sx n="1" d="1"/>
        <a:sy n="1" d="1"/>
      </p:scale>
      <p:origin x="0" y="0"/>
    </p:cViewPr>
  </p:notesTextViewPr>
  <p:sorterViewPr>
    <p:cViewPr>
      <p:scale>
        <a:sx n="118" d="100"/>
        <a:sy n="118" d="100"/>
      </p:scale>
      <p:origin x="0" y="-1620"/>
    </p:cViewPr>
  </p:sorterViewPr>
  <p:notesViewPr>
    <p:cSldViewPr>
      <p:cViewPr>
        <p:scale>
          <a:sx n="150" d="100"/>
          <a:sy n="150" d="100"/>
        </p:scale>
        <p:origin x="-1500" y="4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10446-5BC0-408A-AA5E-74A35240F86A}" type="datetimeFigureOut">
              <a:rPr lang="en-GB" smtClean="0"/>
              <a:t>11/02/2021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F8B42-8DCE-48C8-ABEA-794E4EF1A436}" type="slidenum">
              <a:rPr lang="en-GB" smtClean="0"/>
              <a:t>‹#›</a:t>
            </a:fld>
            <a:endParaRPr lang="en-GB"/>
          </a:p>
        </p:txBody>
      </p:sp>
    </p:spTree>
    <p:extLst>
      <p:ext uri="{BB962C8B-B14F-4D97-AF65-F5344CB8AC3E}">
        <p14:creationId xmlns:p14="http://schemas.microsoft.com/office/powerpoint/2010/main" val="386089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rPr dirty="0"/>
              <a:t>This presentation has been put together by DDRC Healthcare (formally Diving Diseases Research Centre). It focuses on a basic understanding of </a:t>
            </a:r>
            <a:r>
              <a:rPr lang="en-GB" dirty="0"/>
              <a:t>asthma</a:t>
            </a:r>
            <a:r>
              <a:rPr dirty="0"/>
              <a:t> together with the guidelines for divers with </a:t>
            </a:r>
            <a:r>
              <a:rPr lang="en-GB" dirty="0"/>
              <a:t>asthma</a:t>
            </a:r>
            <a:r>
              <a:rPr dirty="0"/>
              <a:t>.</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dirty="0"/>
              <a:t>This lecture is not intended to be an in depth medical lecture, but merely a “basics lecture” to enable divers to better understand the condition, and to ensure that divers know the guidelines regarding diving and </a:t>
            </a:r>
            <a:r>
              <a:rPr lang="en-GB" dirty="0"/>
              <a:t>asthma</a:t>
            </a:r>
            <a:r>
              <a:rPr dirty="0"/>
              <a:t>, and where to source the relevant authoritative reporting and information</a:t>
            </a:r>
          </a:p>
        </p:txBody>
      </p:sp>
    </p:spTree>
    <p:extLst>
      <p:ext uri="{BB962C8B-B14F-4D97-AF65-F5344CB8AC3E}">
        <p14:creationId xmlns:p14="http://schemas.microsoft.com/office/powerpoint/2010/main" val="195324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Arial" charset="0"/>
              </a:rPr>
              <a:t>The guidelines are divided roughly into five sections which are too numerous to detail in this presentation. However, under potential risks to diving it stresses that assuming the diver with asthma is passed as fit to dive then consideration should be given to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Arial" charset="0"/>
            </a:endParaRPr>
          </a:p>
        </p:txBody>
      </p:sp>
    </p:spTree>
    <p:extLst>
      <p:ext uri="{BB962C8B-B14F-4D97-AF65-F5344CB8AC3E}">
        <p14:creationId xmlns:p14="http://schemas.microsoft.com/office/powerpoint/2010/main" val="204122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a:pPr>
            <a:r>
              <a:rPr lang="en-GB" dirty="0">
                <a:solidFill>
                  <a:srgbClr val="000000"/>
                </a:solidFill>
                <a:latin typeface="Arial" pitchFamily="34" charset="0"/>
                <a:cs typeface="Arial" pitchFamily="34" charset="0"/>
              </a:rPr>
              <a:t>Swimming in strong currents, rescuing a buddy in an emergency, remembering that diving is a sport associated with lung rupture, the gas breathed by the diver may be very cold, and good buoyancy control is essential. </a:t>
            </a:r>
          </a:p>
          <a:p>
            <a:pPr>
              <a:defRPr/>
            </a:pPr>
            <a:endParaRPr lang="en-GB" dirty="0">
              <a:solidFill>
                <a:srgbClr val="000000"/>
              </a:solidFill>
              <a:latin typeface="Arial" pitchFamily="34" charset="0"/>
              <a:cs typeface="Arial" pitchFamily="34" charset="0"/>
            </a:endParaRPr>
          </a:p>
          <a:p>
            <a:pPr>
              <a:defRPr/>
            </a:pPr>
            <a:r>
              <a:rPr lang="en-GB" dirty="0">
                <a:solidFill>
                  <a:srgbClr val="000000"/>
                </a:solidFill>
                <a:latin typeface="Arial" pitchFamily="34" charset="0"/>
                <a:cs typeface="Arial" pitchFamily="34" charset="0"/>
              </a:rPr>
              <a:t>You don’t want to be swimming in a strong current, trying to rescue your buddy, and breathing really cold gas if your asthma triggers are exercise and/or cold!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Arial" charset="0"/>
            </a:endParaRPr>
          </a:p>
        </p:txBody>
      </p:sp>
    </p:spTree>
    <p:extLst>
      <p:ext uri="{BB962C8B-B14F-4D97-AF65-F5344CB8AC3E}">
        <p14:creationId xmlns:p14="http://schemas.microsoft.com/office/powerpoint/2010/main" val="320984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defRPr/>
            </a:pPr>
            <a:r>
              <a:rPr lang="en-US" dirty="0">
                <a:solidFill>
                  <a:srgbClr val="000000"/>
                </a:solidFill>
                <a:latin typeface="Arial" pitchFamily="34" charset="0"/>
                <a:cs typeface="Arial" pitchFamily="34" charset="0"/>
              </a:rPr>
              <a:t>It has been agreed by the UKDMC that carefully selected asthmatics can probably safely scuba dive.</a:t>
            </a:r>
          </a:p>
          <a:p>
            <a:pPr>
              <a:defRPr/>
            </a:pPr>
            <a:endParaRPr lang="en-GB" dirty="0">
              <a:solidFill>
                <a:srgbClr val="000000"/>
              </a:solidFill>
              <a:latin typeface="Arial" pitchFamily="34" charset="0"/>
              <a:cs typeface="Arial" pitchFamily="34" charset="0"/>
            </a:endParaRPr>
          </a:p>
          <a:p>
            <a:pPr>
              <a:defRPr/>
            </a:pPr>
            <a:r>
              <a:rPr lang="en-GB" dirty="0">
                <a:solidFill>
                  <a:srgbClr val="000000"/>
                </a:solidFill>
                <a:latin typeface="Arial" pitchFamily="34" charset="0"/>
                <a:cs typeface="Arial" pitchFamily="34" charset="0"/>
              </a:rPr>
              <a:t>Asthmatics should also have a good control of their asthma, and should not dive if he/she has needed a therapeutic bronchodilator in the last 48 hours before diving, or they have any other chest symptoms.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Arial" charset="0"/>
            </a:endParaRPr>
          </a:p>
        </p:txBody>
      </p:sp>
    </p:spTree>
    <p:extLst>
      <p:ext uri="{BB962C8B-B14F-4D97-AF65-F5344CB8AC3E}">
        <p14:creationId xmlns:p14="http://schemas.microsoft.com/office/powerpoint/2010/main" val="12204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a:spcBef>
                <a:spcPts val="400"/>
              </a:spcBef>
              <a:defRPr>
                <a:latin typeface="Arial"/>
                <a:ea typeface="Arial"/>
                <a:cs typeface="Arial"/>
                <a:sym typeface="Arial"/>
              </a:defRPr>
            </a:pPr>
            <a:r>
              <a:rPr dirty="0"/>
              <a:t>So what is </a:t>
            </a:r>
            <a:r>
              <a:rPr lang="en-GB" dirty="0"/>
              <a:t>asthma</a:t>
            </a:r>
            <a:r>
              <a:rPr dirty="0"/>
              <a:t>?</a:t>
            </a:r>
          </a:p>
          <a:p>
            <a:pPr>
              <a:spcBef>
                <a:spcPts val="400"/>
              </a:spcBef>
              <a:defRPr>
                <a:latin typeface="Arial"/>
                <a:ea typeface="Arial"/>
                <a:cs typeface="Arial"/>
                <a:sym typeface="Arial"/>
              </a:defRPr>
            </a:pPr>
            <a:endParaRPr dirty="0"/>
          </a:p>
          <a:p>
            <a:pPr>
              <a:spcBef>
                <a:spcPts val="400"/>
              </a:spcBef>
              <a:defRPr>
                <a:latin typeface="Arial"/>
                <a:ea typeface="Arial"/>
                <a:cs typeface="Arial"/>
                <a:sym typeface="Arial"/>
              </a:defRPr>
            </a:pPr>
            <a:r>
              <a:rPr lang="en-GB" dirty="0"/>
              <a:t>Asthma</a:t>
            </a:r>
            <a:r>
              <a:rPr dirty="0"/>
              <a:t> affects some </a:t>
            </a:r>
            <a:r>
              <a:rPr lang="en-GB" dirty="0"/>
              <a:t>8</a:t>
            </a:r>
            <a:r>
              <a:rPr dirty="0"/>
              <a:t> million people in the UK, </a:t>
            </a:r>
            <a:r>
              <a:rPr lang="en-GB" dirty="0"/>
              <a:t>but there is some discussion and research that suggest asthma may be over diagnosed with data showing that 5.4 million people have received treatment</a:t>
            </a:r>
            <a:endParaRPr dirty="0"/>
          </a:p>
        </p:txBody>
      </p:sp>
    </p:spTree>
    <p:extLst>
      <p:ext uri="{BB962C8B-B14F-4D97-AF65-F5344CB8AC3E}">
        <p14:creationId xmlns:p14="http://schemas.microsoft.com/office/powerpoint/2010/main" val="414321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lvl="0" eaLnBrk="0" fontAlgn="base" hangingPunct="0">
              <a:spcBef>
                <a:spcPct val="30000"/>
              </a:spcBef>
              <a:spcAft>
                <a:spcPct val="0"/>
              </a:spcAft>
            </a:pPr>
            <a:r>
              <a:rPr lang="en-GB" dirty="0">
                <a:solidFill>
                  <a:srgbClr val="000000"/>
                </a:solidFill>
                <a:latin typeface="Arial" charset="0"/>
              </a:rPr>
              <a:t>Asthma is generally caused by something that irritates or aggravates the airways – these irritants are called “triggers”.  </a:t>
            </a:r>
          </a:p>
          <a:p>
            <a:pPr lvl="0" eaLnBrk="0" fontAlgn="base" hangingPunct="0">
              <a:spcBef>
                <a:spcPct val="30000"/>
              </a:spcBef>
              <a:spcAft>
                <a:spcPct val="0"/>
              </a:spcAft>
            </a:pPr>
            <a:endParaRPr lang="en-GB" dirty="0">
              <a:solidFill>
                <a:srgbClr val="000000"/>
              </a:solidFill>
              <a:latin typeface="Arial" charset="0"/>
            </a:endParaRPr>
          </a:p>
          <a:p>
            <a:pPr lvl="0" eaLnBrk="0" fontAlgn="base" hangingPunct="0">
              <a:spcBef>
                <a:spcPct val="30000"/>
              </a:spcBef>
              <a:spcAft>
                <a:spcPct val="0"/>
              </a:spcAft>
            </a:pPr>
            <a:r>
              <a:rPr lang="en-GB" dirty="0">
                <a:solidFill>
                  <a:srgbClr val="000000"/>
                </a:solidFill>
                <a:latin typeface="Arial" charset="0"/>
              </a:rPr>
              <a:t>These may be any of the triggers on this list, and not all asthma suffers will be susceptible to all triggers. </a:t>
            </a:r>
          </a:p>
          <a:p>
            <a:pPr lvl="0" eaLnBrk="0" fontAlgn="base" hangingPunct="0">
              <a:spcBef>
                <a:spcPct val="30000"/>
              </a:spcBef>
              <a:spcAft>
                <a:spcPct val="0"/>
              </a:spcAft>
            </a:pPr>
            <a:endParaRPr lang="en-GB" dirty="0">
              <a:solidFill>
                <a:srgbClr val="000000"/>
              </a:solidFill>
              <a:latin typeface="Arial" charset="0"/>
            </a:endParaRPr>
          </a:p>
          <a:p>
            <a:pPr lvl="0" eaLnBrk="0" fontAlgn="base" hangingPunct="0">
              <a:spcBef>
                <a:spcPct val="30000"/>
              </a:spcBef>
              <a:spcAft>
                <a:spcPct val="0"/>
              </a:spcAft>
            </a:pPr>
            <a:r>
              <a:rPr lang="en-GB" dirty="0">
                <a:solidFill>
                  <a:srgbClr val="000000"/>
                </a:solidFill>
                <a:latin typeface="Arial" charset="0"/>
              </a:rPr>
              <a:t>We frequently hear about people having problems around animals and dust mites, or by exercise or cold – so different people have different triggers.</a:t>
            </a:r>
          </a:p>
        </p:txBody>
      </p:sp>
    </p:spTree>
    <p:extLst>
      <p:ext uri="{BB962C8B-B14F-4D97-AF65-F5344CB8AC3E}">
        <p14:creationId xmlns:p14="http://schemas.microsoft.com/office/powerpoint/2010/main" val="391200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lvl="0" eaLnBrk="0" fontAlgn="base" hangingPunct="0">
              <a:spcBef>
                <a:spcPct val="30000"/>
              </a:spcBef>
              <a:spcAft>
                <a:spcPct val="0"/>
              </a:spcAft>
            </a:pPr>
            <a:r>
              <a:rPr lang="en-GB" dirty="0">
                <a:solidFill>
                  <a:srgbClr val="000000"/>
                </a:solidFill>
                <a:latin typeface="Arial" charset="0"/>
              </a:rPr>
              <a:t>The trigger causes the muscles around the walls of the airways to tighten, causing restriction of the airways. </a:t>
            </a:r>
          </a:p>
          <a:p>
            <a:pPr lvl="0" eaLnBrk="0" fontAlgn="base" hangingPunct="0">
              <a:spcBef>
                <a:spcPct val="30000"/>
              </a:spcBef>
              <a:spcAft>
                <a:spcPct val="0"/>
              </a:spcAft>
            </a:pPr>
            <a:endParaRPr lang="en-GB" dirty="0">
              <a:solidFill>
                <a:srgbClr val="000000"/>
              </a:solidFill>
              <a:latin typeface="Arial" charset="0"/>
            </a:endParaRPr>
          </a:p>
          <a:p>
            <a:pPr lvl="0" eaLnBrk="0" fontAlgn="base" hangingPunct="0">
              <a:spcBef>
                <a:spcPct val="30000"/>
              </a:spcBef>
              <a:spcAft>
                <a:spcPct val="0"/>
              </a:spcAft>
            </a:pPr>
            <a:r>
              <a:rPr lang="en-GB" dirty="0">
                <a:solidFill>
                  <a:srgbClr val="000000"/>
                </a:solidFill>
                <a:latin typeface="Arial" charset="0"/>
              </a:rPr>
              <a:t>This in turn makes the airways become inflamed and swell. </a:t>
            </a:r>
          </a:p>
          <a:p>
            <a:pPr lvl="0" eaLnBrk="0" fontAlgn="base" hangingPunct="0">
              <a:spcBef>
                <a:spcPct val="30000"/>
              </a:spcBef>
              <a:spcAft>
                <a:spcPct val="0"/>
              </a:spcAft>
            </a:pPr>
            <a:endParaRPr lang="en-GB" dirty="0">
              <a:solidFill>
                <a:srgbClr val="000000"/>
              </a:solidFill>
              <a:latin typeface="Arial" charset="0"/>
            </a:endParaRPr>
          </a:p>
          <a:p>
            <a:pPr lvl="0" eaLnBrk="0" fontAlgn="base" hangingPunct="0">
              <a:spcBef>
                <a:spcPct val="30000"/>
              </a:spcBef>
              <a:spcAft>
                <a:spcPct val="0"/>
              </a:spcAft>
            </a:pPr>
            <a:r>
              <a:rPr lang="en-GB" dirty="0">
                <a:solidFill>
                  <a:srgbClr val="000000"/>
                </a:solidFill>
                <a:latin typeface="Arial" charset="0"/>
              </a:rPr>
              <a:t>There may also be a build up of mucus or phlegm, and this will make the airways even narrower.  </a:t>
            </a:r>
          </a:p>
          <a:p>
            <a:pPr lvl="0" eaLnBrk="0" fontAlgn="base" hangingPunct="0">
              <a:spcBef>
                <a:spcPct val="30000"/>
              </a:spcBef>
              <a:spcAft>
                <a:spcPct val="0"/>
              </a:spcAft>
            </a:pPr>
            <a:endParaRPr lang="en-GB" dirty="0">
              <a:solidFill>
                <a:srgbClr val="000000"/>
              </a:solidFill>
              <a:latin typeface="Arial" charset="0"/>
            </a:endParaRPr>
          </a:p>
          <a:p>
            <a:pPr lvl="0" eaLnBrk="0" fontAlgn="base" hangingPunct="0">
              <a:spcBef>
                <a:spcPct val="30000"/>
              </a:spcBef>
              <a:spcAft>
                <a:spcPct val="0"/>
              </a:spcAft>
            </a:pPr>
            <a:r>
              <a:rPr lang="en-GB" dirty="0">
                <a:solidFill>
                  <a:srgbClr val="000000"/>
                </a:solidFill>
                <a:latin typeface="Arial" charset="0"/>
              </a:rPr>
              <a:t>All these things happening make it harder and harder to breath. </a:t>
            </a:r>
          </a:p>
        </p:txBody>
      </p:sp>
    </p:spTree>
    <p:extLst>
      <p:ext uri="{BB962C8B-B14F-4D97-AF65-F5344CB8AC3E}">
        <p14:creationId xmlns:p14="http://schemas.microsoft.com/office/powerpoint/2010/main" val="365055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lvl="0" eaLnBrk="0" fontAlgn="base" hangingPunct="0">
              <a:spcBef>
                <a:spcPct val="30000"/>
              </a:spcBef>
              <a:spcAft>
                <a:spcPct val="0"/>
              </a:spcAft>
            </a:pPr>
            <a:r>
              <a:rPr lang="en-GB" dirty="0">
                <a:solidFill>
                  <a:srgbClr val="000000"/>
                </a:solidFill>
                <a:latin typeface="Arial" charset="0"/>
              </a:rPr>
              <a:t>Difficulty in breathing causes the symptoms of coughing, wheezing, shortness of breath, and/or tightness feeling in the chest.  </a:t>
            </a:r>
          </a:p>
          <a:p>
            <a:pPr lvl="0" eaLnBrk="0" fontAlgn="base" hangingPunct="0">
              <a:spcBef>
                <a:spcPct val="30000"/>
              </a:spcBef>
              <a:spcAft>
                <a:spcPct val="0"/>
              </a:spcAft>
            </a:pPr>
            <a:endParaRPr lang="en-GB" dirty="0">
              <a:solidFill>
                <a:srgbClr val="000000"/>
              </a:solidFill>
              <a:latin typeface="Arial" charset="0"/>
            </a:endParaRPr>
          </a:p>
          <a:p>
            <a:pPr lvl="0" eaLnBrk="0" fontAlgn="base" hangingPunct="0">
              <a:spcBef>
                <a:spcPct val="30000"/>
              </a:spcBef>
              <a:spcAft>
                <a:spcPct val="0"/>
              </a:spcAft>
            </a:pPr>
            <a:r>
              <a:rPr lang="en-GB" dirty="0">
                <a:solidFill>
                  <a:srgbClr val="000000"/>
                </a:solidFill>
                <a:latin typeface="Arial" charset="0"/>
              </a:rPr>
              <a:t>Obviously not everyone has all the symptoms – the symptoms will differ from one person to the other.</a:t>
            </a:r>
          </a:p>
          <a:p>
            <a:pPr lvl="0" eaLnBrk="0" fontAlgn="base" hangingPunct="0">
              <a:spcBef>
                <a:spcPct val="3000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184894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Arial" charset="0"/>
              </a:rPr>
              <a:t>Asthma is not curable, but it </a:t>
            </a:r>
            <a:r>
              <a:rPr lang="en-GB" i="1" dirty="0">
                <a:solidFill>
                  <a:srgbClr val="000000"/>
                </a:solidFill>
                <a:latin typeface="Arial" charset="0"/>
              </a:rPr>
              <a:t>is </a:t>
            </a:r>
            <a:r>
              <a:rPr lang="en-GB" dirty="0">
                <a:solidFill>
                  <a:srgbClr val="000000"/>
                </a:solidFill>
                <a:latin typeface="Arial" charset="0"/>
              </a:rPr>
              <a:t>controllable.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solidFill>
                <a:srgbClr val="000000"/>
              </a:solidFill>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Arial" charset="0"/>
              </a:rPr>
              <a:t>This is usually with medications which again will vary from person to person, depending on the severity, frequency, and trigger factor.</a:t>
            </a:r>
          </a:p>
          <a:p>
            <a:pPr lvl="0" eaLnBrk="0" fontAlgn="base" hangingPunct="0">
              <a:spcBef>
                <a:spcPct val="3000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192366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So – with a simple understanding of what asthma is – the next question to ask is, can I go diving if I have asthma?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A healthy pair of lungs is a very important requirement of “fit to dive”.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However it is difficult to define the DCI risk in relation to asthma – many of the quoted DCI rates per 1000 dives are estimated, and identifying any exact health cause of the DCI incident is nearly impossible.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But the three asthma triggers of cold, exercise and emotion are of great importance when considering if a diver is fit to dive.  </a:t>
            </a:r>
          </a:p>
          <a:p>
            <a:pPr lvl="0" eaLnBrk="0" fontAlgn="base" hangingPunct="0">
              <a:spcBef>
                <a:spcPct val="3000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58440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lvl="0" eaLnBrk="0" fontAlgn="base" hangingPunct="0">
              <a:spcBef>
                <a:spcPct val="30000"/>
              </a:spcBef>
              <a:spcAft>
                <a:spcPct val="0"/>
              </a:spcAft>
            </a:pPr>
            <a:r>
              <a:rPr lang="en-GB" dirty="0">
                <a:solidFill>
                  <a:srgbClr val="000000"/>
                </a:solidFill>
                <a:latin typeface="Arial" charset="0"/>
              </a:rPr>
              <a:t>Because it is </a:t>
            </a:r>
            <a:r>
              <a:rPr lang="en-GB" i="1" dirty="0">
                <a:solidFill>
                  <a:srgbClr val="000000"/>
                </a:solidFill>
                <a:latin typeface="Arial" charset="0"/>
              </a:rPr>
              <a:t>so</a:t>
            </a:r>
            <a:r>
              <a:rPr lang="en-GB" dirty="0">
                <a:solidFill>
                  <a:srgbClr val="000000"/>
                </a:solidFill>
                <a:latin typeface="Arial" charset="0"/>
              </a:rPr>
              <a:t> difficult to understand the risks of diving with asthma, due to the problems with </a:t>
            </a:r>
            <a:r>
              <a:rPr lang="en-GB" i="1" dirty="0">
                <a:solidFill>
                  <a:srgbClr val="000000"/>
                </a:solidFill>
                <a:latin typeface="Arial" charset="0"/>
              </a:rPr>
              <a:t>so</a:t>
            </a:r>
            <a:r>
              <a:rPr lang="en-GB" dirty="0">
                <a:solidFill>
                  <a:srgbClr val="000000"/>
                </a:solidFill>
                <a:latin typeface="Arial" charset="0"/>
              </a:rPr>
              <a:t> little usable data, there has been a vast amount of argument and disagreement over the years as to the guidelines for fit to dive with asthma.  Differences have even extended to debate between countries. </a:t>
            </a:r>
          </a:p>
          <a:p>
            <a:pPr lvl="0" eaLnBrk="0" fontAlgn="base" hangingPunct="0">
              <a:spcBef>
                <a:spcPct val="30000"/>
              </a:spcBef>
              <a:spcAft>
                <a:spcPct val="0"/>
              </a:spcAft>
            </a:pPr>
            <a:r>
              <a:rPr lang="en-GB" dirty="0">
                <a:solidFill>
                  <a:srgbClr val="000000"/>
                </a:solidFill>
                <a:latin typeface="Arial" charset="0"/>
              </a:rPr>
              <a:t>So, in 2003 it was decided that a sub group of the British Thoracic Society Standards of Care Committee would be formed to draw up guidelines to assess respiratory fitness to dive.  </a:t>
            </a:r>
          </a:p>
          <a:p>
            <a:pPr lvl="0" eaLnBrk="0" fontAlgn="base" hangingPunct="0">
              <a:spcBef>
                <a:spcPct val="3000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61170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Arial" charset="0"/>
              </a:rPr>
              <a:t>This eleven page document can be down-loaded from the ncbi.nlm.nih.gov web-site, and more information is available on the UK Diving Medical Committee, and DDRC Healthcare web sites.</a:t>
            </a:r>
          </a:p>
        </p:txBody>
      </p:sp>
    </p:spTree>
    <p:extLst>
      <p:ext uri="{BB962C8B-B14F-4D97-AF65-F5344CB8AC3E}">
        <p14:creationId xmlns:p14="http://schemas.microsoft.com/office/powerpoint/2010/main" val="160656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1114020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0"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24076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99"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93005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5869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pic>
        <p:nvPicPr>
          <p:cNvPr id="18" name="Picture 13" descr="Picture 13"/>
          <p:cNvPicPr>
            <a:picLocks noChangeAspect="1"/>
          </p:cNvPicPr>
          <p:nvPr/>
        </p:nvPicPr>
        <p:blipFill>
          <a:blip r:embed="rId2"/>
          <a:stretch>
            <a:fillRect/>
          </a:stretch>
        </p:blipFill>
        <p:spPr>
          <a:xfrm>
            <a:off x="7668344" y="5946816"/>
            <a:ext cx="1382041" cy="774659"/>
          </a:xfrm>
          <a:prstGeom prst="rect">
            <a:avLst/>
          </a:prstGeom>
          <a:ln w="12700">
            <a:miter lim="400000"/>
          </a:ln>
        </p:spPr>
      </p:pic>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71249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7"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61909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6"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79536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45"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98286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4"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6"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798000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4"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25526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026838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9"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1" name="Slide Number"/>
          <p:cNvSpPr txBox="1">
            <a:spLocks noGrp="1"/>
          </p:cNvSpPr>
          <p:nvPr>
            <p:ph type="sldNum" sz="quarter" idx="2"/>
          </p:nvPr>
        </p:nvSpPr>
        <p:spPr>
          <a:xfrm>
            <a:off x="8413144" y="6406785"/>
            <a:ext cx="273657" cy="26425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21592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7107574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1746450/pdf/v058p0000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ddrc.org/diving/can-i-dive/can-i-dive-asthma/" TargetMode="External"/><Relationship Id="rId4" Type="http://schemas.openxmlformats.org/officeDocument/2006/relationships/hyperlink" Target="http://www.ukdmc.org/medical-conditions/asth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Box 2"/>
          <p:cNvSpPr txBox="1"/>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spcBef>
                <a:spcPts val="600"/>
              </a:spcBef>
              <a:defRPr sz="3200" b="1">
                <a:solidFill>
                  <a:srgbClr val="002060"/>
                </a:solidFill>
              </a:defRPr>
            </a:lvl1pPr>
          </a:lstStyle>
          <a:p>
            <a:pPr marL="0" marR="0" lvl="0" indent="0" algn="ctr" defTabSz="914400" rtl="0" eaLnBrk="1" fontAlgn="auto" latinLnBrk="0" hangingPunct="0">
              <a:lnSpc>
                <a:spcPct val="90000"/>
              </a:lnSpc>
              <a:spcBef>
                <a:spcPts val="600"/>
              </a:spcBef>
              <a:spcAft>
                <a:spcPts val="0"/>
              </a:spcAft>
              <a:buClrTx/>
              <a:buSzTx/>
              <a:buFontTx/>
              <a:buNone/>
              <a:tabLst/>
              <a:defRPr/>
            </a:pPr>
            <a:r>
              <a:rPr kumimoji="0" sz="3200" b="1" i="0" u="none" strike="noStrike" kern="0" cap="none" spc="0" normalizeH="0" baseline="0" noProof="0" dirty="0">
                <a:ln>
                  <a:noFill/>
                </a:ln>
                <a:solidFill>
                  <a:srgbClr val="002060"/>
                </a:solidFill>
                <a:effectLst/>
                <a:uLnTx/>
                <a:uFillTx/>
                <a:latin typeface="Arial"/>
                <a:cs typeface="Arial"/>
                <a:sym typeface="Arial"/>
              </a:rPr>
              <a:t>DDRC Healthcare – </a:t>
            </a:r>
            <a:r>
              <a:rPr kumimoji="0" lang="en-GB" sz="3200" b="1" i="0" u="none" strike="noStrike" kern="0" cap="none" spc="0" normalizeH="0" baseline="0" noProof="0" dirty="0">
                <a:ln>
                  <a:noFill/>
                </a:ln>
                <a:solidFill>
                  <a:srgbClr val="002060"/>
                </a:solidFill>
                <a:effectLst/>
                <a:uLnTx/>
                <a:uFillTx/>
                <a:latin typeface="Arial"/>
                <a:cs typeface="Arial"/>
                <a:sym typeface="Arial"/>
              </a:rPr>
              <a:t>Asthma</a:t>
            </a:r>
            <a:r>
              <a:rPr kumimoji="0" sz="3200" b="1" i="0" u="none" strike="noStrike" kern="0" cap="none" spc="0" normalizeH="0" baseline="0" noProof="0" dirty="0">
                <a:ln>
                  <a:noFill/>
                </a:ln>
                <a:solidFill>
                  <a:srgbClr val="002060"/>
                </a:solidFill>
                <a:effectLst/>
                <a:uLnTx/>
                <a:uFillTx/>
                <a:latin typeface="Arial"/>
                <a:cs typeface="Arial"/>
                <a:sym typeface="Arial"/>
              </a:rPr>
              <a:t> &amp; Diving</a:t>
            </a:r>
          </a:p>
        </p:txBody>
      </p:sp>
      <p:grpSp>
        <p:nvGrpSpPr>
          <p:cNvPr id="121" name="Picture 2"/>
          <p:cNvGrpSpPr/>
          <p:nvPr/>
        </p:nvGrpSpPr>
        <p:grpSpPr>
          <a:xfrm>
            <a:off x="0" y="2522914"/>
            <a:ext cx="4860033" cy="3287465"/>
            <a:chOff x="0" y="0"/>
            <a:chExt cx="4860032" cy="3287464"/>
          </a:xfrm>
        </p:grpSpPr>
        <p:sp>
          <p:nvSpPr>
            <p:cNvPr id="119" name="Rectangle"/>
            <p:cNvSpPr/>
            <p:nvPr/>
          </p:nvSpPr>
          <p:spPr>
            <a:xfrm>
              <a:off x="0" y="0"/>
              <a:ext cx="4860033" cy="3287465"/>
            </a:xfrm>
            <a:prstGeom prst="rect">
              <a:avLst/>
            </a:prstGeom>
            <a:solidFill>
              <a:schemeClr val="accent1"/>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20" name="image2.jpeg" descr="image2.jpeg"/>
            <p:cNvPicPr>
              <a:picLocks noChangeAspect="1"/>
            </p:cNvPicPr>
            <p:nvPr/>
          </p:nvPicPr>
          <p:blipFill>
            <a:blip r:embed="rId3"/>
            <a:stretch>
              <a:fillRect/>
            </a:stretch>
          </p:blipFill>
          <p:spPr>
            <a:xfrm>
              <a:off x="0" y="0"/>
              <a:ext cx="4860033" cy="3287465"/>
            </a:xfrm>
            <a:prstGeom prst="rect">
              <a:avLst/>
            </a:prstGeom>
            <a:ln w="12700" cap="flat">
              <a:noFill/>
              <a:miter lim="400000"/>
            </a:ln>
            <a:effectLst>
              <a:outerShdw dist="35921" dir="2700000" rotWithShape="0">
                <a:srgbClr val="EEECE1"/>
              </a:outerShdw>
            </a:effectLst>
          </p:spPr>
        </p:pic>
      </p:grpSp>
      <p:sp>
        <p:nvSpPr>
          <p:cNvPr id="122" name="Text Box 3"/>
          <p:cNvSpPr txBox="1"/>
          <p:nvPr/>
        </p:nvSpPr>
        <p:spPr>
          <a:xfrm>
            <a:off x="4572000" y="2337353"/>
            <a:ext cx="4283968" cy="3493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400" b="1">
                <a:solidFill>
                  <a:srgbClr val="002060"/>
                </a:solidFill>
              </a:defRPr>
            </a:pPr>
            <a:r>
              <a:rPr kumimoji="0" sz="2400" b="1" i="0" u="none" strike="noStrike" kern="0" cap="none" spc="0" normalizeH="0" baseline="0" noProof="0">
                <a:ln>
                  <a:noFill/>
                </a:ln>
                <a:solidFill>
                  <a:srgbClr val="002060"/>
                </a:solidFill>
                <a:effectLst/>
                <a:uLnTx/>
                <a:uFillTx/>
                <a:latin typeface="Arial"/>
                <a:cs typeface="Arial"/>
                <a:sym typeface="Arial"/>
              </a:rPr>
              <a:t>Compiled by the </a:t>
            </a:r>
          </a:p>
          <a:p>
            <a:pPr marL="0" marR="0" lvl="0" indent="0" algn="ctr" defTabSz="914400" rtl="0" eaLnBrk="1" fontAlgn="auto" latinLnBrk="0" hangingPunct="0">
              <a:lnSpc>
                <a:spcPct val="100000"/>
              </a:lnSpc>
              <a:spcBef>
                <a:spcPts val="500"/>
              </a:spcBef>
              <a:spcAft>
                <a:spcPts val="0"/>
              </a:spcAft>
              <a:buClrTx/>
              <a:buSzTx/>
              <a:buFontTx/>
              <a:buNone/>
              <a:tabLst/>
              <a:defRPr sz="2400" b="1">
                <a:solidFill>
                  <a:srgbClr val="002060"/>
                </a:solidFill>
              </a:defRPr>
            </a:pPr>
            <a:r>
              <a:rPr kumimoji="0" sz="2400" b="1" i="0" u="none" strike="noStrike" kern="0" cap="none" spc="0" normalizeH="0" baseline="0" noProof="0">
                <a:ln>
                  <a:noFill/>
                </a:ln>
                <a:solidFill>
                  <a:srgbClr val="002060"/>
                </a:solidFill>
                <a:effectLst/>
                <a:uLnTx/>
                <a:uFillTx/>
                <a:latin typeface="Arial"/>
                <a:cs typeface="Arial"/>
                <a:sym typeface="Arial"/>
              </a:rPr>
              <a:t>DDRC Healthcare </a:t>
            </a:r>
          </a:p>
          <a:p>
            <a:pPr marL="0" marR="0" lvl="0" indent="0" algn="ctr" defTabSz="914400" rtl="0" eaLnBrk="1" fontAlgn="auto" latinLnBrk="0" hangingPunct="0">
              <a:lnSpc>
                <a:spcPct val="100000"/>
              </a:lnSpc>
              <a:spcBef>
                <a:spcPts val="500"/>
              </a:spcBef>
              <a:spcAft>
                <a:spcPts val="0"/>
              </a:spcAft>
              <a:buClrTx/>
              <a:buSzTx/>
              <a:buFontTx/>
              <a:buNone/>
              <a:tabLst/>
              <a:defRPr sz="2400" b="1">
                <a:solidFill>
                  <a:srgbClr val="002060"/>
                </a:solidFill>
              </a:defRPr>
            </a:pPr>
            <a:r>
              <a:rPr kumimoji="0" sz="2400" b="1" i="0" u="none" strike="noStrike" kern="0" cap="none" spc="0" normalizeH="0" baseline="0" noProof="0">
                <a:ln>
                  <a:noFill/>
                </a:ln>
                <a:solidFill>
                  <a:srgbClr val="002060"/>
                </a:solidFill>
                <a:effectLst/>
                <a:uLnTx/>
                <a:uFillTx/>
                <a:latin typeface="Arial"/>
                <a:cs typeface="Arial"/>
                <a:sym typeface="Arial"/>
              </a:rPr>
              <a:t>research team </a:t>
            </a: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endParaRPr kumimoji="0" sz="1800" b="1" i="0" u="none" strike="noStrike" kern="0" cap="none" spc="0" normalizeH="0" baseline="0" noProof="0">
              <a:ln>
                <a:noFill/>
              </a:ln>
              <a:solidFill>
                <a:srgbClr val="002060"/>
              </a:solidFill>
              <a:effectLst/>
              <a:uLnTx/>
              <a:uFillTx/>
              <a:latin typeface="Arial"/>
              <a:cs typeface="Arial"/>
              <a:sym typeface="Arial"/>
            </a:endParaRP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r>
              <a:rPr kumimoji="0" sz="1800" b="1" i="0" u="none" strike="noStrike" kern="0" cap="none" spc="0" normalizeH="0" baseline="0" noProof="0">
                <a:ln>
                  <a:noFill/>
                </a:ln>
                <a:solidFill>
                  <a:srgbClr val="002060"/>
                </a:solidFill>
                <a:effectLst/>
                <a:uLnTx/>
                <a:uFillTx/>
                <a:latin typeface="Arial"/>
                <a:cs typeface="Arial"/>
                <a:sym typeface="Arial"/>
              </a:rPr>
              <a:t>www.ddrc.org</a:t>
            </a: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endParaRPr kumimoji="0" sz="1800" b="1" i="0" u="none" strike="noStrike" kern="0" cap="none" spc="0" normalizeH="0" baseline="0" noProof="0">
              <a:ln>
                <a:noFill/>
              </a:ln>
              <a:solidFill>
                <a:srgbClr val="002060"/>
              </a:solidFill>
              <a:effectLst/>
              <a:uLnTx/>
              <a:uFillTx/>
              <a:latin typeface="Arial"/>
              <a:cs typeface="Arial"/>
              <a:sym typeface="Arial"/>
            </a:endParaRP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r>
              <a:rPr kumimoji="0" sz="1800" b="1" i="0" u="none" strike="noStrike" kern="0" cap="none" spc="0" normalizeH="0" baseline="0" noProof="0">
                <a:ln>
                  <a:noFill/>
                </a:ln>
                <a:solidFill>
                  <a:srgbClr val="002060"/>
                </a:solidFill>
                <a:effectLst/>
                <a:uLnTx/>
                <a:uFillTx/>
                <a:latin typeface="Arial"/>
                <a:cs typeface="Arial"/>
                <a:sym typeface="Arial"/>
              </a:rPr>
              <a:t>info@ddrc.org</a:t>
            </a: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endParaRPr kumimoji="0" sz="1800" b="1" i="0" u="none" strike="noStrike" kern="0" cap="none" spc="0" normalizeH="0" baseline="0" noProof="0">
              <a:ln>
                <a:noFill/>
              </a:ln>
              <a:solidFill>
                <a:srgbClr val="002060"/>
              </a:solidFill>
              <a:effectLst/>
              <a:uLnTx/>
              <a:uFillTx/>
              <a:latin typeface="Arial"/>
              <a:cs typeface="Arial"/>
              <a:sym typeface="Arial"/>
            </a:endParaRPr>
          </a:p>
          <a:p>
            <a:pPr marL="0" marR="0" lvl="0" indent="0" algn="ctr" defTabSz="914400" rtl="0" eaLnBrk="1" fontAlgn="auto" latinLnBrk="0" hangingPunct="0">
              <a:lnSpc>
                <a:spcPct val="100000"/>
              </a:lnSpc>
              <a:spcBef>
                <a:spcPts val="400"/>
              </a:spcBef>
              <a:spcAft>
                <a:spcPts val="0"/>
              </a:spcAft>
              <a:buClrTx/>
              <a:buSzTx/>
              <a:buFontTx/>
              <a:buNone/>
              <a:tabLst/>
              <a:defRPr b="1">
                <a:solidFill>
                  <a:srgbClr val="002060"/>
                </a:solidFill>
              </a:defRPr>
            </a:pPr>
            <a:r>
              <a:rPr kumimoji="0" sz="1800" b="1" i="0" u="none" strike="noStrike" kern="0" cap="none" spc="0" normalizeH="0" baseline="0" noProof="0">
                <a:ln>
                  <a:noFill/>
                </a:ln>
                <a:solidFill>
                  <a:srgbClr val="002060"/>
                </a:solidFill>
                <a:effectLst/>
                <a:uLnTx/>
                <a:uFillTx/>
                <a:latin typeface="Arial"/>
                <a:cs typeface="Arial"/>
                <a:sym typeface="Arial"/>
              </a:rPr>
              <a:t>facebook and twitter - @DDRCPlymouth</a:t>
            </a:r>
          </a:p>
        </p:txBody>
      </p:sp>
      <p:pic>
        <p:nvPicPr>
          <p:cNvPr id="123" name="Picture 13" descr="Picture 13"/>
          <p:cNvPicPr>
            <a:picLocks noChangeAspect="1"/>
          </p:cNvPicPr>
          <p:nvPr/>
        </p:nvPicPr>
        <p:blipFill>
          <a:blip r:embed="rId4"/>
          <a:stretch>
            <a:fillRect/>
          </a:stretch>
        </p:blipFill>
        <p:spPr>
          <a:xfrm>
            <a:off x="7668344" y="5946816"/>
            <a:ext cx="1382041" cy="77465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1331640" y="2504878"/>
            <a:ext cx="7616939" cy="2739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pPr>
            <a:r>
              <a:rPr lang="en-GB" sz="2400" dirty="0">
                <a:solidFill>
                  <a:srgbClr val="002060"/>
                </a:solidFill>
                <a:latin typeface="Arial" panose="020B0604020202020204" pitchFamily="34" charset="0"/>
                <a:cs typeface="Arial" panose="020B0604020202020204" pitchFamily="34" charset="0"/>
              </a:rPr>
              <a:t>Five elements in the 2003 document:</a:t>
            </a:r>
          </a:p>
          <a:p>
            <a:pPr>
              <a:defRPr/>
            </a:pPr>
            <a:endParaRPr lang="en-GB" sz="800" dirty="0">
              <a:solidFill>
                <a:srgbClr val="002060"/>
              </a:solidFill>
              <a:latin typeface="Arial" panose="020B0604020202020204" pitchFamily="34" charset="0"/>
              <a:cs typeface="Arial" panose="020B0604020202020204" pitchFamily="34" charset="0"/>
            </a:endParaRPr>
          </a:p>
          <a:p>
            <a:pPr>
              <a:defRPr/>
            </a:pPr>
            <a:r>
              <a:rPr lang="en-GB" sz="800" dirty="0">
                <a:solidFill>
                  <a:srgbClr val="002060"/>
                </a:solidFill>
                <a:latin typeface="Arial" panose="020B0604020202020204" pitchFamily="34" charset="0"/>
                <a:cs typeface="Arial" panose="020B0604020202020204" pitchFamily="34" charset="0"/>
              </a:rPr>
              <a:t>1.</a:t>
            </a:r>
          </a:p>
          <a:p>
            <a:pPr marL="457200" indent="-457200">
              <a:buFont typeface="+mj-lt"/>
              <a:buAutoNum type="arabicPeriod"/>
              <a:defRPr/>
            </a:pPr>
            <a:r>
              <a:rPr lang="en-GB" sz="2400" dirty="0">
                <a:solidFill>
                  <a:srgbClr val="002060"/>
                </a:solidFill>
                <a:latin typeface="Arial" panose="020B0604020202020204" pitchFamily="34" charset="0"/>
                <a:cs typeface="Arial" panose="020B0604020202020204" pitchFamily="34" charset="0"/>
              </a:rPr>
              <a:t>The diving environment</a:t>
            </a:r>
          </a:p>
          <a:p>
            <a:pPr marL="457200" indent="-457200">
              <a:buFont typeface="+mj-lt"/>
              <a:buAutoNum type="arabicPeriod"/>
              <a:defRPr/>
            </a:pPr>
            <a:r>
              <a:rPr lang="en-GB" sz="2400" dirty="0">
                <a:solidFill>
                  <a:srgbClr val="002060"/>
                </a:solidFill>
                <a:latin typeface="Arial" panose="020B0604020202020204" pitchFamily="34" charset="0"/>
                <a:cs typeface="Arial" panose="020B0604020202020204" pitchFamily="34" charset="0"/>
              </a:rPr>
              <a:t>Potential risks to diving</a:t>
            </a:r>
          </a:p>
          <a:p>
            <a:pPr marL="457200" indent="-457200">
              <a:buFont typeface="+mj-lt"/>
              <a:buAutoNum type="arabicPeriod"/>
              <a:defRPr/>
            </a:pPr>
            <a:r>
              <a:rPr lang="en-GB" sz="2400" dirty="0">
                <a:solidFill>
                  <a:srgbClr val="002060"/>
                </a:solidFill>
                <a:latin typeface="Arial" panose="020B0604020202020204" pitchFamily="34" charset="0"/>
                <a:cs typeface="Arial" panose="020B0604020202020204" pitchFamily="34" charset="0"/>
              </a:rPr>
              <a:t>Assessment of respiratory fitness to dive</a:t>
            </a:r>
          </a:p>
          <a:p>
            <a:pPr marL="457200" indent="-457200">
              <a:buFont typeface="+mj-lt"/>
              <a:buAutoNum type="arabicPeriod"/>
              <a:defRPr/>
            </a:pPr>
            <a:r>
              <a:rPr lang="en-GB" sz="2400" dirty="0">
                <a:solidFill>
                  <a:srgbClr val="002060"/>
                </a:solidFill>
                <a:latin typeface="Arial" panose="020B0604020202020204" pitchFamily="34" charset="0"/>
                <a:cs typeface="Arial" panose="020B0604020202020204" pitchFamily="34" charset="0"/>
              </a:rPr>
              <a:t>Recommendations on specific </a:t>
            </a:r>
            <a:r>
              <a:rPr lang="en-GB" sz="2400">
                <a:solidFill>
                  <a:srgbClr val="002060"/>
                </a:solidFill>
                <a:latin typeface="Arial" panose="020B0604020202020204" pitchFamily="34" charset="0"/>
                <a:cs typeface="Arial" panose="020B0604020202020204" pitchFamily="34" charset="0"/>
              </a:rPr>
              <a:t>respiratory conditions</a:t>
            </a:r>
          </a:p>
          <a:p>
            <a:pPr marL="457200" indent="-457200">
              <a:buFont typeface="+mj-lt"/>
              <a:buAutoNum type="arabicPeriod"/>
              <a:defRPr/>
            </a:pPr>
            <a:r>
              <a:rPr lang="en-GB" sz="2400">
                <a:solidFill>
                  <a:srgbClr val="002060"/>
                </a:solidFill>
                <a:latin typeface="Arial" panose="020B0604020202020204" pitchFamily="34" charset="0"/>
                <a:cs typeface="Arial" panose="020B0604020202020204" pitchFamily="34" charset="0"/>
              </a:rPr>
              <a:t>Long </a:t>
            </a:r>
            <a:r>
              <a:rPr lang="en-GB" sz="2400" dirty="0">
                <a:solidFill>
                  <a:srgbClr val="002060"/>
                </a:solidFill>
                <a:latin typeface="Arial" panose="020B0604020202020204" pitchFamily="34" charset="0"/>
                <a:cs typeface="Arial" panose="020B0604020202020204" pitchFamily="34" charset="0"/>
              </a:rPr>
              <a:t>term effects of diving on the lung</a:t>
            </a: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8" name="TextBox 1"/>
          <p:cNvSpPr txBox="1"/>
          <p:nvPr/>
        </p:nvSpPr>
        <p:spPr>
          <a:xfrm>
            <a:off x="2906572" y="1443698"/>
            <a:ext cx="2512865"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Arial"/>
                <a:cs typeface="Arial"/>
                <a:sym typeface="Arial"/>
              </a:rPr>
              <a:t>The Guidelines</a:t>
            </a:r>
            <a:endParaRPr kumimoji="0"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3404894905"/>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1331640" y="2504878"/>
            <a:ext cx="7616939" cy="3293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pPr>
            <a:r>
              <a:rPr lang="en-US" sz="2400" dirty="0">
                <a:solidFill>
                  <a:srgbClr val="002060"/>
                </a:solidFill>
                <a:latin typeface="Arial" panose="020B0604020202020204" pitchFamily="34" charset="0"/>
                <a:cs typeface="Arial" panose="020B0604020202020204" pitchFamily="34" charset="0"/>
              </a:rPr>
              <a:t>Potential risks to consider:</a:t>
            </a:r>
          </a:p>
          <a:p>
            <a:pPr>
              <a:defRPr/>
            </a:pPr>
            <a:endParaRPr lang="en-US" sz="2400" dirty="0">
              <a:solidFill>
                <a:srgbClr val="002060"/>
              </a:solidFill>
              <a:latin typeface="Arial" panose="020B0604020202020204" pitchFamily="34" charset="0"/>
              <a:cs typeface="Arial" panose="020B0604020202020204" pitchFamily="34" charset="0"/>
            </a:endParaRPr>
          </a:p>
          <a:p>
            <a:pP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Swimming in strong currents</a:t>
            </a:r>
          </a:p>
          <a:p>
            <a:pP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Rescuing a buddy in an emergency</a:t>
            </a:r>
          </a:p>
          <a:p>
            <a:pP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Diving is associated with lung rupture</a:t>
            </a:r>
          </a:p>
          <a:p>
            <a:pP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The gas breathed by the diver may be very cold</a:t>
            </a:r>
          </a:p>
          <a:p>
            <a:pP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Good buoyancy control is essential </a:t>
            </a: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8" name="TextBox 1"/>
          <p:cNvSpPr txBox="1"/>
          <p:nvPr/>
        </p:nvSpPr>
        <p:spPr>
          <a:xfrm>
            <a:off x="2906572" y="1443698"/>
            <a:ext cx="2512865"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Arial"/>
                <a:cs typeface="Arial"/>
                <a:sym typeface="Arial"/>
              </a:rPr>
              <a:t>The Guidelines</a:t>
            </a:r>
            <a:endParaRPr kumimoji="0"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2118068829"/>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611560" y="2504878"/>
            <a:ext cx="8337020" cy="3231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indent="-342900">
              <a:buFont typeface="Arial" panose="020B0604020202020204" pitchFamily="34" charset="0"/>
              <a:buChar cha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All asthmatics should be managed in accordance with the accepted guidelines in their country of origin</a:t>
            </a:r>
          </a:p>
          <a:p>
            <a:pPr marL="342900" indent="-342900">
              <a:buFont typeface="Arial" panose="020B0604020202020204" pitchFamily="34" charset="0"/>
              <a:buChar cha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All asthmatics should have a consultation with a diving doctor to determine if they are able to dive safely</a:t>
            </a:r>
          </a:p>
          <a:p>
            <a:pPr marL="342900" indent="-342900">
              <a:buFont typeface="Arial" panose="020B0604020202020204" pitchFamily="34" charset="0"/>
              <a:buChar char="•"/>
              <a:defRPr/>
            </a:pPr>
            <a:endParaRPr lang="en-US" sz="8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2060"/>
                </a:solidFill>
                <a:latin typeface="Arial" panose="020B0604020202020204" pitchFamily="34" charset="0"/>
                <a:cs typeface="Arial" panose="020B0604020202020204" pitchFamily="34" charset="0"/>
              </a:rPr>
              <a:t>An asthmatic diver should not dive if he/she has needed a therapeutic bronchodilator (‘reliever inhaler’) in the last 48 hours or has had any other chest symptoms </a:t>
            </a:r>
          </a:p>
          <a:p>
            <a:pPr>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8" name="TextBox 1"/>
          <p:cNvSpPr txBox="1"/>
          <p:nvPr/>
        </p:nvSpPr>
        <p:spPr>
          <a:xfrm>
            <a:off x="2906572" y="1443698"/>
            <a:ext cx="2671563"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Arial"/>
                <a:cs typeface="Arial"/>
                <a:sym typeface="Arial"/>
              </a:rPr>
              <a:t>The bottom line </a:t>
            </a:r>
            <a:endParaRPr kumimoji="0" sz="2800" b="0" i="0" u="none" strike="noStrike" kern="0" cap="none" spc="0" normalizeH="0" baseline="0" noProof="0" dirty="0">
              <a:ln>
                <a:noFill/>
              </a:ln>
              <a:solidFill>
                <a:srgbClr val="002060"/>
              </a:solidFill>
              <a:effectLst/>
              <a:uLnTx/>
              <a:uFillTx/>
              <a:latin typeface="Arial"/>
              <a:cs typeface="Arial"/>
              <a:sym typeface="Arial"/>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3711891704"/>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Box 2"/>
          <p:cNvSpPr txBox="1"/>
          <p:nvPr/>
        </p:nvSpPr>
        <p:spPr>
          <a:xfrm>
            <a:off x="407119" y="1412775"/>
            <a:ext cx="7488834" cy="252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Emergency recompression         Education    </a:t>
            </a: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Fitness to dive advice                  Research</a:t>
            </a: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Training                                          Wound Care</a:t>
            </a:r>
          </a:p>
          <a:p>
            <a:pPr marL="0" marR="0" lvl="0" indent="0" algn="l" defTabSz="914400" rtl="0" eaLnBrk="1" fontAlgn="auto" latinLnBrk="0" hangingPunct="0">
              <a:lnSpc>
                <a:spcPct val="100000"/>
              </a:lnSpc>
              <a:spcBef>
                <a:spcPts val="0"/>
              </a:spcBef>
              <a:spcAft>
                <a:spcPts val="0"/>
              </a:spcAft>
              <a:buClrTx/>
              <a:buSzTx/>
              <a:buFontTx/>
              <a:buNone/>
              <a:tabLst/>
              <a:defRPr sz="2800">
                <a:solidFill>
                  <a:srgbClr val="002060"/>
                </a:solidFill>
                <a:latin typeface="+mn-lt"/>
                <a:ea typeface="+mn-ea"/>
                <a:cs typeface="+mn-cs"/>
                <a:sym typeface="Calibri"/>
              </a:defRPr>
            </a:pPr>
            <a:r>
              <a:rPr kumimoji="0" sz="2800" b="0" i="0" u="none" strike="noStrike" kern="0" cap="none" spc="0" normalizeH="0" baseline="0" noProof="0">
                <a:ln>
                  <a:noFill/>
                </a:ln>
                <a:solidFill>
                  <a:srgbClr val="002060"/>
                </a:solidFill>
                <a:effectLst/>
                <a:uLnTx/>
                <a:uFillTx/>
                <a:latin typeface="Calibri"/>
                <a:cs typeface="Calibri"/>
                <a:sym typeface="Calibri"/>
              </a:rPr>
              <a:t>Medicals                                        Building the future</a:t>
            </a:r>
          </a:p>
        </p:txBody>
      </p:sp>
      <p:pic>
        <p:nvPicPr>
          <p:cNvPr id="236" name="Picture 2" descr="Picture 2"/>
          <p:cNvPicPr>
            <a:picLocks noChangeAspect="1"/>
          </p:cNvPicPr>
          <p:nvPr/>
        </p:nvPicPr>
        <p:blipFill>
          <a:blip r:embed="rId2"/>
          <a:stretch>
            <a:fillRect/>
          </a:stretch>
        </p:blipFill>
        <p:spPr>
          <a:xfrm>
            <a:off x="407120" y="4191606"/>
            <a:ext cx="2019781" cy="1579742"/>
          </a:xfrm>
          <a:prstGeom prst="rect">
            <a:avLst/>
          </a:prstGeom>
          <a:ln w="12700">
            <a:miter lim="400000"/>
          </a:ln>
        </p:spPr>
      </p:pic>
      <p:pic>
        <p:nvPicPr>
          <p:cNvPr id="237" name="Picture 3" descr="Picture 3"/>
          <p:cNvPicPr>
            <a:picLocks noChangeAspect="1"/>
          </p:cNvPicPr>
          <p:nvPr/>
        </p:nvPicPr>
        <p:blipFill>
          <a:blip r:embed="rId3"/>
          <a:stretch>
            <a:fillRect/>
          </a:stretch>
        </p:blipFill>
        <p:spPr>
          <a:xfrm>
            <a:off x="3132165" y="4185632"/>
            <a:ext cx="2270334" cy="1579742"/>
          </a:xfrm>
          <a:prstGeom prst="rect">
            <a:avLst/>
          </a:prstGeom>
          <a:ln w="12700">
            <a:miter lim="400000"/>
          </a:ln>
        </p:spPr>
      </p:pic>
      <p:sp>
        <p:nvSpPr>
          <p:cNvPr id="238" name="Text Box 2"/>
          <p:cNvSpPr txBox="1"/>
          <p:nvPr/>
        </p:nvSpPr>
        <p:spPr>
          <a:xfrm>
            <a:off x="539551" y="560873"/>
            <a:ext cx="8197330" cy="128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000" b="1">
                <a:solidFill>
                  <a:srgbClr val="002060"/>
                </a:solidFill>
                <a:latin typeface="+mn-lt"/>
                <a:ea typeface="+mn-ea"/>
                <a:cs typeface="+mn-cs"/>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002060"/>
                </a:solidFill>
                <a:effectLst/>
                <a:uLnTx/>
                <a:uFillTx/>
                <a:latin typeface="Calibri"/>
                <a:cs typeface="Calibri"/>
                <a:sym typeface="Calibri"/>
              </a:rPr>
              <a:t>Who and what is DDRC Healthcare?</a:t>
            </a:r>
          </a:p>
        </p:txBody>
      </p:sp>
      <p:pic>
        <p:nvPicPr>
          <p:cNvPr id="239" name="Picture 1" descr="Picture 1"/>
          <p:cNvPicPr>
            <a:picLocks noChangeAspect="1"/>
          </p:cNvPicPr>
          <p:nvPr/>
        </p:nvPicPr>
        <p:blipFill>
          <a:blip r:embed="rId4"/>
          <a:stretch>
            <a:fillRect/>
          </a:stretch>
        </p:blipFill>
        <p:spPr>
          <a:xfrm>
            <a:off x="6084168" y="4221088"/>
            <a:ext cx="2447059" cy="15207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539552" y="2132856"/>
            <a:ext cx="8369225"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marR="0" lvl="0" indent="-342900" algn="l" defTabSz="914400" rtl="0" eaLnBrk="1" fontAlgn="auto" latinLnBrk="0" hangingPunct="0">
              <a:lnSpc>
                <a:spcPct val="100000"/>
              </a:lnSpc>
              <a:spcBef>
                <a:spcPts val="0"/>
              </a:spcBef>
              <a:spcAft>
                <a:spcPts val="0"/>
              </a:spcAft>
              <a:buClrTx/>
              <a:buSzPct val="100000"/>
              <a:buFont typeface="Arial"/>
              <a:buChar char="•"/>
              <a:tabLst/>
              <a:defRPr sz="2400">
                <a:solidFill>
                  <a:srgbClr val="002060"/>
                </a:solidFill>
              </a:defRPr>
            </a:pPr>
            <a:r>
              <a:rPr kumimoji="0" lang="en-GB"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It is one of the most common medical conditions</a:t>
            </a:r>
          </a:p>
          <a:p>
            <a:pPr marL="342900" marR="0" lvl="0" indent="-342900" algn="l" defTabSz="914400" rtl="0" eaLnBrk="1" fontAlgn="auto" latinLnBrk="0" hangingPunct="0">
              <a:lnSpc>
                <a:spcPct val="100000"/>
              </a:lnSpc>
              <a:spcBef>
                <a:spcPts val="0"/>
              </a:spcBef>
              <a:spcAft>
                <a:spcPts val="0"/>
              </a:spcAft>
              <a:buClrTx/>
              <a:buSzPct val="100000"/>
              <a:buFont typeface="Arial"/>
              <a:buChar char="•"/>
              <a:tabLst/>
              <a:defRPr sz="2400">
                <a:solidFill>
                  <a:srgbClr val="002060"/>
                </a:solidFill>
              </a:defRPr>
            </a:pPr>
            <a:endParaRPr lang="en-GB" sz="1200" kern="0" dirty="0">
              <a:solidFill>
                <a:srgbClr val="002060"/>
              </a:solidFill>
              <a:latin typeface="Arial" panose="020B0604020202020204" pitchFamily="34" charset="0"/>
              <a:cs typeface="Arial" panose="020B0604020202020204" pitchFamily="34" charset="0"/>
              <a:sym typeface="Arial"/>
            </a:endParaRPr>
          </a:p>
          <a:p>
            <a:pPr marL="342900" marR="0" lvl="0" indent="-342900" algn="l" defTabSz="914400" rtl="0" eaLnBrk="1" fontAlgn="auto" latinLnBrk="0" hangingPunct="0">
              <a:lnSpc>
                <a:spcPct val="100000"/>
              </a:lnSpc>
              <a:spcBef>
                <a:spcPts val="0"/>
              </a:spcBef>
              <a:spcAft>
                <a:spcPts val="0"/>
              </a:spcAft>
              <a:buClrTx/>
              <a:buSzPct val="100000"/>
              <a:buFont typeface="Arial"/>
              <a:buChar char="•"/>
              <a:tabLst/>
              <a:defRPr sz="2400">
                <a:solidFill>
                  <a:srgbClr val="002060"/>
                </a:solidFill>
              </a:defRPr>
            </a:pPr>
            <a:r>
              <a:rPr kumimoji="0" lang="en-GB"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It can affect all age groups, often starting in childhood</a:t>
            </a:r>
            <a:endParaRPr kumimoji="0"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sz="2400">
                <a:solidFill>
                  <a:srgbClr val="002060"/>
                </a:solidFill>
              </a:defRPr>
            </a:pPr>
            <a:endParaRPr kumimoji="0" sz="1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p>
            <a:pPr marL="342900" indent="-342900">
              <a:buFont typeface="Arial" panose="020B0604020202020204" pitchFamily="34" charset="0"/>
              <a:buChar char="•"/>
              <a:defRPr/>
            </a:pPr>
            <a:r>
              <a:rPr lang="en-GB" sz="2400" dirty="0">
                <a:solidFill>
                  <a:srgbClr val="002060"/>
                </a:solidFill>
                <a:latin typeface="Arial" panose="020B0604020202020204" pitchFamily="34" charset="0"/>
                <a:cs typeface="Arial" panose="020B0604020202020204" pitchFamily="34" charset="0"/>
              </a:rPr>
              <a:t>8 million people in the UK have been diagnosed but…</a:t>
            </a:r>
          </a:p>
          <a:p>
            <a:pPr>
              <a:defRPr/>
            </a:pPr>
            <a:endParaRPr lang="en-GB" sz="12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b="0" i="0" dirty="0">
                <a:solidFill>
                  <a:srgbClr val="002060"/>
                </a:solidFill>
                <a:effectLst/>
                <a:latin typeface="Arial" panose="020B0604020202020204" pitchFamily="34" charset="0"/>
                <a:cs typeface="Arial" panose="020B0604020202020204" pitchFamily="34" charset="0"/>
              </a:rPr>
              <a:t>Asthma UK data suggest 5.4 million people have received treatment so…</a:t>
            </a:r>
          </a:p>
          <a:p>
            <a:pPr>
              <a:defRPr/>
            </a:pPr>
            <a:endParaRPr lang="en-GB" sz="12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b="0" i="0" dirty="0">
                <a:solidFill>
                  <a:srgbClr val="002060"/>
                </a:solidFill>
                <a:effectLst/>
                <a:latin typeface="Arial" panose="020B0604020202020204" pitchFamily="34" charset="0"/>
                <a:cs typeface="Arial" panose="020B0604020202020204" pitchFamily="34" charset="0"/>
              </a:rPr>
              <a:t>Research has suggested asthma may be over-diagnosed</a:t>
            </a:r>
            <a:endParaRPr kumimoji="0"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128" name="TextBox 1"/>
          <p:cNvSpPr txBox="1"/>
          <p:nvPr/>
        </p:nvSpPr>
        <p:spPr>
          <a:xfrm>
            <a:off x="2906572" y="1443698"/>
            <a:ext cx="27693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800" b="0" i="0" u="none" strike="noStrike" kern="0" cap="none" spc="0" normalizeH="0" baseline="0" noProof="0" dirty="0">
                <a:ln>
                  <a:noFill/>
                </a:ln>
                <a:solidFill>
                  <a:srgbClr val="002060"/>
                </a:solidFill>
                <a:effectLst/>
                <a:uLnTx/>
                <a:uFillTx/>
                <a:latin typeface="Arial"/>
                <a:cs typeface="Arial"/>
                <a:sym typeface="Arial"/>
              </a:rPr>
              <a:t>What is </a:t>
            </a:r>
            <a:r>
              <a:rPr kumimoji="0" lang="en-GB" sz="2800" b="0" i="0" u="none" strike="noStrike" kern="0" cap="none" spc="0" normalizeH="0" baseline="0" noProof="0" dirty="0">
                <a:ln>
                  <a:noFill/>
                </a:ln>
                <a:solidFill>
                  <a:srgbClr val="002060"/>
                </a:solidFill>
                <a:effectLst/>
                <a:uLnTx/>
                <a:uFillTx/>
                <a:latin typeface="Arial"/>
                <a:cs typeface="Arial"/>
                <a:sym typeface="Arial"/>
              </a:rPr>
              <a:t>asthma</a:t>
            </a:r>
            <a:r>
              <a:rPr kumimoji="0" sz="2800" b="0" i="0" u="none" strike="noStrike" kern="0" cap="none" spc="0" normalizeH="0" baseline="0" noProof="0" dirty="0">
                <a:ln>
                  <a:noFill/>
                </a:ln>
                <a:solidFill>
                  <a:srgbClr val="002060"/>
                </a:solidFill>
                <a:effectLst/>
                <a:uLnTx/>
                <a:uFillTx/>
                <a:latin typeface="Arial"/>
                <a:cs typeface="Arial"/>
                <a:sym typeface="Arial"/>
              </a:rPr>
              <a:t>?</a:t>
            </a: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774775" y="2132856"/>
            <a:ext cx="7973689" cy="3046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sz="2400">
                <a:solidFill>
                  <a:srgbClr val="002060"/>
                </a:solidFill>
              </a:defRPr>
            </a:pPr>
            <a:r>
              <a:rPr kumimoji="0" lang="en-GB"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Contact with something that irritates the airways </a:t>
            </a:r>
          </a:p>
          <a:p>
            <a:pPr marL="0" marR="0" lvl="0" indent="0" algn="l" defTabSz="914400" rtl="0" eaLnBrk="1" fontAlgn="auto" latinLnBrk="0" hangingPunct="0">
              <a:lnSpc>
                <a:spcPct val="100000"/>
              </a:lnSpc>
              <a:spcBef>
                <a:spcPts val="0"/>
              </a:spcBef>
              <a:spcAft>
                <a:spcPts val="0"/>
              </a:spcAft>
              <a:buClrTx/>
              <a:buSzTx/>
              <a:buFontTx/>
              <a:buNone/>
              <a:tabLst/>
              <a:defRPr sz="2400">
                <a:solidFill>
                  <a:srgbClr val="002060"/>
                </a:solidFill>
              </a:defRPr>
            </a:pPr>
            <a:endParaRPr kumimoji="0" lang="en-GB"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p>
            <a:pPr marR="0" lvl="0" algn="l" defTabSz="914400" rtl="0" eaLnBrk="1" fontAlgn="auto" latinLnBrk="0" hangingPunct="0">
              <a:lnSpc>
                <a:spcPct val="100000"/>
              </a:lnSpc>
              <a:spcBef>
                <a:spcPts val="0"/>
              </a:spcBef>
              <a:spcAft>
                <a:spcPts val="0"/>
              </a:spcAft>
              <a:buClrTx/>
              <a:buSzTx/>
              <a:tabLst/>
              <a:defRPr sz="2400">
                <a:solidFill>
                  <a:srgbClr val="002060"/>
                </a:solidFill>
              </a:defRPr>
            </a:pPr>
            <a:r>
              <a:rPr kumimoji="0" lang="en-GB"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This is called an asthma trigger:</a:t>
            </a:r>
          </a:p>
          <a:p>
            <a:pPr marR="0" lvl="0" algn="l" defTabSz="914400" rtl="0" eaLnBrk="1" fontAlgn="auto" latinLnBrk="0" hangingPunct="0">
              <a:lnSpc>
                <a:spcPct val="100000"/>
              </a:lnSpc>
              <a:spcBef>
                <a:spcPts val="0"/>
              </a:spcBef>
              <a:spcAft>
                <a:spcPts val="0"/>
              </a:spcAft>
              <a:buClrTx/>
              <a:buSzTx/>
              <a:tabLst/>
              <a:defRPr sz="2400">
                <a:solidFill>
                  <a:srgbClr val="002060"/>
                </a:solidFill>
              </a:defRPr>
            </a:pPr>
            <a:endParaRPr lang="en-GB" sz="2400" kern="0" dirty="0">
              <a:solidFill>
                <a:srgbClr val="002060"/>
              </a:solidFill>
              <a:latin typeface="Arial" panose="020B0604020202020204" pitchFamily="34" charset="0"/>
              <a:cs typeface="Arial" panose="020B0604020202020204" pitchFamily="34" charset="0"/>
              <a:sym typeface="Arial"/>
            </a:endParaRPr>
          </a:p>
          <a:p>
            <a:pPr marR="0" lvl="0" algn="l" defTabSz="914400" rtl="0" eaLnBrk="1" fontAlgn="auto" latinLnBrk="0" hangingPunct="0">
              <a:lnSpc>
                <a:spcPct val="100000"/>
              </a:lnSpc>
              <a:spcBef>
                <a:spcPts val="0"/>
              </a:spcBef>
              <a:spcAft>
                <a:spcPts val="0"/>
              </a:spcAft>
              <a:buClrTx/>
              <a:buSzTx/>
              <a:tabLst/>
              <a:defRPr sz="2400">
                <a:solidFill>
                  <a:srgbClr val="002060"/>
                </a:solidFill>
              </a:defRPr>
            </a:pPr>
            <a:r>
              <a:rPr kumimoji="0" lang="en-GB"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Animals, air pollutants, colds &amp; viral infections, emotions, exercise, food, hormones, house-dust mites, medicines, moulds &amp; fungi, pollen, sex, smoking, weather</a:t>
            </a:r>
          </a:p>
          <a:p>
            <a:pPr marL="0" marR="0" lvl="0" indent="0" algn="l" defTabSz="914400" rtl="0" eaLnBrk="1" fontAlgn="auto" latinLnBrk="0" hangingPunct="0">
              <a:lnSpc>
                <a:spcPct val="100000"/>
              </a:lnSpc>
              <a:spcBef>
                <a:spcPts val="0"/>
              </a:spcBef>
              <a:spcAft>
                <a:spcPts val="0"/>
              </a:spcAft>
              <a:buClrTx/>
              <a:buSzTx/>
              <a:buFontTx/>
              <a:buNone/>
              <a:tabLst/>
              <a:defRPr sz="2400">
                <a:solidFill>
                  <a:srgbClr val="002060"/>
                </a:solidFill>
              </a:defRPr>
            </a:pPr>
            <a:endParaRPr kumimoji="0"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128" name="TextBox 1"/>
          <p:cNvSpPr txBox="1"/>
          <p:nvPr/>
        </p:nvSpPr>
        <p:spPr>
          <a:xfrm>
            <a:off x="2411760" y="1416546"/>
            <a:ext cx="414953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800" b="0" i="0" u="none" strike="noStrike" kern="0" cap="none" spc="0" normalizeH="0" baseline="0" noProof="0" dirty="0">
                <a:ln>
                  <a:noFill/>
                </a:ln>
                <a:solidFill>
                  <a:srgbClr val="002060"/>
                </a:solidFill>
                <a:effectLst/>
                <a:uLnTx/>
                <a:uFillTx/>
                <a:latin typeface="Arial"/>
                <a:cs typeface="Arial"/>
                <a:sym typeface="Arial"/>
              </a:rPr>
              <a:t>What </a:t>
            </a:r>
            <a:r>
              <a:rPr kumimoji="0" lang="en-GB" sz="2800" b="0" i="0" u="none" strike="noStrike" kern="0" cap="none" spc="0" normalizeH="0" baseline="0" noProof="0" dirty="0">
                <a:ln>
                  <a:noFill/>
                </a:ln>
                <a:solidFill>
                  <a:srgbClr val="002060"/>
                </a:solidFill>
                <a:effectLst/>
                <a:uLnTx/>
                <a:uFillTx/>
                <a:latin typeface="Arial"/>
                <a:cs typeface="Arial"/>
                <a:sym typeface="Arial"/>
              </a:rPr>
              <a:t>can cause asthma</a:t>
            </a:r>
            <a:r>
              <a:rPr kumimoji="0" sz="2800" b="0" i="0" u="none" strike="noStrike" kern="0" cap="none" spc="0" normalizeH="0" baseline="0" noProof="0" dirty="0">
                <a:ln>
                  <a:noFill/>
                </a:ln>
                <a:solidFill>
                  <a:srgbClr val="002060"/>
                </a:solidFill>
                <a:effectLst/>
                <a:uLnTx/>
                <a:uFillTx/>
                <a:latin typeface="Arial"/>
                <a:cs typeface="Arial"/>
                <a:sym typeface="Arial"/>
              </a:rPr>
              <a:t>?</a:t>
            </a: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GB" kern="0" dirty="0">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30224248"/>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827584" y="1628800"/>
            <a:ext cx="7973689" cy="5078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“trigger” causes the following to happen:</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Muscles around the walls of the airways tighten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Airways become narrower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Lining of airways becomes inflamed and starts to swell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Mucus or phlegm can build up </a:t>
            </a:r>
            <a:endParaRPr lang="en-GB" sz="2400">
              <a:solidFill>
                <a:srgbClr val="00206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reactions cause the airways to become narrower and irritated - making it difficult to breath and leading to symptoms of asthma</a:t>
            </a:r>
          </a:p>
          <a:p>
            <a:pPr marL="0" marR="0" lvl="0" indent="0" algn="l" defTabSz="914400" rtl="0" eaLnBrk="1" fontAlgn="auto" latinLnBrk="0" hangingPunct="0">
              <a:lnSpc>
                <a:spcPct val="100000"/>
              </a:lnSpc>
              <a:spcBef>
                <a:spcPts val="0"/>
              </a:spcBef>
              <a:spcAft>
                <a:spcPts val="0"/>
              </a:spcAft>
              <a:buClrTx/>
              <a:buSzTx/>
              <a:buFontTx/>
              <a:buNone/>
              <a:tabLst/>
              <a:defRPr sz="2400">
                <a:solidFill>
                  <a:srgbClr val="002060"/>
                </a:solidFill>
              </a:defRPr>
            </a:pPr>
            <a:endParaRPr kumimoji="0"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2212250657"/>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827584" y="1844824"/>
            <a:ext cx="7973689"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symptoms:</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Coughing</a:t>
            </a:r>
          </a:p>
          <a:p>
            <a:pPr marL="800100" lvl="1" indent="-342900">
              <a:buFont typeface="Arial" panose="020B0604020202020204" pitchFamily="34" charset="0"/>
              <a:buChar char="•"/>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Wheezing</a:t>
            </a:r>
          </a:p>
          <a:p>
            <a:pPr marL="800100" lvl="1" indent="-342900">
              <a:buFont typeface="Arial" panose="020B0604020202020204" pitchFamily="34" charset="0"/>
              <a:buChar char="•"/>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Shortness of breath</a:t>
            </a:r>
          </a:p>
          <a:p>
            <a:pPr marL="800100" lvl="1" indent="-342900">
              <a:buFont typeface="Arial" panose="020B0604020202020204" pitchFamily="34" charset="0"/>
              <a:buChar char="•"/>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Tightness in the chest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symptoms differ from one person to the other, not everyone will have all the symptoms</a:t>
            </a:r>
          </a:p>
          <a:p>
            <a:pPr marL="342900" indent="-342900">
              <a:buFont typeface="Arial" panose="020B0604020202020204" pitchFamily="34" charset="0"/>
              <a:buChar char="•"/>
              <a:defRPr/>
            </a:pPr>
            <a:endParaRPr kumimoji="0"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GB" kern="0" dirty="0">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2417517119"/>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755576" y="1772816"/>
            <a:ext cx="7973689" cy="397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There is no cure for asthma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It is a lifelong condition, an asthma attack can occur unexpectedly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Most people control their asthma with medications.</a:t>
            </a:r>
            <a:r>
              <a:rPr kumimoji="0" lang="en-GB"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These may include – reliever</a:t>
            </a:r>
            <a:r>
              <a:rPr kumimoji="0" lang="en-GB"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rPr>
              <a:t> and/</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or preventer inhalers, steroids, other oral medications, or nebulisers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Medications enable an asthma sufferer to get on with their daily normal life</a:t>
            </a:r>
          </a:p>
          <a:p>
            <a:pPr marR="0" lvl="0" algn="l" defTabSz="914400" rtl="0" eaLnBrk="1" fontAlgn="auto" latinLnBrk="0" hangingPunct="1">
              <a:lnSpc>
                <a:spcPct val="100000"/>
              </a:lnSpc>
              <a:spcBef>
                <a:spcPts val="0"/>
              </a:spcBef>
              <a:spcAft>
                <a:spcPts val="0"/>
              </a:spcAft>
              <a:buClrTx/>
              <a:buSzTx/>
              <a:tabLst/>
              <a:defRPr/>
            </a:pPr>
            <a:endParaRPr kumimoji="0" sz="2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3213396110"/>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899592" y="1556792"/>
            <a:ext cx="7973689"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Can I go diving if I have asthma?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2060"/>
                </a:solidFill>
                <a:latin typeface="Arial" panose="020B0604020202020204" pitchFamily="34" charset="0"/>
                <a:cs typeface="Arial" panose="020B0604020202020204" pitchFamily="34" charset="0"/>
              </a:rPr>
              <a:t>N</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arrowing of airways in asthma can</a:t>
            </a:r>
            <a:r>
              <a:rPr kumimoji="0" lang="en-GB"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rPr>
              <a:t> cause air to be trapped in the</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lungs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If</a:t>
            </a:r>
            <a:r>
              <a:rPr kumimoji="0" lang="en-GB"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rPr>
              <a:t> this happens whilst diving, changes in pressure can cause damage to the lungs or a ‘burst’ lung</a:t>
            </a: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This lung damage </a:t>
            </a:r>
            <a:r>
              <a:rPr lang="en-GB" sz="2400" dirty="0">
                <a:solidFill>
                  <a:srgbClr val="002060"/>
                </a:solidFill>
                <a:latin typeface="Arial" panose="020B0604020202020204" pitchFamily="34" charset="0"/>
                <a:cs typeface="Arial" panose="020B0604020202020204" pitchFamily="34" charset="0"/>
              </a:rPr>
              <a:t>can cause DCI as air bubbles pass into the blood. This is life threatening.</a:t>
            </a: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Therefore… cold, exercise and emotional asthma triggers are a relative</a:t>
            </a:r>
            <a:r>
              <a:rPr kumimoji="0" lang="en-GB"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rPr>
              <a:t> </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contraindication for diving</a:t>
            </a: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1650825022"/>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611559" y="1556792"/>
            <a:ext cx="8424937" cy="4339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Can I go diving if I have asthma?</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There has been a huge amount of debate between the dive training organisations, the medical fraternity, and even between countries regarding whether it is safe for people with asthma to dive – because of this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 2003 a UK working party was established </a:t>
            </a:r>
            <a:r>
              <a:rPr lang="en-GB" sz="2400" dirty="0">
                <a:solidFill>
                  <a:srgbClr val="002060"/>
                </a:solidFill>
                <a:latin typeface="Arial" panose="020B0604020202020204" pitchFamily="34" charset="0"/>
                <a:cs typeface="Arial" panose="020B0604020202020204" pitchFamily="34" charset="0"/>
              </a:rPr>
              <a:t>(</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British Thoracic Society Fitness to Dive Group) to formulate national recommendations for assessing respiratory fitness to dive</a:t>
            </a: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1813016564"/>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5"/>
          <p:cNvSpPr txBox="1"/>
          <p:nvPr/>
        </p:nvSpPr>
        <p:spPr>
          <a:xfrm>
            <a:off x="827584" y="1772816"/>
            <a:ext cx="7973689"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2003 document can be downloaded and more information is available from The UK Diving Medical Committee (UKDMC) and DDRC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2060"/>
              </a:solidFill>
              <a:latin typeface="Arial" panose="020B0604020202020204" pitchFamily="34" charset="0"/>
              <a:cs typeface="Arial" panose="020B0604020202020204" pitchFamily="34" charset="0"/>
            </a:endParaRPr>
          </a:p>
          <a:p>
            <a:pPr lvl="0">
              <a:defRPr/>
            </a:pPr>
            <a:r>
              <a:rPr lang="en-GB" sz="2400" dirty="0">
                <a:hlinkClick r:id="rId3"/>
              </a:rPr>
              <a:t>https://www.ncbi.nlm.nih.gov/pmc/articles/PMC1746450/pdf/v058p00003.pdf</a:t>
            </a:r>
            <a:endParaRPr lang="en-GB" sz="2400" dirty="0"/>
          </a:p>
          <a:p>
            <a:pPr lvl="0">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lvl="0">
              <a:defRPr/>
            </a:pPr>
            <a:r>
              <a:rPr lang="en-GB" sz="2400" dirty="0">
                <a:hlinkClick r:id="rId4"/>
              </a:rPr>
              <a:t>http://www.ukdmc.org/medical-conditions/asthma/</a:t>
            </a:r>
            <a:endParaRPr lang="en-GB" sz="2400" dirty="0"/>
          </a:p>
          <a:p>
            <a:pPr lvl="0">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lvl="0">
              <a:defRPr/>
            </a:pPr>
            <a:r>
              <a:rPr lang="en-GB" sz="2400" dirty="0">
                <a:hlinkClick r:id="rId5"/>
              </a:rPr>
              <a:t>https://www.ddrc.org/diving/can-i-dive/can-i-dive-asthma/</a:t>
            </a: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29" name="TextBox 6"/>
          <p:cNvSpPr txBox="1"/>
          <p:nvPr/>
        </p:nvSpPr>
        <p:spPr>
          <a:xfrm>
            <a:off x="611559" y="260647"/>
            <a:ext cx="748883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00206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Arial"/>
                <a:cs typeface="Arial"/>
                <a:sym typeface="Arial"/>
              </a:rPr>
              <a:t>Asthma &amp; Diving</a:t>
            </a:r>
            <a:endParaRPr kumimoji="0" sz="3600" b="1" i="0" u="none" strike="noStrike" kern="0" cap="none" spc="0" normalizeH="0" baseline="0" noProof="0" dirty="0">
              <a:ln>
                <a:noFill/>
              </a:ln>
              <a:solidFill>
                <a:srgbClr val="002060"/>
              </a:solidFill>
              <a:effectLst/>
              <a:uLnTx/>
              <a:uFillTx/>
              <a:latin typeface="Arial"/>
              <a:cs typeface="Arial"/>
              <a:sym typeface="Arial"/>
            </a:endParaRPr>
          </a:p>
        </p:txBody>
      </p:sp>
    </p:spTree>
    <p:extLst>
      <p:ext uri="{BB962C8B-B14F-4D97-AF65-F5344CB8AC3E}">
        <p14:creationId xmlns:p14="http://schemas.microsoft.com/office/powerpoint/2010/main" val="3163587071"/>
      </p:ext>
    </p:extLst>
  </p:cSld>
  <p:clrMapOvr>
    <a:masterClrMapping/>
  </p:clrMapOvr>
  <mc:AlternateContent xmlns:mc="http://schemas.openxmlformats.org/markup-compatibility/2006" xmlns:p14="http://schemas.microsoft.com/office/powerpoint/2010/main">
    <mc:Choice Requires="p14">
      <p:transition spd="slow" p14:dur="1200">
        <p:circl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8819E782D6C942A2EE100C5D4B2F4C" ma:contentTypeVersion="12" ma:contentTypeDescription="Create a new document." ma:contentTypeScope="" ma:versionID="0f500918aa5b8914f59fb0a93efdfc33">
  <xsd:schema xmlns:xsd="http://www.w3.org/2001/XMLSchema" xmlns:xs="http://www.w3.org/2001/XMLSchema" xmlns:p="http://schemas.microsoft.com/office/2006/metadata/properties" xmlns:ns2="6c3cc2cf-ad33-49b6-ab9f-09ad54ff0dd5" xmlns:ns3="e1631ae7-9cbf-4fe0-ab51-4c2f494d0cee" targetNamespace="http://schemas.microsoft.com/office/2006/metadata/properties" ma:root="true" ma:fieldsID="629e8a7d11b81ca6b816942b8a00cdf9" ns2:_="" ns3:_="">
    <xsd:import namespace="6c3cc2cf-ad33-49b6-ab9f-09ad54ff0dd5"/>
    <xsd:import namespace="e1631ae7-9cbf-4fe0-ab51-4c2f494d0c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cc2cf-ad33-49b6-ab9f-09ad54ff0d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31ae7-9cbf-4fe0-ab51-4c2f494d0c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FF4F35-7715-44D1-A781-6B73BB16B09A}">
  <ds:schemaRefs>
    <ds:schemaRef ds:uri="http://schemas.microsoft.com/sharepoint/v3/contenttype/forms"/>
  </ds:schemaRefs>
</ds:datastoreItem>
</file>

<file path=customXml/itemProps2.xml><?xml version="1.0" encoding="utf-8"?>
<ds:datastoreItem xmlns:ds="http://schemas.openxmlformats.org/officeDocument/2006/customXml" ds:itemID="{B76B2628-1C18-43D0-95FF-308DF23CB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cc2cf-ad33-49b6-ab9f-09ad54ff0dd5"/>
    <ds:schemaRef ds:uri="e1631ae7-9cbf-4fe0-ab51-4c2f494d0c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8351C-5842-4345-9E7E-6663BFF7BE04}">
  <ds:schemaRefs>
    <ds:schemaRef ds:uri="http://schemas.microsoft.com/office/2006/metadata/properties"/>
    <ds:schemaRef ds:uri="6c3cc2cf-ad33-49b6-ab9f-09ad54ff0dd5"/>
    <ds:schemaRef ds:uri="e1631ae7-9cbf-4fe0-ab51-4c2f494d0ce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2259</TotalTime>
  <Words>1459</Words>
  <Application>Microsoft Office PowerPoint</Application>
  <PresentationFormat>On-screen Show (4:3)</PresentationFormat>
  <Paragraphs>162</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mstld</dc:creator>
  <cp:lastModifiedBy>Kathryn Epps</cp:lastModifiedBy>
  <cp:revision>154</cp:revision>
  <dcterms:created xsi:type="dcterms:W3CDTF">2011-11-06T14:48:22Z</dcterms:created>
  <dcterms:modified xsi:type="dcterms:W3CDTF">2021-02-11T11:21:21Z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0x0101000D8819E782D6C942A2EE100C5D4B2F4C</vt:lpwstr>
  </property>
</Properties>
</file>